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8" r:id="rId1"/>
  </p:sldMasterIdLst>
  <p:notesMasterIdLst>
    <p:notesMasterId r:id="rId23"/>
  </p:notesMasterIdLst>
  <p:sldIdLst>
    <p:sldId id="256" r:id="rId2"/>
    <p:sldId id="287" r:id="rId3"/>
    <p:sldId id="301" r:id="rId4"/>
    <p:sldId id="319" r:id="rId5"/>
    <p:sldId id="322" r:id="rId6"/>
    <p:sldId id="316" r:id="rId7"/>
    <p:sldId id="321" r:id="rId8"/>
    <p:sldId id="304" r:id="rId9"/>
    <p:sldId id="312" r:id="rId10"/>
    <p:sldId id="313" r:id="rId11"/>
    <p:sldId id="314" r:id="rId12"/>
    <p:sldId id="315" r:id="rId13"/>
    <p:sldId id="318" r:id="rId14"/>
    <p:sldId id="273" r:id="rId15"/>
    <p:sldId id="278" r:id="rId16"/>
    <p:sldId id="292" r:id="rId17"/>
    <p:sldId id="286" r:id="rId18"/>
    <p:sldId id="300" r:id="rId19"/>
    <p:sldId id="317" r:id="rId20"/>
    <p:sldId id="298" r:id="rId21"/>
    <p:sldId id="284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0000CC"/>
    <a:srgbClr val="FF5050"/>
    <a:srgbClr val="6699FF"/>
    <a:srgbClr val="990000"/>
    <a:srgbClr val="777777"/>
    <a:srgbClr val="FFCC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42DE1FE-BB1B-4F55-BB75-978B197B8C88}" v="3" dt="2026-09-08T18:24:15.21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94660"/>
  </p:normalViewPr>
  <p:slideViewPr>
    <p:cSldViewPr>
      <p:cViewPr varScale="1">
        <p:scale>
          <a:sx n="92" d="100"/>
          <a:sy n="92" d="100"/>
        </p:scale>
        <p:origin x="1207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-Pierre Chevarie-Cossette" userId="939222fde1539260" providerId="LiveId" clId="{C876FD60-B7D5-4E57-B5DD-55D7A3B805D6}"/>
    <pc:docChg chg="modSld">
      <pc:chgData name="Simon-Pierre Chevarie-Cossette" userId="939222fde1539260" providerId="LiveId" clId="{C876FD60-B7D5-4E57-B5DD-55D7A3B805D6}" dt="2026-09-08T18:24:15.210" v="2" actId="20577"/>
      <pc:docMkLst>
        <pc:docMk/>
      </pc:docMkLst>
      <pc:sldChg chg="modSp">
        <pc:chgData name="Simon-Pierre Chevarie-Cossette" userId="939222fde1539260" providerId="LiveId" clId="{C876FD60-B7D5-4E57-B5DD-55D7A3B805D6}" dt="2026-09-08T18:24:15.210" v="2" actId="20577"/>
        <pc:sldMkLst>
          <pc:docMk/>
          <pc:sldMk cId="2049069911" sldId="316"/>
        </pc:sldMkLst>
        <pc:spChg chg="mod">
          <ac:chgData name="Simon-Pierre Chevarie-Cossette" userId="939222fde1539260" providerId="LiveId" clId="{C876FD60-B7D5-4E57-B5DD-55D7A3B805D6}" dt="2026-09-08T18:24:15.210" v="2" actId="20577"/>
          <ac:spMkLst>
            <pc:docMk/>
            <pc:sldMk cId="2049069911" sldId="316"/>
            <ac:spMk id="2" creationId="{5754BBAA-303B-6407-3E90-F654CB50797D}"/>
          </ac:spMkLst>
        </pc:spChg>
      </pc:sldChg>
      <pc:sldChg chg="modSp">
        <pc:chgData name="Simon-Pierre Chevarie-Cossette" userId="939222fde1539260" providerId="LiveId" clId="{C876FD60-B7D5-4E57-B5DD-55D7A3B805D6}" dt="2026-09-08T18:24:05.059" v="0" actId="207"/>
        <pc:sldMkLst>
          <pc:docMk/>
          <pc:sldMk cId="586891152" sldId="319"/>
        </pc:sldMkLst>
        <pc:spChg chg="mod">
          <ac:chgData name="Simon-Pierre Chevarie-Cossette" userId="939222fde1539260" providerId="LiveId" clId="{C876FD60-B7D5-4E57-B5DD-55D7A3B805D6}" dt="2026-09-08T18:24:05.059" v="0" actId="207"/>
          <ac:spMkLst>
            <pc:docMk/>
            <pc:sldMk cId="586891152" sldId="319"/>
            <ac:spMk id="10" creationId="{B5C59915-0765-FF18-F77B-CC01590170F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C7E489-AB6A-4C9F-B870-0C03E6D9833D}" type="datetimeFigureOut">
              <a:rPr lang="fr-CH" smtClean="0"/>
              <a:t>08.09.2026</a:t>
            </a:fld>
            <a:endParaRPr lang="fr-CH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H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AC062F-E7FC-401C-B1E9-5417F0FD9A1F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7569097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C062F-E7FC-401C-B1E9-5417F0FD9A1F}" type="slidenum">
              <a:rPr lang="fr-CH" smtClean="0"/>
              <a:t>2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4081341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942A42-7E35-DECE-90E9-F6663CC3F8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B48A49E-044C-54DD-D8EA-1AC034DCE5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F123D71-FA1C-0001-66EA-3E18A03264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4071E4C-B9B5-D784-945B-A307A60039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AC062F-E7FC-401C-B1E9-5417F0FD9A1F}" type="slidenum">
              <a:rPr lang="fr-CH" smtClean="0"/>
              <a:t>4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5918718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C70BEA-3A42-4DC8-2369-478B5D225E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F53E256-CEF0-3B44-6647-D53B9E6F54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672FA3C-71EC-3D4B-61B3-E9851AED81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022617E-135F-D459-0531-5BF6F67821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AC062F-E7FC-401C-B1E9-5417F0FD9A1F}" type="slidenum">
              <a:rPr lang="fr-CH" smtClean="0"/>
              <a:t>5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1237725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AC062F-E7FC-401C-B1E9-5417F0FD9A1F}" type="slidenum">
              <a:rPr lang="fr-CH" smtClean="0"/>
              <a:t>6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2598931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AC062F-E7FC-401C-B1E9-5417F0FD9A1F}" type="slidenum">
              <a:rPr lang="fr-CH" smtClean="0"/>
              <a:t>8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6406907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AC062F-E7FC-401C-B1E9-5417F0FD9A1F}" type="slidenum">
              <a:rPr lang="fr-CH" smtClean="0"/>
              <a:t>9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0686932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AC062F-E7FC-401C-B1E9-5417F0FD9A1F}" type="slidenum">
              <a:rPr lang="fr-CH" smtClean="0"/>
              <a:t>11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7213875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AC062F-E7FC-401C-B1E9-5417F0FD9A1F}" type="slidenum">
              <a:rPr lang="fr-CH" smtClean="0"/>
              <a:t>13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1612181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AC062F-E7FC-401C-B1E9-5417F0FD9A1F}" type="slidenum">
              <a:rPr lang="fr-CH" smtClean="0"/>
              <a:t>14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3571106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AC062F-E7FC-401C-B1E9-5417F0FD9A1F}" type="slidenum">
              <a:rPr lang="fr-CH" smtClean="0"/>
              <a:t>15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1108674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AC062F-E7FC-401C-B1E9-5417F0FD9A1F}" type="slidenum">
              <a:rPr lang="fr-CH" smtClean="0"/>
              <a:t>19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258796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79" y="182879"/>
            <a:ext cx="8778240" cy="649224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CA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2485" y="882376"/>
            <a:ext cx="747522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6000" b="1" cap="all" baseline="0">
                <a:solidFill>
                  <a:srgbClr val="FFFF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2148" y="3869635"/>
            <a:ext cx="6575895" cy="1388165"/>
          </a:xfrm>
        </p:spPr>
        <p:txBody>
          <a:bodyPr>
            <a:normAutofit/>
          </a:bodyPr>
          <a:lstStyle>
            <a:lvl1pPr marL="0" indent="0" algn="ctr">
              <a:spcBef>
                <a:spcPts val="1000"/>
              </a:spcBef>
              <a:buNone/>
              <a:defRPr sz="1800">
                <a:solidFill>
                  <a:srgbClr val="FFFFFF"/>
                </a:solidFill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3177461-5902-4A80-8F06-DA0153E9BD66}" type="datetimeFigureOut">
              <a:rPr lang="fr-CH" smtClean="0"/>
              <a:pPr>
                <a:defRPr/>
              </a:pPr>
              <a:t>08.09.2026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A46BFD57-4846-4668-A7F9-1E86AF99ECE7}" type="slidenum">
              <a:rPr lang="fr-CH" smtClean="0"/>
              <a:pPr>
                <a:defRPr/>
              </a:pPr>
              <a:t>‹n°›</a:t>
            </a:fld>
            <a:endParaRPr lang="fr-CH"/>
          </a:p>
        </p:txBody>
      </p:sp>
      <p:cxnSp>
        <p:nvCxnSpPr>
          <p:cNvPr id="8" name="Straight Connector 7"/>
          <p:cNvCxnSpPr/>
          <p:nvPr/>
        </p:nvCxnSpPr>
        <p:spPr>
          <a:xfrm>
            <a:off x="1483995" y="3733800"/>
            <a:ext cx="61722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6416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000"/>
              </a:spcBef>
              <a:defRPr/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E02464B-1F5A-4C7B-BC14-9B7B2AAE53D8}" type="datetimeFigureOut">
              <a:rPr lang="fr-CH" smtClean="0"/>
              <a:pPr>
                <a:defRPr/>
              </a:pPr>
              <a:t>08.09.2026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70A4A1-F351-4997-AFF2-DB426781191E}" type="slidenum">
              <a:rPr lang="fr-CH" smtClean="0"/>
              <a:pPr>
                <a:defRPr/>
              </a:pPr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659232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818" y="1173575"/>
            <a:ext cx="747522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6000" b="0" cap="all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2446" y="4154520"/>
            <a:ext cx="6576822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E2CC0D2-AC16-4E8C-A24C-7DDE46BB8AC4}" type="datetimeFigureOut">
              <a:rPr lang="fr-CH" smtClean="0"/>
              <a:pPr>
                <a:defRPr/>
              </a:pPr>
              <a:t>08.09.2026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B1C326-5923-4FE5-9DAE-6365816721E1}" type="slidenum">
              <a:rPr lang="fr-CH" smtClean="0"/>
              <a:pPr>
                <a:defRPr/>
              </a:pPr>
              <a:t>‹n°›</a:t>
            </a:fld>
            <a:endParaRPr lang="fr-CH"/>
          </a:p>
        </p:txBody>
      </p:sp>
      <p:cxnSp>
        <p:nvCxnSpPr>
          <p:cNvPr id="7" name="Straight Connector 6"/>
          <p:cNvCxnSpPr/>
          <p:nvPr/>
        </p:nvCxnSpPr>
        <p:spPr>
          <a:xfrm>
            <a:off x="1485900" y="4020408"/>
            <a:ext cx="61722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9512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7250" y="2057399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709" y="2057400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8BEDF1A-3F24-41F1-A92F-439E57B543B6}" type="datetimeFigureOut">
              <a:rPr lang="fr-CH" smtClean="0"/>
              <a:pPr>
                <a:defRPr/>
              </a:pPr>
              <a:t>08.09.2026</a:t>
            </a:fld>
            <a:endParaRPr lang="fr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7859A7-0817-4045-8F86-FA3E2EA3EDDD}" type="slidenum">
              <a:rPr lang="fr-CH" smtClean="0"/>
              <a:pPr>
                <a:defRPr/>
              </a:pPr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482313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2001511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7250" y="2721483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1880" y="1999032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1880" y="2719322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7A390FD-91C0-4B75-8D88-730674C12B80}" type="datetimeFigureOut">
              <a:rPr lang="fr-CH" smtClean="0"/>
              <a:pPr>
                <a:defRPr/>
              </a:pPr>
              <a:t>08.09.2026</a:t>
            </a:fld>
            <a:endParaRPr lang="fr-C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7980C9-9F86-487C-9FBB-55B51EA8CBB5}" type="slidenum">
              <a:rPr lang="fr-CH" smtClean="0"/>
              <a:pPr>
                <a:defRPr/>
              </a:pPr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897014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05324EA-6C99-42F1-BC04-7B7273514870}" type="datetimeFigureOut">
              <a:rPr lang="fr-CH" smtClean="0"/>
              <a:pPr>
                <a:defRPr/>
              </a:pPr>
              <a:t>08.09.2026</a:t>
            </a:fld>
            <a:endParaRPr lang="fr-C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19ACB0-1C9C-439B-9E0C-47BDB4603F8A}" type="slidenum">
              <a:rPr lang="fr-CH" smtClean="0"/>
              <a:pPr>
                <a:defRPr/>
              </a:pPr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041223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61325C6-4E7F-4F61-925C-F89474C2E021}" type="datetimeFigureOut">
              <a:rPr lang="fr-CH" smtClean="0"/>
              <a:pPr>
                <a:defRPr/>
              </a:pPr>
              <a:t>08.09.2026</a:t>
            </a:fld>
            <a:endParaRPr lang="fr-C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379329-BE06-402C-A635-451291E37898}" type="slidenum">
              <a:rPr lang="fr-CH" smtClean="0"/>
              <a:pPr>
                <a:defRPr/>
              </a:pPr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168262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9314" y="1097280"/>
            <a:ext cx="4149638" cy="466344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92608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17D2BB3-2249-40AB-BF15-6BF0FA1335E5}" type="datetimeFigureOut">
              <a:rPr lang="fr-CH" smtClean="0"/>
              <a:pPr>
                <a:defRPr/>
              </a:pPr>
              <a:t>08.09.2026</a:t>
            </a:fld>
            <a:endParaRPr lang="fr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D97A01-836C-4026-9D6C-9FA7C0B32916}" type="slidenum">
              <a:rPr lang="fr-CH" smtClean="0"/>
              <a:pPr>
                <a:defRPr/>
              </a:pPr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3051896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19107" y="1069847"/>
            <a:ext cx="4257703" cy="4645153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1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BE7525F-0C72-479B-AB1D-B51B00EFEF15}" type="datetimeFigureOut">
              <a:rPr lang="fr-CH" smtClean="0"/>
              <a:pPr>
                <a:defRPr/>
              </a:pPr>
              <a:t>08.09.2026</a:t>
            </a:fld>
            <a:endParaRPr lang="fr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29B8AA-C1C8-4807-BF45-427B0737F111}" type="slidenum">
              <a:rPr lang="fr-CH" smtClean="0"/>
              <a:pPr>
                <a:defRPr/>
              </a:pPr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431255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EE6302F-F34D-49F4-B4BC-78E393986912}" type="datetimeFigureOut">
              <a:rPr lang="fr-CH" smtClean="0"/>
              <a:pPr>
                <a:defRPr/>
              </a:pPr>
              <a:t>08.09.2026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7AE9CC-1E96-4671-8264-C1912CDA9B51}" type="slidenum">
              <a:rPr lang="fr-CH" smtClean="0"/>
              <a:pPr>
                <a:defRPr/>
              </a:pPr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730125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762000"/>
            <a:ext cx="1743075" cy="5410200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7250" y="762000"/>
            <a:ext cx="5572125" cy="541020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52540FE-8E6C-44CB-9ED3-F6B6B567397B}" type="datetimeFigureOut">
              <a:rPr lang="fr-CH" smtClean="0"/>
              <a:pPr>
                <a:defRPr/>
              </a:pPr>
              <a:t>08.09.2026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2FF845-53D4-47D6-A1D8-030BF19FCC1B}" type="slidenum">
              <a:rPr lang="fr-CH" smtClean="0"/>
              <a:pPr>
                <a:defRPr/>
              </a:pPr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627727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80" y="182880"/>
            <a:ext cx="8778240" cy="649224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CA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7250" y="609600"/>
            <a:ext cx="740664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1" y="2057400"/>
            <a:ext cx="7404653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27A390FD-91C0-4B75-8D88-730674C12B80}" type="datetimeFigureOut">
              <a:rPr lang="fr-CH" smtClean="0"/>
              <a:pPr>
                <a:defRPr/>
              </a:pPr>
              <a:t>08.09.2026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1861" y="6223829"/>
            <a:ext cx="35383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7148" y="6223829"/>
            <a:ext cx="1279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987980C9-9F86-487C-9FBB-55B51EA8CBB5}" type="slidenum">
              <a:rPr lang="fr-CH" smtClean="0"/>
              <a:pPr>
                <a:defRPr/>
              </a:pPr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622269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9" r:id="rId1"/>
    <p:sldLayoutId id="2147484000" r:id="rId2"/>
    <p:sldLayoutId id="2147484001" r:id="rId3"/>
    <p:sldLayoutId id="2147484002" r:id="rId4"/>
    <p:sldLayoutId id="2147484003" r:id="rId5"/>
    <p:sldLayoutId id="2147484004" r:id="rId6"/>
    <p:sldLayoutId id="2147484005" r:id="rId7"/>
    <p:sldLayoutId id="2147484006" r:id="rId8"/>
    <p:sldLayoutId id="2147484007" r:id="rId9"/>
    <p:sldLayoutId id="2147484008" r:id="rId10"/>
    <p:sldLayoutId id="214748400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37160" algn="l" defTabSz="6858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92012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1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3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5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7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lanif.unine.ch/pidho/" TargetMode="External"/><Relationship Id="rId5" Type="http://schemas.openxmlformats.org/officeDocument/2006/relationships/hyperlink" Target="https://www.unine.ch/philo/" TargetMode="External"/><Relationship Id="rId4" Type="http://schemas.openxmlformats.org/officeDocument/2006/relationships/hyperlink" Target="https://www.unine.ch/lettres/wp-content/uploads/sites/19/Annexe_Pilier-BA-Philosophie.pdf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hyperlink" Target="http://www.unine.ch/files/live/sites/philo/files/shared/documents/colloquerecherches/2023/AfficheSA2023.pdf" TargetMode="External"/><Relationship Id="rId7" Type="http://schemas.openxmlformats.org/officeDocument/2006/relationships/hyperlink" Target="https://planif.unine.ch/pidho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unine.ch/philo/" TargetMode="External"/><Relationship Id="rId5" Type="http://schemas.openxmlformats.org/officeDocument/2006/relationships/hyperlink" Target="http://www.unine.ch/files/live/sites/systemsite/files/Plans-etudes/FLSH/plan_etudes_ba/Philosophie_BA_annexe.pdf" TargetMode="Externa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nine.ch/lettres/wp-content/uploads/sites/19/BA-Philo_ok.pdf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unine.ch/philo/pour-les-etudiant-e-s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soundcloud.com/simon-pierre-chevarie-cossette?utm_source=clipboard&amp;utm_medium=text&amp;utm_campaign=social_sharing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cebook.com/groups/phink/" TargetMode="External"/><Relationship Id="rId2" Type="http://schemas.openxmlformats.org/officeDocument/2006/relationships/hyperlink" Target="mailto:association.phink@unine.ch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olivier.massin@unine.ch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unine.ch/philo/pour-les-etudiant-e-s/" TargetMode="External"/><Relationship Id="rId4" Type="http://schemas.openxmlformats.org/officeDocument/2006/relationships/hyperlink" Target="https://www.unine.ch/philo/presentation__trashed/equipe/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555776" y="1043079"/>
            <a:ext cx="5825202" cy="1192362"/>
          </a:xfrm>
          <a:scene3d>
            <a:camera prst="perspectiveFront"/>
            <a:lightRig rig="contrasting" dir="t">
              <a:rot lat="0" lon="0" rev="1500000"/>
            </a:lightRig>
          </a:scene3d>
        </p:spPr>
        <p:txBody>
          <a:bodyPr rtlCol="0">
            <a:normAutofit fontScale="90000"/>
            <a:scene3d>
              <a:camera prst="perspective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CH" dirty="0">
                <a:ln w="3175" cmpd="thickThin">
                  <a:noFill/>
                </a:ln>
                <a:solidFill>
                  <a:schemeClr val="bg2"/>
                </a:solidFill>
              </a:rPr>
              <a:t>JOURNÉE D’ACCUEIL 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94629" y="2564904"/>
            <a:ext cx="5954742" cy="2653836"/>
          </a:xfrm>
        </p:spPr>
        <p:txBody>
          <a:bodyPr rtlCol="0">
            <a:normAutofit fontScale="55000" lnSpcReduction="20000"/>
            <a:scene3d>
              <a:camera prst="orthographicFront"/>
              <a:lightRig rig="threePt" dir="t"/>
            </a:scene3d>
            <a:sp3d>
              <a:bevelB w="38100" h="38100" prst="relaxedInset"/>
            </a:sp3d>
          </a:bodyPr>
          <a:lstStyle/>
          <a:p>
            <a:pPr algn="l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CH" sz="11100" b="1" dirty="0">
                <a:ln w="15875">
                  <a:solidFill>
                    <a:srgbClr val="002060">
                      <a:alpha val="82000"/>
                    </a:srgbClr>
                  </a:solidFill>
                </a:ln>
                <a:solidFill>
                  <a:schemeClr val="accent1">
                    <a:lumMod val="20000"/>
                    <a:lumOff val="80000"/>
                  </a:schemeClr>
                </a:solidFill>
                <a:latin typeface="+mj-lt"/>
              </a:rPr>
              <a:t>Pilier Philosophie</a:t>
            </a:r>
          </a:p>
          <a:p>
            <a:pPr>
              <a:lnSpc>
                <a:spcPct val="90000"/>
              </a:lnSpc>
              <a:defRPr/>
            </a:pPr>
            <a:endParaRPr lang="fr-CH" sz="4200" dirty="0">
              <a:ln w="3175" cmpd="thickThin">
                <a:noFill/>
              </a:ln>
              <a:latin typeface="+mj-lt"/>
            </a:endParaRPr>
          </a:p>
          <a:p>
            <a:pPr algn="l">
              <a:lnSpc>
                <a:spcPct val="90000"/>
              </a:lnSpc>
              <a:defRPr/>
            </a:pPr>
            <a:r>
              <a:rPr lang="fr-CH" sz="9600" dirty="0">
                <a:ln w="3175" cmpd="thickThin"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latin typeface="+mj-lt"/>
              </a:rPr>
              <a:t>11 septembre 2026</a:t>
            </a:r>
            <a:endParaRPr lang="fr-CH" sz="9600" dirty="0">
              <a:ln w="15875">
                <a:solidFill>
                  <a:srgbClr val="002060">
                    <a:alpha val="82000"/>
                  </a:srgbClr>
                </a:solidFill>
              </a:ln>
              <a:solidFill>
                <a:schemeClr val="accent1">
                  <a:lumMod val="40000"/>
                  <a:lumOff val="60000"/>
                </a:schemeClr>
              </a:solidFill>
              <a:latin typeface="+mj-lt"/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fr-CH" sz="4200" dirty="0">
              <a:latin typeface="+mj-lt"/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fr-CH" sz="700" dirty="0"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4988"/>
            <a:ext cx="8229600" cy="1143000"/>
          </a:xfrm>
        </p:spPr>
        <p:txBody>
          <a:bodyPr/>
          <a:lstStyle/>
          <a:p>
            <a:r>
              <a:rPr lang="fr-CH" sz="4800" dirty="0">
                <a:solidFill>
                  <a:srgbClr val="002060"/>
                </a:solidFill>
              </a:rPr>
              <a:t>Au programme…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11560" y="1268760"/>
            <a:ext cx="8229600" cy="5104599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endParaRPr lang="fr-CH" sz="2800" dirty="0">
              <a:solidFill>
                <a:schemeClr val="tx1"/>
              </a:solidFill>
              <a:latin typeface="+mj-lt"/>
            </a:endParaRPr>
          </a:p>
          <a:p>
            <a:pPr marL="514350" indent="-514350">
              <a:buFont typeface="+mj-lt"/>
              <a:buAutoNum type="arabicPeriod"/>
            </a:pPr>
            <a:r>
              <a:rPr lang="fr-CH" sz="2800" dirty="0">
                <a:solidFill>
                  <a:schemeClr val="tx1"/>
                </a:solidFill>
                <a:latin typeface="+mj-lt"/>
              </a:rPr>
              <a:t>Structure des études à la faculté</a:t>
            </a:r>
          </a:p>
          <a:p>
            <a:pPr marL="514350" indent="-514350">
              <a:buFont typeface="+mj-lt"/>
              <a:buAutoNum type="arabicPeriod"/>
            </a:pPr>
            <a:r>
              <a:rPr lang="fr-CH" sz="2800" dirty="0">
                <a:solidFill>
                  <a:schemeClr val="tx1"/>
                </a:solidFill>
                <a:latin typeface="+mj-lt"/>
              </a:rPr>
              <a:t>Le programme des cours</a:t>
            </a:r>
          </a:p>
          <a:p>
            <a:pPr marL="514350" indent="-514350">
              <a:buFont typeface="+mj-lt"/>
              <a:buAutoNum type="arabicPeriod"/>
            </a:pPr>
            <a:r>
              <a:rPr lang="fr-CH" sz="2800" dirty="0">
                <a:solidFill>
                  <a:schemeClr val="tx1"/>
                </a:solidFill>
                <a:latin typeface="+mj-lt"/>
              </a:rPr>
              <a:t>Le plan d’études de philosophie</a:t>
            </a:r>
          </a:p>
          <a:p>
            <a:pPr marL="514350" indent="-514350">
              <a:buFont typeface="+mj-lt"/>
              <a:buAutoNum type="arabicPeriod"/>
            </a:pPr>
            <a:r>
              <a:rPr lang="fr-CH" sz="2800" dirty="0">
                <a:solidFill>
                  <a:schemeClr val="tx1"/>
                </a:solidFill>
                <a:latin typeface="+mj-lt"/>
              </a:rPr>
              <a:t>Chevauchements</a:t>
            </a:r>
          </a:p>
          <a:p>
            <a:pPr marL="514350" indent="-514350">
              <a:buFont typeface="+mj-lt"/>
              <a:buAutoNum type="arabicPeriod"/>
            </a:pPr>
            <a:r>
              <a:rPr lang="fr-CH" sz="2800" dirty="0">
                <a:solidFill>
                  <a:schemeClr val="tx1"/>
                </a:solidFill>
                <a:latin typeface="+mj-lt"/>
              </a:rPr>
              <a:t>Examens</a:t>
            </a:r>
          </a:p>
          <a:p>
            <a:pPr marL="514350" indent="-514350">
              <a:buFont typeface="+mj-lt"/>
              <a:buAutoNum type="arabicPeriod"/>
            </a:pPr>
            <a:r>
              <a:rPr lang="fr-CH" sz="2800" dirty="0">
                <a:solidFill>
                  <a:schemeClr val="tx1"/>
                </a:solidFill>
              </a:rPr>
              <a:t>Le PHINK!</a:t>
            </a:r>
          </a:p>
          <a:p>
            <a:pPr marL="514350" indent="-514350">
              <a:buFont typeface="+mj-lt"/>
              <a:buAutoNum type="arabicPeriod"/>
            </a:pPr>
            <a:r>
              <a:rPr lang="fr-CH" sz="2800" dirty="0">
                <a:solidFill>
                  <a:schemeClr val="tx1"/>
                </a:solidFill>
                <a:latin typeface="+mj-lt"/>
              </a:rPr>
              <a:t>Personnes-ressources</a:t>
            </a:r>
          </a:p>
          <a:p>
            <a:pPr marL="514350" indent="-514350">
              <a:buFont typeface="+mj-lt"/>
              <a:buAutoNum type="arabicPeriod"/>
            </a:pPr>
            <a:r>
              <a:rPr lang="fr-CH" sz="2800" dirty="0">
                <a:solidFill>
                  <a:schemeClr val="tx1"/>
                </a:solidFill>
                <a:latin typeface="+mj-lt"/>
              </a:rPr>
              <a:t>Dates importantes</a:t>
            </a:r>
          </a:p>
          <a:p>
            <a:pPr marL="914400" lvl="1" indent="-514350">
              <a:buFont typeface="+mj-lt"/>
              <a:buAutoNum type="arabicPeriod"/>
            </a:pPr>
            <a:endParaRPr lang="fr-CH" sz="2400" dirty="0"/>
          </a:p>
          <a:p>
            <a:pPr marL="914400" lvl="1" indent="-514350">
              <a:buFont typeface="+mj-lt"/>
              <a:buAutoNum type="arabicPeriod"/>
            </a:pPr>
            <a:endParaRPr lang="fr-CH" sz="2400" dirty="0"/>
          </a:p>
        </p:txBody>
      </p:sp>
    </p:spTree>
    <p:extLst>
      <p:ext uri="{BB962C8B-B14F-4D97-AF65-F5344CB8AC3E}">
        <p14:creationId xmlns:p14="http://schemas.microsoft.com/office/powerpoint/2010/main" val="3510238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>
                <a:solidFill>
                  <a:srgbClr val="002060"/>
                </a:solidFill>
              </a:rPr>
              <a:t>1. Structure des études à la faculté</a:t>
            </a:r>
            <a:br>
              <a:rPr lang="fr-CH" dirty="0">
                <a:solidFill>
                  <a:srgbClr val="002060"/>
                </a:solidFill>
              </a:rPr>
            </a:br>
            <a:r>
              <a:rPr lang="fr-CH" sz="2800" dirty="0">
                <a:solidFill>
                  <a:srgbClr val="002060"/>
                </a:solidFill>
              </a:rPr>
              <a:t>Bachelor 180 crédits</a:t>
            </a:r>
            <a:endParaRPr lang="fr-CH" dirty="0"/>
          </a:p>
        </p:txBody>
      </p:sp>
      <p:sp>
        <p:nvSpPr>
          <p:cNvPr id="4" name="ZoneTexte 3"/>
          <p:cNvSpPr txBox="1">
            <a:spLocks noChangeArrowheads="1"/>
          </p:cNvSpPr>
          <p:nvPr/>
        </p:nvSpPr>
        <p:spPr bwMode="auto">
          <a:xfrm>
            <a:off x="899592" y="2093416"/>
            <a:ext cx="7416800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fr-CH" sz="2400" dirty="0">
                <a:latin typeface="+mj-lt"/>
              </a:rPr>
              <a:t>1 pilier renforcé + 1 pilier secondaire (120 + 60 crédits)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fr-CH" sz="2400" dirty="0">
              <a:latin typeface="+mj-lt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CH" sz="2400" dirty="0">
                <a:latin typeface="+mj-lt"/>
              </a:rPr>
              <a:t>2 piliers principaux (90 + 90 crédits)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fr-CH" sz="2400" dirty="0">
              <a:latin typeface="+mj-lt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CH" sz="2400" dirty="0">
                <a:latin typeface="+mj-lt"/>
              </a:rPr>
              <a:t>3 piliers secondaires (60 + 60 + 60 crédits)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fr-CH" sz="2400" dirty="0">
              <a:latin typeface="+mj-lt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CH" sz="2400" dirty="0">
                <a:latin typeface="+mj-lt"/>
              </a:rPr>
              <a:t>1 pilier principal + 1 pilier secondaire + 1 pilier minimal (90 + 60 + 30 crédits)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fr-CH" sz="2400" dirty="0">
              <a:latin typeface="+mj-lt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fr-CH" sz="2400" dirty="0">
              <a:latin typeface="+mj-lt"/>
            </a:endParaRPr>
          </a:p>
          <a:p>
            <a:r>
              <a:rPr lang="fr-CH" sz="2400" dirty="0">
                <a:latin typeface="+mj-lt"/>
              </a:rPr>
              <a:t>N.B. pilier philosophie : 30, 60, 90 ou 120 crédits</a:t>
            </a:r>
          </a:p>
        </p:txBody>
      </p:sp>
    </p:spTree>
    <p:extLst>
      <p:ext uri="{BB962C8B-B14F-4D97-AF65-F5344CB8AC3E}">
        <p14:creationId xmlns:p14="http://schemas.microsoft.com/office/powerpoint/2010/main" val="21393773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DBF09-55AC-DA38-8C6B-3161715533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13D3F660-82F2-DB3B-8B87-91614106CB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6864" y="1340768"/>
            <a:ext cx="8155575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CH" sz="2000" b="1" dirty="0">
                <a:latin typeface="Corbel" panose="020B0503020204020204" pitchFamily="34" charset="0"/>
              </a:rPr>
              <a:t>Voici note offre d’enseignement au BA</a:t>
            </a:r>
          </a:p>
          <a:p>
            <a:r>
              <a:rPr lang="fr-CH" sz="2000" dirty="0">
                <a:latin typeface="Corbel" panose="020B0503020204020204" pitchFamily="34" charset="0"/>
              </a:rPr>
              <a:t>- sept cours de philosophie ;</a:t>
            </a:r>
          </a:p>
          <a:p>
            <a:r>
              <a:rPr lang="fr-CH" sz="2000" dirty="0">
                <a:latin typeface="Corbel" panose="020B0503020204020204" pitchFamily="34" charset="0"/>
              </a:rPr>
              <a:t>- sept cours d’histoire de la philosophie ;</a:t>
            </a:r>
          </a:p>
          <a:p>
            <a:r>
              <a:rPr lang="fr-CH" sz="2000" dirty="0">
                <a:latin typeface="Corbel" panose="020B0503020204020204" pitchFamily="34" charset="0"/>
              </a:rPr>
              <a:t>- deux cours de logique ;</a:t>
            </a:r>
          </a:p>
          <a:p>
            <a:r>
              <a:rPr lang="fr-CH" sz="2000" dirty="0">
                <a:latin typeface="Corbel" panose="020B0503020204020204" pitchFamily="34" charset="0"/>
              </a:rPr>
              <a:t>- un atelier ;</a:t>
            </a:r>
          </a:p>
          <a:p>
            <a:r>
              <a:rPr lang="fr-CH" sz="2000" dirty="0">
                <a:latin typeface="Corbel" panose="020B0503020204020204" pitchFamily="34" charset="0"/>
              </a:rPr>
              <a:t>- de nombreux séminaires ;</a:t>
            </a:r>
          </a:p>
          <a:p>
            <a:r>
              <a:rPr lang="fr-CH" sz="2000" b="1" dirty="0">
                <a:latin typeface="Corbel" panose="020B0503020204020204" pitchFamily="34" charset="0"/>
              </a:rPr>
              <a:t>Ils sont organisés ainsi :</a:t>
            </a:r>
          </a:p>
          <a:p>
            <a:r>
              <a:rPr lang="fr-CH" sz="2000" dirty="0">
                <a:latin typeface="Corbel" panose="020B0503020204020204" pitchFamily="34" charset="0"/>
              </a:rPr>
              <a:t>- la plupart des cours sont en rotation trisannuelle :</a:t>
            </a:r>
          </a:p>
          <a:p>
            <a:pPr marL="342900" indent="-342900">
              <a:buFontTx/>
              <a:buChar char="-"/>
            </a:pPr>
            <a:endParaRPr lang="fr-CH" sz="2000" dirty="0">
              <a:latin typeface="Corbel" panose="020B0503020204020204" pitchFamily="34" charset="0"/>
            </a:endParaRPr>
          </a:p>
          <a:p>
            <a:pPr marL="342900" indent="-342900">
              <a:buFontTx/>
              <a:buChar char="-"/>
            </a:pPr>
            <a:endParaRPr lang="fr-CH" sz="2000" dirty="0">
              <a:latin typeface="Corbel" panose="020B0503020204020204" pitchFamily="34" charset="0"/>
            </a:endParaRPr>
          </a:p>
          <a:p>
            <a:pPr marL="342900" indent="-342900">
              <a:buFontTx/>
              <a:buChar char="-"/>
            </a:pPr>
            <a:endParaRPr lang="fr-CH" sz="2000" dirty="0">
              <a:latin typeface="Corbel" panose="020B0503020204020204" pitchFamily="34" charset="0"/>
            </a:endParaRPr>
          </a:p>
          <a:p>
            <a:pPr marL="342900" indent="-342900">
              <a:buFontTx/>
              <a:buAutoNum type="arabicPeriod"/>
            </a:pPr>
            <a:endParaRPr lang="fr-CH" sz="2000" dirty="0">
              <a:latin typeface="Corbel" panose="020B0503020204020204" pitchFamily="34" charset="0"/>
            </a:endParaRPr>
          </a:p>
          <a:p>
            <a:r>
              <a:rPr lang="fr-CH" sz="2000" dirty="0">
                <a:latin typeface="Corbel" panose="020B0503020204020204" pitchFamily="34" charset="0"/>
              </a:rPr>
              <a:t>- l’automne, « logique des propositions », l’hiver « logique des prédicats » ;</a:t>
            </a:r>
          </a:p>
          <a:p>
            <a:r>
              <a:rPr lang="fr-CH" sz="2000" dirty="0">
                <a:latin typeface="Corbel" panose="020B0503020204020204" pitchFamily="34" charset="0"/>
              </a:rPr>
              <a:t>- l’automne, l’Atelier ;</a:t>
            </a:r>
          </a:p>
          <a:p>
            <a:r>
              <a:rPr lang="fr-CH" sz="2000" dirty="0">
                <a:latin typeface="Corbel" panose="020B0503020204020204" pitchFamily="34" charset="0"/>
              </a:rPr>
              <a:t>- tous les semestres, plusieurs séminaires, toujours en renouvellement ;</a:t>
            </a:r>
          </a:p>
          <a:p>
            <a:r>
              <a:rPr lang="fr-CH" sz="2000" dirty="0">
                <a:latin typeface="Corbel" panose="020B0503020204020204" pitchFamily="34" charset="0"/>
              </a:rPr>
              <a:t>- chaque année, « Treize controverses historiques » ou « Treize problèmes philosophiques » (cette année les deux ensemble pour la dernière fois) ; </a:t>
            </a:r>
          </a:p>
          <a:p>
            <a:endParaRPr lang="fr-CH" sz="2000" dirty="0">
              <a:latin typeface="Corbel" panose="020B0503020204020204" pitchFamily="34" charset="0"/>
            </a:endParaRPr>
          </a:p>
        </p:txBody>
      </p:sp>
      <p:pic>
        <p:nvPicPr>
          <p:cNvPr id="3" name="Espace réservé du contenu 6">
            <a:extLst>
              <a:ext uri="{FF2B5EF4-FFF2-40B4-BE49-F238E27FC236}">
                <a16:creationId xmlns:a16="http://schemas.microsoft.com/office/drawing/2014/main" id="{BCBFD2A8-A0FF-C1BA-E45C-22590F33D1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3569" t="14044" r="1190" b="61618"/>
          <a:stretch/>
        </p:blipFill>
        <p:spPr>
          <a:xfrm>
            <a:off x="366805" y="3789040"/>
            <a:ext cx="5764828" cy="1224136"/>
          </a:xfrm>
        </p:spPr>
      </p:pic>
      <p:sp>
        <p:nvSpPr>
          <p:cNvPr id="9" name="Titre 1">
            <a:extLst>
              <a:ext uri="{FF2B5EF4-FFF2-40B4-BE49-F238E27FC236}">
                <a16:creationId xmlns:a16="http://schemas.microsoft.com/office/drawing/2014/main" id="{CC75E009-CDE5-D36F-B92E-8E907F68ED0B}"/>
              </a:ext>
            </a:extLst>
          </p:cNvPr>
          <p:cNvSpPr txBox="1">
            <a:spLocks/>
          </p:cNvSpPr>
          <p:nvPr/>
        </p:nvSpPr>
        <p:spPr>
          <a:xfrm>
            <a:off x="1009650" y="260648"/>
            <a:ext cx="740664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H" dirty="0">
                <a:solidFill>
                  <a:srgbClr val="002060"/>
                </a:solidFill>
              </a:rPr>
              <a:t>2. Le programme des cours</a:t>
            </a:r>
            <a:endParaRPr lang="fr-CH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5C59915-0765-FF18-F77B-CC01590170FE}"/>
              </a:ext>
            </a:extLst>
          </p:cNvPr>
          <p:cNvSpPr txBox="1"/>
          <p:nvPr/>
        </p:nvSpPr>
        <p:spPr>
          <a:xfrm>
            <a:off x="6102839" y="1700808"/>
            <a:ext cx="2664296" cy="147732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fr-CA" dirty="0">
                <a:solidFill>
                  <a:schemeClr val="bg2"/>
                </a:solidFill>
              </a:rPr>
              <a:t>- La liste des cours est disponible sur </a:t>
            </a:r>
            <a:r>
              <a:rPr lang="fr-CA" dirty="0">
                <a:solidFill>
                  <a:schemeClr val="bg2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l’annexe</a:t>
            </a:r>
            <a:r>
              <a:rPr lang="fr-CA" dirty="0">
                <a:solidFill>
                  <a:schemeClr val="bg2"/>
                </a:solidFill>
              </a:rPr>
              <a:t>.</a:t>
            </a:r>
          </a:p>
          <a:p>
            <a:r>
              <a:rPr lang="fr-CA" dirty="0">
                <a:solidFill>
                  <a:schemeClr val="bg2"/>
                </a:solidFill>
              </a:rPr>
              <a:t>- Les </a:t>
            </a:r>
            <a:r>
              <a:rPr lang="fr-CA" dirty="0">
                <a:solidFill>
                  <a:schemeClr val="bg2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horaires de l’année </a:t>
            </a:r>
            <a:r>
              <a:rPr lang="fr-CA" dirty="0">
                <a:solidFill>
                  <a:schemeClr val="bg2"/>
                </a:solidFill>
              </a:rPr>
              <a:t>sont disponibles en ligne. Voir aussi </a:t>
            </a:r>
            <a:r>
              <a:rPr lang="fr-CH" dirty="0" err="1">
                <a:solidFill>
                  <a:schemeClr val="bg2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Pidho</a:t>
            </a:r>
            <a:r>
              <a:rPr lang="fr-CA" dirty="0">
                <a:solidFill>
                  <a:schemeClr val="bg2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86891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7D0601-E7AF-7038-BC1D-A17498E7F2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7F217AD3-F855-EFA9-1A8B-C4176DFADC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6864" y="1340768"/>
            <a:ext cx="8155575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CH" sz="2000" dirty="0"/>
              <a:t>Recommandations concrètes 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H" sz="2000" dirty="0"/>
              <a:t>Suivre l’Atelier en première année (à l’automne)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CH" sz="2000" dirty="0"/>
              <a:t>Attention : </a:t>
            </a:r>
            <a:r>
              <a:rPr lang="fr-CH" sz="2000" i="1" u="sng" dirty="0"/>
              <a:t>on peut suivre l’Atelier le lundi ou le jeudi, mais la première semaine, il faut y aller le lundi.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H" sz="2000" dirty="0"/>
              <a:t>Suivre les deux cours de logique en première année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H" sz="2000" dirty="0"/>
              <a:t>Suivre le premier séminaire après avoir validé l’Atelier</a:t>
            </a:r>
          </a:p>
          <a:p>
            <a:endParaRPr lang="fr-CH" sz="2000" dirty="0">
              <a:latin typeface="Corbel" panose="020B0503020204020204" pitchFamily="34" charset="0"/>
            </a:endParaRP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D21EB1E9-97EA-05E0-0223-1118C4C02209}"/>
              </a:ext>
            </a:extLst>
          </p:cNvPr>
          <p:cNvSpPr txBox="1">
            <a:spLocks/>
          </p:cNvSpPr>
          <p:nvPr/>
        </p:nvSpPr>
        <p:spPr>
          <a:xfrm>
            <a:off x="1009650" y="260648"/>
            <a:ext cx="740664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H" dirty="0">
                <a:solidFill>
                  <a:srgbClr val="002060"/>
                </a:solidFill>
              </a:rPr>
              <a:t>2. Le programme des cours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4192561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F2AB60DD-7A76-E27D-2971-807D9ED6A6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6865" y="1340768"/>
            <a:ext cx="8060684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CH" sz="2000" b="1" dirty="0">
                <a:latin typeface="Corbel" panose="020B0503020204020204" pitchFamily="34" charset="0"/>
              </a:rPr>
              <a:t>L’Institut offre :</a:t>
            </a:r>
          </a:p>
          <a:p>
            <a:r>
              <a:rPr lang="fr-CH" sz="2000" dirty="0">
                <a:latin typeface="Corbel" panose="020B0503020204020204" pitchFamily="34" charset="0"/>
              </a:rPr>
              <a:t>- sept cours de philosophie ;</a:t>
            </a:r>
          </a:p>
          <a:p>
            <a:r>
              <a:rPr lang="fr-CH" sz="2000" dirty="0">
                <a:latin typeface="Corbel" panose="020B0503020204020204" pitchFamily="34" charset="0"/>
              </a:rPr>
              <a:t>- sept cours d’histoire de la philosophie ;</a:t>
            </a:r>
          </a:p>
          <a:p>
            <a:r>
              <a:rPr lang="fr-CH" sz="2000" dirty="0">
                <a:latin typeface="Corbel" panose="020B0503020204020204" pitchFamily="34" charset="0"/>
              </a:rPr>
              <a:t>- deux cours de logique ;</a:t>
            </a:r>
          </a:p>
          <a:p>
            <a:r>
              <a:rPr lang="fr-CH" sz="2000" dirty="0">
                <a:latin typeface="Corbel" panose="020B0503020204020204" pitchFamily="34" charset="0"/>
              </a:rPr>
              <a:t>- un atelier ;</a:t>
            </a:r>
          </a:p>
          <a:p>
            <a:r>
              <a:rPr lang="fr-CH" sz="2000" dirty="0">
                <a:latin typeface="Corbel" panose="020B0503020204020204" pitchFamily="34" charset="0"/>
              </a:rPr>
              <a:t>- de nombreux séminaires ;</a:t>
            </a:r>
          </a:p>
          <a:p>
            <a:r>
              <a:rPr lang="fr-CH" sz="2000" dirty="0">
                <a:latin typeface="Corbel" panose="020B0503020204020204" pitchFamily="34" charset="0"/>
              </a:rPr>
              <a:t>- des </a:t>
            </a:r>
            <a:r>
              <a:rPr lang="fr-CH" sz="2000" dirty="0">
                <a:latin typeface="Corbel" panose="020B0503020204020204" pitchFamily="34" charset="0"/>
                <a:hlinkClick r:id="rId3"/>
              </a:rPr>
              <a:t>conférences hebdomadaires </a:t>
            </a:r>
            <a:r>
              <a:rPr lang="fr-CH" sz="2000" dirty="0">
                <a:latin typeface="Corbel" panose="020B0503020204020204" pitchFamily="34" charset="0"/>
              </a:rPr>
              <a:t>et des colloques.</a:t>
            </a:r>
          </a:p>
          <a:p>
            <a:r>
              <a:rPr lang="fr-CH" sz="2000" b="1" dirty="0">
                <a:latin typeface="Corbel" panose="020B0503020204020204" pitchFamily="34" charset="0"/>
              </a:rPr>
              <a:t>Ils sont organisés ainsi :</a:t>
            </a:r>
          </a:p>
          <a:p>
            <a:r>
              <a:rPr lang="fr-CH" sz="2000" dirty="0">
                <a:latin typeface="Corbel" panose="020B0503020204020204" pitchFamily="34" charset="0"/>
              </a:rPr>
              <a:t>- la plupart des cours sont en rotation trisannuelle :</a:t>
            </a:r>
          </a:p>
          <a:p>
            <a:pPr marL="342900" indent="-342900">
              <a:buFontTx/>
              <a:buAutoNum type="arabicPeriod"/>
            </a:pPr>
            <a:endParaRPr lang="fr-CH" sz="2000" dirty="0">
              <a:latin typeface="Corbel" panose="020B0503020204020204" pitchFamily="34" charset="0"/>
            </a:endParaRPr>
          </a:p>
          <a:p>
            <a:pPr marL="342900" indent="-342900">
              <a:buFontTx/>
              <a:buAutoNum type="arabicPeriod"/>
            </a:pPr>
            <a:endParaRPr lang="fr-CH" sz="2000" dirty="0">
              <a:latin typeface="Corbel" panose="020B0503020204020204" pitchFamily="34" charset="0"/>
            </a:endParaRPr>
          </a:p>
          <a:p>
            <a:pPr marL="342900" indent="-342900">
              <a:buFontTx/>
              <a:buAutoNum type="arabicPeriod"/>
            </a:pPr>
            <a:endParaRPr lang="fr-CH" sz="2000" dirty="0">
              <a:latin typeface="Corbel" panose="020B0503020204020204" pitchFamily="34" charset="0"/>
            </a:endParaRPr>
          </a:p>
          <a:p>
            <a:pPr marL="342900" indent="-342900">
              <a:buFontTx/>
              <a:buAutoNum type="arabicPeriod"/>
            </a:pPr>
            <a:endParaRPr lang="fr-CH" sz="2000" dirty="0">
              <a:latin typeface="Corbel" panose="020B0503020204020204" pitchFamily="34" charset="0"/>
            </a:endParaRPr>
          </a:p>
          <a:p>
            <a:r>
              <a:rPr lang="fr-CH" sz="2000" dirty="0">
                <a:latin typeface="Corbel" panose="020B0503020204020204" pitchFamily="34" charset="0"/>
              </a:rPr>
              <a:t>- l’automne, « logique des propositions », l’hiver « logique des prédicats » ;</a:t>
            </a:r>
          </a:p>
          <a:p>
            <a:r>
              <a:rPr lang="fr-CH" sz="2000" dirty="0">
                <a:latin typeface="Corbel" panose="020B0503020204020204" pitchFamily="34" charset="0"/>
              </a:rPr>
              <a:t>- l’automne, l’Atelier ;</a:t>
            </a:r>
          </a:p>
          <a:p>
            <a:pPr marL="342900" indent="-342900">
              <a:buFontTx/>
              <a:buChar char="-"/>
            </a:pPr>
            <a:r>
              <a:rPr lang="fr-CH" sz="2000" dirty="0">
                <a:latin typeface="Corbel" panose="020B0503020204020204" pitchFamily="34" charset="0"/>
              </a:rPr>
              <a:t>tous les semestres, plusieurs séminaires, toujours en renouvellement ;</a:t>
            </a:r>
          </a:p>
          <a:p>
            <a:pPr marL="342900" indent="-342900">
              <a:buFontTx/>
              <a:buChar char="-"/>
            </a:pPr>
            <a:endParaRPr lang="fr-CH" sz="2000" dirty="0">
              <a:latin typeface="Corbel" panose="020B0503020204020204" pitchFamily="34" charset="0"/>
            </a:endParaRPr>
          </a:p>
          <a:p>
            <a:endParaRPr lang="fr-CH" sz="2000" dirty="0">
              <a:latin typeface="Corbel" panose="020B0503020204020204" pitchFamily="34" charset="0"/>
            </a:endParaRPr>
          </a:p>
        </p:txBody>
      </p:sp>
      <p:pic>
        <p:nvPicPr>
          <p:cNvPr id="3" name="Espace réservé du contenu 6">
            <a:extLst>
              <a:ext uri="{FF2B5EF4-FFF2-40B4-BE49-F238E27FC236}">
                <a16:creationId xmlns:a16="http://schemas.microsoft.com/office/drawing/2014/main" id="{6D6B1A59-690F-7353-FE4C-84ECCFF3A1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3569" t="14044" r="1190" b="61618"/>
          <a:stretch/>
        </p:blipFill>
        <p:spPr>
          <a:xfrm>
            <a:off x="467544" y="4156923"/>
            <a:ext cx="5764828" cy="1224136"/>
          </a:xfrm>
        </p:spPr>
      </p:pic>
      <p:sp>
        <p:nvSpPr>
          <p:cNvPr id="9" name="Titre 1">
            <a:extLst>
              <a:ext uri="{FF2B5EF4-FFF2-40B4-BE49-F238E27FC236}">
                <a16:creationId xmlns:a16="http://schemas.microsoft.com/office/drawing/2014/main" id="{F42DE9DE-EC41-707B-BE96-68BA82515E34}"/>
              </a:ext>
            </a:extLst>
          </p:cNvPr>
          <p:cNvSpPr txBox="1">
            <a:spLocks/>
          </p:cNvSpPr>
          <p:nvPr/>
        </p:nvSpPr>
        <p:spPr>
          <a:xfrm>
            <a:off x="1009650" y="260648"/>
            <a:ext cx="740664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H" dirty="0">
                <a:solidFill>
                  <a:srgbClr val="002060"/>
                </a:solidFill>
              </a:rPr>
              <a:t>2. Le programme des cours</a:t>
            </a:r>
            <a:endParaRPr lang="fr-CH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959AFA6-538E-FCC4-301E-CDE5DDE3858F}"/>
              </a:ext>
            </a:extLst>
          </p:cNvPr>
          <p:cNvSpPr txBox="1"/>
          <p:nvPr/>
        </p:nvSpPr>
        <p:spPr>
          <a:xfrm>
            <a:off x="6102839" y="1700808"/>
            <a:ext cx="2664296" cy="147732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fr-CA" dirty="0"/>
              <a:t>- La liste des cours est disponible sur </a:t>
            </a:r>
            <a:r>
              <a:rPr lang="fr-CA" dirty="0">
                <a:hlinkClick r:id="rId5"/>
              </a:rPr>
              <a:t>l’annexe</a:t>
            </a:r>
            <a:r>
              <a:rPr lang="fr-CA" dirty="0"/>
              <a:t>.</a:t>
            </a:r>
          </a:p>
          <a:p>
            <a:r>
              <a:rPr lang="fr-CA" dirty="0"/>
              <a:t>- Les </a:t>
            </a:r>
            <a:r>
              <a:rPr lang="fr-CA" dirty="0">
                <a:hlinkClick r:id="rId6"/>
              </a:rPr>
              <a:t>horaires de l’année </a:t>
            </a:r>
            <a:r>
              <a:rPr lang="fr-CA" dirty="0"/>
              <a:t>sont disponibles en ligne. Voir aussi </a:t>
            </a:r>
            <a:r>
              <a:rPr lang="fr-CH" dirty="0" err="1">
                <a:solidFill>
                  <a:srgbClr val="002060"/>
                </a:solidFill>
                <a:hlinkClick r:id="rId7"/>
              </a:rPr>
              <a:t>Pidho</a:t>
            </a:r>
            <a:r>
              <a:rPr lang="fr-CA" dirty="0"/>
              <a:t>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443B44B-42BA-B052-B499-C9740EB66AEB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3314"/>
          <a:stretch>
            <a:fillRect/>
          </a:stretch>
        </p:blipFill>
        <p:spPr>
          <a:xfrm>
            <a:off x="1" y="116632"/>
            <a:ext cx="9144000" cy="655826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8047105-077A-94D5-BA31-1C906DC6C054}"/>
              </a:ext>
            </a:extLst>
          </p:cNvPr>
          <p:cNvSpPr/>
          <p:nvPr/>
        </p:nvSpPr>
        <p:spPr>
          <a:xfrm>
            <a:off x="683568" y="3185979"/>
            <a:ext cx="1440160" cy="970944"/>
          </a:xfrm>
          <a:prstGeom prst="rect">
            <a:avLst/>
          </a:prstGeom>
          <a:solidFill>
            <a:schemeClr val="bg2">
              <a:lumMod val="75000"/>
              <a:alpha val="78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D0040EC-2207-A8A3-007C-842E22035F97}"/>
              </a:ext>
            </a:extLst>
          </p:cNvPr>
          <p:cNvSpPr/>
          <p:nvPr/>
        </p:nvSpPr>
        <p:spPr>
          <a:xfrm>
            <a:off x="3903150" y="1778455"/>
            <a:ext cx="956882" cy="1399681"/>
          </a:xfrm>
          <a:prstGeom prst="rect">
            <a:avLst/>
          </a:prstGeom>
          <a:solidFill>
            <a:schemeClr val="bg2">
              <a:lumMod val="75000"/>
              <a:alpha val="78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AC9E968-562C-081C-7F8C-8B7055D7A75B}"/>
              </a:ext>
            </a:extLst>
          </p:cNvPr>
          <p:cNvSpPr/>
          <p:nvPr/>
        </p:nvSpPr>
        <p:spPr>
          <a:xfrm>
            <a:off x="3903151" y="4156922"/>
            <a:ext cx="956881" cy="1360309"/>
          </a:xfrm>
          <a:prstGeom prst="rect">
            <a:avLst/>
          </a:prstGeom>
          <a:solidFill>
            <a:schemeClr val="bg2">
              <a:lumMod val="75000"/>
              <a:alpha val="78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D3B6F8B-F798-74E8-CF9A-A8E2925FCADE}"/>
              </a:ext>
            </a:extLst>
          </p:cNvPr>
          <p:cNvSpPr/>
          <p:nvPr/>
        </p:nvSpPr>
        <p:spPr>
          <a:xfrm>
            <a:off x="2123728" y="4156922"/>
            <a:ext cx="1779423" cy="1360309"/>
          </a:xfrm>
          <a:prstGeom prst="rect">
            <a:avLst/>
          </a:prstGeom>
          <a:solidFill>
            <a:schemeClr val="bg2">
              <a:lumMod val="75000"/>
              <a:alpha val="78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B6A029A-BFA9-9B11-C8AD-567740876A8D}"/>
              </a:ext>
            </a:extLst>
          </p:cNvPr>
          <p:cNvSpPr/>
          <p:nvPr/>
        </p:nvSpPr>
        <p:spPr>
          <a:xfrm>
            <a:off x="2123728" y="5542506"/>
            <a:ext cx="1779422" cy="766814"/>
          </a:xfrm>
          <a:prstGeom prst="rect">
            <a:avLst/>
          </a:prstGeom>
          <a:solidFill>
            <a:schemeClr val="bg2">
              <a:lumMod val="75000"/>
              <a:alpha val="78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3CBAC717-7CD0-0220-5591-136719B0E187}"/>
              </a:ext>
            </a:extLst>
          </p:cNvPr>
          <p:cNvSpPr/>
          <p:nvPr/>
        </p:nvSpPr>
        <p:spPr>
          <a:xfrm>
            <a:off x="683568" y="4169559"/>
            <a:ext cx="1512168" cy="1360309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752E5D2C-0252-941C-2EDF-C2C5DD1CFD70}"/>
              </a:ext>
            </a:extLst>
          </p:cNvPr>
          <p:cNvSpPr/>
          <p:nvPr/>
        </p:nvSpPr>
        <p:spPr>
          <a:xfrm>
            <a:off x="5868144" y="4156923"/>
            <a:ext cx="1512168" cy="1360309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D8202F41-C779-497B-1D8E-E8E322C2391C}"/>
              </a:ext>
            </a:extLst>
          </p:cNvPr>
          <p:cNvSpPr/>
          <p:nvPr/>
        </p:nvSpPr>
        <p:spPr>
          <a:xfrm>
            <a:off x="7443400" y="1798140"/>
            <a:ext cx="1512168" cy="1360309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AA35D6BF-D881-0015-F79B-B0C73D1B2E24}"/>
              </a:ext>
            </a:extLst>
          </p:cNvPr>
          <p:cNvSpPr/>
          <p:nvPr/>
        </p:nvSpPr>
        <p:spPr>
          <a:xfrm>
            <a:off x="5796136" y="1778455"/>
            <a:ext cx="1512168" cy="1360309"/>
          </a:xfrm>
          <a:prstGeom prst="ellipse">
            <a:avLst/>
          </a:prstGeom>
          <a:noFill/>
          <a:ln>
            <a:solidFill>
              <a:schemeClr val="accent4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D7D16CC6-963A-A885-4239-ECD6265C2BBE}"/>
              </a:ext>
            </a:extLst>
          </p:cNvPr>
          <p:cNvSpPr/>
          <p:nvPr/>
        </p:nvSpPr>
        <p:spPr>
          <a:xfrm>
            <a:off x="2218232" y="1825670"/>
            <a:ext cx="1633688" cy="1360309"/>
          </a:xfrm>
          <a:prstGeom prst="ellipse">
            <a:avLst/>
          </a:prstGeom>
          <a:noFill/>
          <a:ln>
            <a:solidFill>
              <a:schemeClr val="accent4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0D62599F-439A-A67A-A315-28DB22C3AC66}"/>
              </a:ext>
            </a:extLst>
          </p:cNvPr>
          <p:cNvSpPr/>
          <p:nvPr/>
        </p:nvSpPr>
        <p:spPr>
          <a:xfrm>
            <a:off x="4511288" y="4169558"/>
            <a:ext cx="1512168" cy="1360309"/>
          </a:xfrm>
          <a:prstGeom prst="ellipse">
            <a:avLst/>
          </a:prstGeom>
          <a:noFill/>
          <a:ln>
            <a:solidFill>
              <a:schemeClr val="accent4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754BBAA-303B-6407-3E90-F654CB50797D}"/>
              </a:ext>
            </a:extLst>
          </p:cNvPr>
          <p:cNvSpPr txBox="1"/>
          <p:nvPr/>
        </p:nvSpPr>
        <p:spPr>
          <a:xfrm>
            <a:off x="6750389" y="11085"/>
            <a:ext cx="2393610" cy="120032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fr-CA" i="1" dirty="0">
                <a:solidFill>
                  <a:schemeClr val="bg2"/>
                </a:solidFill>
              </a:rPr>
              <a:t>Attention, il peut y avoir des changements de salles et c’est </a:t>
            </a:r>
            <a:r>
              <a:rPr lang="fr-CA" i="1" dirty="0" err="1">
                <a:solidFill>
                  <a:schemeClr val="bg2"/>
                </a:solidFill>
              </a:rPr>
              <a:t>Pidho</a:t>
            </a:r>
            <a:r>
              <a:rPr lang="fr-CA" i="1" dirty="0">
                <a:solidFill>
                  <a:schemeClr val="bg2"/>
                </a:solidFill>
              </a:rPr>
              <a:t> qui fait foi !</a:t>
            </a:r>
            <a:endParaRPr lang="fr-CH" i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069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E6A09D-F5A7-2692-A865-4279F9F76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AA3B223-0403-7292-C283-DAB07672E1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C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FABA424-F160-4341-E233-62C398406C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512" y="289559"/>
            <a:ext cx="9289032" cy="657574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F03F7B7-BF45-9F6B-F318-EA392FA721A1}"/>
              </a:ext>
            </a:extLst>
          </p:cNvPr>
          <p:cNvSpPr/>
          <p:nvPr/>
        </p:nvSpPr>
        <p:spPr>
          <a:xfrm>
            <a:off x="3144036" y="2132856"/>
            <a:ext cx="1067924" cy="1152128"/>
          </a:xfrm>
          <a:prstGeom prst="rect">
            <a:avLst/>
          </a:prstGeom>
          <a:solidFill>
            <a:schemeClr val="bg2">
              <a:lumMod val="75000"/>
              <a:alpha val="78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53FFD19-45A6-56A4-4CCA-4D066A8E1894}"/>
              </a:ext>
            </a:extLst>
          </p:cNvPr>
          <p:cNvSpPr/>
          <p:nvPr/>
        </p:nvSpPr>
        <p:spPr>
          <a:xfrm>
            <a:off x="2267744" y="3861048"/>
            <a:ext cx="1872208" cy="2448272"/>
          </a:xfrm>
          <a:prstGeom prst="rect">
            <a:avLst/>
          </a:prstGeom>
          <a:solidFill>
            <a:schemeClr val="bg2">
              <a:lumMod val="75000"/>
              <a:alpha val="78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7E6BB46-C4F3-6FB9-B99C-BC6A03A769A6}"/>
              </a:ext>
            </a:extLst>
          </p:cNvPr>
          <p:cNvSpPr/>
          <p:nvPr/>
        </p:nvSpPr>
        <p:spPr>
          <a:xfrm>
            <a:off x="5868144" y="2132856"/>
            <a:ext cx="1224136" cy="1152128"/>
          </a:xfrm>
          <a:prstGeom prst="rect">
            <a:avLst/>
          </a:prstGeom>
          <a:solidFill>
            <a:schemeClr val="bg2">
              <a:lumMod val="75000"/>
              <a:alpha val="78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025CF90-C7CD-5FD6-14DA-92C995C690DE}"/>
              </a:ext>
            </a:extLst>
          </p:cNvPr>
          <p:cNvSpPr/>
          <p:nvPr/>
        </p:nvSpPr>
        <p:spPr>
          <a:xfrm>
            <a:off x="8019022" y="1268760"/>
            <a:ext cx="873458" cy="5112568"/>
          </a:xfrm>
          <a:prstGeom prst="rect">
            <a:avLst/>
          </a:prstGeom>
          <a:solidFill>
            <a:schemeClr val="bg2">
              <a:lumMod val="75000"/>
              <a:alpha val="78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0B632FFC-8BD1-2495-2EA3-A7575DE39073}"/>
              </a:ext>
            </a:extLst>
          </p:cNvPr>
          <p:cNvSpPr/>
          <p:nvPr/>
        </p:nvSpPr>
        <p:spPr>
          <a:xfrm>
            <a:off x="6811548" y="2107639"/>
            <a:ext cx="1512168" cy="1360309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FF96E3BB-9C09-1BC6-FB3D-B63C1C3E2299}"/>
              </a:ext>
            </a:extLst>
          </p:cNvPr>
          <p:cNvSpPr/>
          <p:nvPr/>
        </p:nvSpPr>
        <p:spPr>
          <a:xfrm>
            <a:off x="857250" y="2107638"/>
            <a:ext cx="1512168" cy="1360309"/>
          </a:xfrm>
          <a:prstGeom prst="ellipse">
            <a:avLst/>
          </a:prstGeom>
          <a:noFill/>
          <a:ln>
            <a:solidFill>
              <a:schemeClr val="accent4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19E47FDB-58B7-96E0-EA2A-7341543A4DF2}"/>
              </a:ext>
            </a:extLst>
          </p:cNvPr>
          <p:cNvSpPr/>
          <p:nvPr/>
        </p:nvSpPr>
        <p:spPr>
          <a:xfrm>
            <a:off x="2123728" y="2028765"/>
            <a:ext cx="1512168" cy="1360309"/>
          </a:xfrm>
          <a:prstGeom prst="ellipse">
            <a:avLst/>
          </a:prstGeom>
          <a:noFill/>
          <a:ln>
            <a:solidFill>
              <a:schemeClr val="accent4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520CDF0F-7E28-A897-2A36-E4B65F900E95}"/>
              </a:ext>
            </a:extLst>
          </p:cNvPr>
          <p:cNvSpPr/>
          <p:nvPr/>
        </p:nvSpPr>
        <p:spPr>
          <a:xfrm>
            <a:off x="4310610" y="3861048"/>
            <a:ext cx="1512168" cy="1360309"/>
          </a:xfrm>
          <a:prstGeom prst="ellipse">
            <a:avLst/>
          </a:prstGeom>
          <a:noFill/>
          <a:ln>
            <a:solidFill>
              <a:schemeClr val="accent4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662226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E5DC4A-AD19-4888-887D-99AF0B0B7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0272" y="116632"/>
            <a:ext cx="2195736" cy="1683122"/>
          </a:xfrm>
        </p:spPr>
        <p:txBody>
          <a:bodyPr>
            <a:normAutofit/>
          </a:bodyPr>
          <a:lstStyle/>
          <a:p>
            <a:r>
              <a:rPr lang="fr-CH" sz="3200" dirty="0">
                <a:solidFill>
                  <a:srgbClr val="002060"/>
                </a:solidFill>
              </a:rPr>
              <a:t>3. Le </a:t>
            </a:r>
            <a:r>
              <a:rPr lang="fr-CH" sz="3200" dirty="0">
                <a:solidFill>
                  <a:srgbClr val="002060"/>
                </a:solidFill>
                <a:hlinkClick r:id="rId3"/>
              </a:rPr>
              <a:t>plan d’études</a:t>
            </a:r>
            <a:endParaRPr lang="fr-CH" sz="3200" dirty="0">
              <a:solidFill>
                <a:srgbClr val="002060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1C67132-1B2F-0351-2107-1DF85BF3DC0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851"/>
          <a:stretch/>
        </p:blipFill>
        <p:spPr>
          <a:xfrm>
            <a:off x="81736" y="166328"/>
            <a:ext cx="6938536" cy="6525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6102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2E2EBB19-3C09-E3CF-37B8-D682950719CC}"/>
              </a:ext>
            </a:extLst>
          </p:cNvPr>
          <p:cNvSpPr txBox="1">
            <a:spLocks/>
          </p:cNvSpPr>
          <p:nvPr/>
        </p:nvSpPr>
        <p:spPr>
          <a:xfrm>
            <a:off x="2144858" y="980728"/>
            <a:ext cx="5758328" cy="1320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H" sz="2800" b="1" dirty="0">
                <a:solidFill>
                  <a:srgbClr val="002060"/>
                </a:solidFill>
              </a:rPr>
              <a:t>P</a:t>
            </a:r>
            <a:r>
              <a:rPr lang="fr-CH" sz="2400" b="1" dirty="0">
                <a:solidFill>
                  <a:srgbClr val="002060"/>
                </a:solidFill>
              </a:rPr>
              <a:t>ilier minimal 30 crédits</a:t>
            </a:r>
            <a:br>
              <a:rPr lang="fr-CH" sz="2800" b="1" dirty="0">
                <a:solidFill>
                  <a:srgbClr val="002060"/>
                </a:solidFill>
              </a:rPr>
            </a:br>
            <a:br>
              <a:rPr lang="fr-CH" sz="2800" b="1" dirty="0">
                <a:solidFill>
                  <a:srgbClr val="002060"/>
                </a:solidFill>
              </a:rPr>
            </a:br>
            <a:endParaRPr lang="fr-CH" sz="2800" b="1" dirty="0">
              <a:solidFill>
                <a:schemeClr val="tx1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7972189-FCE8-CBCA-B7FE-FEF5EE83D2E6}"/>
              </a:ext>
            </a:extLst>
          </p:cNvPr>
          <p:cNvSpPr txBox="1"/>
          <p:nvPr/>
        </p:nvSpPr>
        <p:spPr>
          <a:xfrm>
            <a:off x="2150786" y="2132856"/>
            <a:ext cx="68348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400" dirty="0"/>
              <a:t>L</a:t>
            </a:r>
            <a:r>
              <a:rPr lang="fr-CH" sz="2400" dirty="0">
                <a:solidFill>
                  <a:schemeClr val="tx1"/>
                </a:solidFill>
              </a:rPr>
              <a:t>e pilier de base à 30 ECTS doit être validé en principe au plus tard à la fin du 3e semestre d’étude.</a:t>
            </a:r>
          </a:p>
          <a:p>
            <a:endParaRPr lang="fr-CH" sz="2400" dirty="0"/>
          </a:p>
          <a:p>
            <a:r>
              <a:rPr lang="fr-CH" sz="2400" dirty="0">
                <a:solidFill>
                  <a:schemeClr val="tx1"/>
                </a:solidFill>
              </a:rPr>
              <a:t>À 30 crédits, vous avez le choix entre deux séminaires ou deux cours de logique.</a:t>
            </a:r>
          </a:p>
          <a:p>
            <a:endParaRPr lang="fr-CH" sz="24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AD76F15-6CC3-CDF2-6A5F-C304E653839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36" t="7349" r="74701" b="28601"/>
          <a:stretch/>
        </p:blipFill>
        <p:spPr>
          <a:xfrm>
            <a:off x="323528" y="692696"/>
            <a:ext cx="1584176" cy="439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4172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F0E54FB-BFFD-4A2F-EED3-F8B3ADD84F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3888" y="908720"/>
            <a:ext cx="5328592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CH" sz="2800" b="1" dirty="0">
                <a:solidFill>
                  <a:srgbClr val="002060"/>
                </a:solidFill>
              </a:rPr>
              <a:t>P</a:t>
            </a:r>
            <a:r>
              <a:rPr lang="fr-CH" sz="2400" b="1" dirty="0">
                <a:solidFill>
                  <a:srgbClr val="002060"/>
                </a:solidFill>
              </a:rPr>
              <a:t>ilier secondaire 60 crédits</a:t>
            </a:r>
            <a:endParaRPr lang="fr-CH" sz="2400" b="1" dirty="0">
              <a:latin typeface="Corbel" panose="020B0503020204020204" pitchFamily="34" charset="0"/>
            </a:endParaRPr>
          </a:p>
          <a:p>
            <a:r>
              <a:rPr lang="fr-CH" sz="2400" dirty="0">
                <a:latin typeface="Corbel" panose="020B0503020204020204" pitchFamily="34" charset="0"/>
              </a:rPr>
              <a:t>Avec 60 ECTS, les deux cours de logique deviennent </a:t>
            </a:r>
            <a:r>
              <a:rPr lang="fr-CH" sz="2400" i="1" dirty="0">
                <a:latin typeface="Corbel" panose="020B0503020204020204" pitchFamily="34" charset="0"/>
              </a:rPr>
              <a:t>obligatoires</a:t>
            </a:r>
            <a:r>
              <a:rPr lang="fr-CH" sz="2400" dirty="0">
                <a:latin typeface="Corbel" panose="020B0503020204020204" pitchFamily="34" charset="0"/>
              </a:rPr>
              <a:t>.</a:t>
            </a:r>
          </a:p>
          <a:p>
            <a:endParaRPr lang="fr-CH" sz="2400" dirty="0">
              <a:latin typeface="Corbel" panose="020B0503020204020204" pitchFamily="34" charset="0"/>
            </a:endParaRPr>
          </a:p>
          <a:p>
            <a:r>
              <a:rPr lang="fr-CH" sz="2400" dirty="0">
                <a:latin typeface="Corbel" panose="020B0503020204020204" pitchFamily="34" charset="0"/>
              </a:rPr>
              <a:t>Le </a:t>
            </a:r>
            <a:r>
              <a:rPr lang="fr-CH" sz="2400" dirty="0">
                <a:latin typeface="Corbel" panose="020B0503020204020204" pitchFamily="34" charset="0"/>
                <a:hlinkClick r:id="rId2"/>
              </a:rPr>
              <a:t>mémoire de </a:t>
            </a:r>
            <a:r>
              <a:rPr lang="fr-CH" sz="2400" dirty="0" err="1">
                <a:latin typeface="Corbel" panose="020B0503020204020204" pitchFamily="34" charset="0"/>
                <a:hlinkClick r:id="rId2"/>
              </a:rPr>
              <a:t>bachelor</a:t>
            </a:r>
            <a:r>
              <a:rPr lang="fr-CH" sz="2400" dirty="0">
                <a:latin typeface="Corbel" panose="020B0503020204020204" pitchFamily="34" charset="0"/>
                <a:hlinkClick r:id="rId2"/>
              </a:rPr>
              <a:t> </a:t>
            </a:r>
            <a:r>
              <a:rPr lang="fr-CH" sz="2400" dirty="0">
                <a:latin typeface="Corbel" panose="020B0503020204020204" pitchFamily="34" charset="0"/>
              </a:rPr>
              <a:t>se fait vers la fin du parcours est dirigé par un des membres de l’Institut : professeurs, doctorants, </a:t>
            </a:r>
            <a:r>
              <a:rPr lang="fr-CH" sz="2400" dirty="0" err="1">
                <a:latin typeface="Corbel" panose="020B0503020204020204" pitchFamily="34" charset="0"/>
              </a:rPr>
              <a:t>post-doctorants</a:t>
            </a:r>
            <a:r>
              <a:rPr lang="fr-CH" sz="2400" dirty="0">
                <a:latin typeface="Corbel" panose="020B0503020204020204" pitchFamily="34" charset="0"/>
              </a:rPr>
              <a:t>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957EA24-4C76-08DA-8FB7-7780608E0E1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899" t="6226" r="55325" b="2424"/>
          <a:stretch/>
        </p:blipFill>
        <p:spPr>
          <a:xfrm>
            <a:off x="179512" y="620688"/>
            <a:ext cx="2664296" cy="6047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6554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5FFA704-6800-8BFC-D454-2FEEFDFF88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6056" y="692696"/>
            <a:ext cx="3888432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CH" sz="2800" b="1" dirty="0">
                <a:solidFill>
                  <a:srgbClr val="002060"/>
                </a:solidFill>
              </a:rPr>
              <a:t>P</a:t>
            </a:r>
            <a:r>
              <a:rPr lang="fr-CH" sz="2400" b="1" dirty="0">
                <a:solidFill>
                  <a:srgbClr val="002060"/>
                </a:solidFill>
              </a:rPr>
              <a:t>ilier principal 90 crédits</a:t>
            </a:r>
            <a:endParaRPr lang="fr-CH" sz="2400" b="1" dirty="0">
              <a:latin typeface="Corbel" panose="020B0503020204020204" pitchFamily="34" charset="0"/>
            </a:endParaRPr>
          </a:p>
          <a:p>
            <a:r>
              <a:rPr lang="fr-CH" sz="2400" dirty="0">
                <a:latin typeface="Corbel" panose="020B0503020204020204" pitchFamily="34" charset="0"/>
              </a:rPr>
              <a:t>Les compétences transversales sont des cours d’autres instituts. Il y a une liste, mais si vous souhaitez autre chose, vous pouvez contacter le directeur du </a:t>
            </a:r>
            <a:r>
              <a:rPr lang="fr-CH" sz="2400" dirty="0" err="1">
                <a:latin typeface="Corbel" panose="020B0503020204020204" pitchFamily="34" charset="0"/>
              </a:rPr>
              <a:t>bachelor</a:t>
            </a:r>
            <a:r>
              <a:rPr lang="fr-CH" sz="2400" dirty="0">
                <a:latin typeface="Corbel" panose="020B0503020204020204" pitchFamily="34" charset="0"/>
              </a:rPr>
              <a:t>.</a:t>
            </a:r>
          </a:p>
          <a:p>
            <a:endParaRPr lang="fr-CH" sz="2400" dirty="0"/>
          </a:p>
          <a:p>
            <a:r>
              <a:rPr lang="fr-CH" sz="2400" dirty="0"/>
              <a:t>Les séminaires avancés comprennent les séminaires de master et les séminaires de </a:t>
            </a:r>
            <a:r>
              <a:rPr lang="fr-CH" sz="2400" dirty="0" err="1"/>
              <a:t>bachelor</a:t>
            </a:r>
            <a:r>
              <a:rPr lang="fr-CH" sz="2400" dirty="0"/>
              <a:t> (avec un travail supplémentaire).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005CAA5-554E-A823-4412-CE4CC1D1915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899" t="6226" r="34900" b="2424"/>
          <a:stretch/>
        </p:blipFill>
        <p:spPr>
          <a:xfrm>
            <a:off x="179512" y="620688"/>
            <a:ext cx="4032448" cy="6047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282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35E3538-0AD9-7ED0-95E1-284612D4EC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750" y="693634"/>
            <a:ext cx="2414730" cy="4985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CH" sz="2400" b="1" dirty="0">
                <a:solidFill>
                  <a:srgbClr val="002060"/>
                </a:solidFill>
              </a:rPr>
              <a:t>P</a:t>
            </a:r>
            <a:r>
              <a:rPr lang="fr-CH" sz="2000" b="1" dirty="0">
                <a:solidFill>
                  <a:srgbClr val="002060"/>
                </a:solidFill>
              </a:rPr>
              <a:t>ilier renforcé 120 crédits</a:t>
            </a:r>
            <a:endParaRPr lang="fr-CH" sz="2000" b="1" dirty="0">
              <a:latin typeface="Corbel" panose="020B0503020204020204" pitchFamily="34" charset="0"/>
            </a:endParaRPr>
          </a:p>
          <a:p>
            <a:r>
              <a:rPr lang="fr-CH" sz="2000" dirty="0">
                <a:latin typeface="Corbel" panose="020B0503020204020204" pitchFamily="34" charset="0"/>
              </a:rPr>
              <a:t>Les activités de rayonnement :</a:t>
            </a:r>
          </a:p>
          <a:p>
            <a:pPr marL="342900" indent="-342900">
              <a:buAutoNum type="arabicParenBoth"/>
            </a:pPr>
            <a:r>
              <a:rPr lang="fr-CH" dirty="0"/>
              <a:t>Cours ailleurs</a:t>
            </a:r>
          </a:p>
          <a:p>
            <a:pPr marL="342900" indent="-342900">
              <a:buAutoNum type="arabicParenBoth"/>
            </a:pPr>
            <a:r>
              <a:rPr lang="fr-CH" dirty="0"/>
              <a:t>Organisation d’un colloque</a:t>
            </a:r>
          </a:p>
          <a:p>
            <a:pPr marL="342900" indent="-342900">
              <a:buAutoNum type="arabicParenBoth"/>
            </a:pPr>
            <a:r>
              <a:rPr lang="fr-CH" dirty="0"/>
              <a:t>Journal philosophique</a:t>
            </a:r>
          </a:p>
          <a:p>
            <a:pPr marL="342900" indent="-342900">
              <a:buAutoNum type="arabicParenBoth"/>
            </a:pPr>
            <a:r>
              <a:rPr lang="fr-CH" dirty="0"/>
              <a:t>Projet de promotion ou de diffusion de la philosophie</a:t>
            </a:r>
          </a:p>
          <a:p>
            <a:pPr marL="342900" indent="-342900">
              <a:buAutoNum type="arabicParenBoth"/>
            </a:pPr>
            <a:r>
              <a:rPr lang="fr-CH" dirty="0">
                <a:hlinkClick r:id="rId2"/>
              </a:rPr>
              <a:t>Podcast</a:t>
            </a:r>
            <a:endParaRPr lang="fr-CH" dirty="0"/>
          </a:p>
          <a:p>
            <a:r>
              <a:rPr lang="fr-CH" dirty="0"/>
              <a:t>Et bien d’autre !</a:t>
            </a:r>
          </a:p>
          <a:p>
            <a:r>
              <a:rPr lang="fr-CH" dirty="0"/>
              <a:t>À valider avec le directeur du </a:t>
            </a:r>
            <a:r>
              <a:rPr lang="fr-CH" dirty="0" err="1"/>
              <a:t>bachelor</a:t>
            </a:r>
            <a:r>
              <a:rPr lang="fr-CH" dirty="0"/>
              <a:t>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69AE388-8109-B729-732F-ACC7F134283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899" t="6226" r="6227" b="2424"/>
          <a:stretch/>
        </p:blipFill>
        <p:spPr>
          <a:xfrm>
            <a:off x="179512" y="620688"/>
            <a:ext cx="5953010" cy="6047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4868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DC7A1836-D219-800E-1637-F507431626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649" y="0"/>
            <a:ext cx="85487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753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F6E6A8-CC68-CD7C-8F4E-95E268AF789F}"/>
              </a:ext>
            </a:extLst>
          </p:cNvPr>
          <p:cNvSpPr txBox="1">
            <a:spLocks/>
          </p:cNvSpPr>
          <p:nvPr/>
        </p:nvSpPr>
        <p:spPr>
          <a:xfrm>
            <a:off x="468313" y="26035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H" dirty="0">
                <a:solidFill>
                  <a:srgbClr val="002060"/>
                </a:solidFill>
              </a:rPr>
              <a:t>4. Chevauchements</a:t>
            </a:r>
            <a:endParaRPr lang="fr-CH" dirty="0"/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F0738524-E9D4-FD3C-0C85-FC626A93A079}"/>
              </a:ext>
            </a:extLst>
          </p:cNvPr>
          <p:cNvSpPr txBox="1">
            <a:spLocks/>
          </p:cNvSpPr>
          <p:nvPr/>
        </p:nvSpPr>
        <p:spPr>
          <a:xfrm>
            <a:off x="611560" y="1196752"/>
            <a:ext cx="7416948" cy="55443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37160" algn="l" defTabSz="6858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4290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54864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75438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92012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1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3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5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7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fr-CH">
                <a:solidFill>
                  <a:schemeClr val="tx1"/>
                </a:solidFill>
              </a:rPr>
              <a:t>Il se peut que vous ayez à suivre deux cours en même temps… Dans ce cas, il faut :</a:t>
            </a:r>
            <a:endParaRPr lang="fr-CH" sz="2400">
              <a:solidFill>
                <a:schemeClr val="tx1"/>
              </a:solidFill>
            </a:endParaRPr>
          </a:p>
          <a:p>
            <a:pPr marL="205740" lvl="1" indent="0">
              <a:lnSpc>
                <a:spcPct val="150000"/>
              </a:lnSpc>
              <a:buNone/>
            </a:pPr>
            <a:r>
              <a:rPr lang="fr-CH">
                <a:solidFill>
                  <a:schemeClr val="tx1"/>
                </a:solidFill>
              </a:rPr>
              <a:t>- Privilégier les enseignements fondamentaux (ex. logique / atelier) ;</a:t>
            </a:r>
          </a:p>
          <a:p>
            <a:pPr lvl="1">
              <a:lnSpc>
                <a:spcPct val="150000"/>
              </a:lnSpc>
              <a:buFontTx/>
              <a:buChar char="-"/>
            </a:pPr>
            <a:r>
              <a:rPr lang="fr-CH">
                <a:solidFill>
                  <a:schemeClr val="tx1"/>
                </a:solidFill>
              </a:rPr>
              <a:t>Privilégier les enseignements qui ne sont pas récurrents (ex. introduction à l’épistémologie).</a:t>
            </a:r>
          </a:p>
          <a:p>
            <a:pPr lvl="1">
              <a:lnSpc>
                <a:spcPct val="150000"/>
              </a:lnSpc>
              <a:buFontTx/>
              <a:buChar char="-"/>
            </a:pPr>
            <a:r>
              <a:rPr lang="fr-CH">
                <a:solidFill>
                  <a:schemeClr val="tx1"/>
                </a:solidFill>
              </a:rPr>
              <a:t>Dans le pire des cas, vous entendre avec le professeur et demander à des étudiants dans la même situation de vous synchroniser.</a:t>
            </a:r>
            <a:endParaRPr lang="fr-CH" sz="2600">
              <a:solidFill>
                <a:schemeClr val="tx1"/>
              </a:solidFill>
            </a:endParaRPr>
          </a:p>
          <a:p>
            <a:pPr marL="205740" lvl="1" indent="0">
              <a:lnSpc>
                <a:spcPct val="150000"/>
              </a:lnSpc>
              <a:buNone/>
            </a:pPr>
            <a:r>
              <a:rPr lang="fr-CH" sz="2600" i="1" u="sng">
                <a:solidFill>
                  <a:schemeClr val="tx1"/>
                </a:solidFill>
              </a:rPr>
              <a:t>Certains cours sont enregistrés, mais aucun n’est conçu pour être suivi en ligne entièrement.</a:t>
            </a:r>
            <a:endParaRPr lang="fr-CH" sz="2600" i="1" u="sng"/>
          </a:p>
          <a:p>
            <a:endParaRPr lang="fr-CH"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re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fr-CH" dirty="0">
                <a:solidFill>
                  <a:srgbClr val="002060"/>
                </a:solidFill>
              </a:rPr>
              <a:t>5. Examens</a:t>
            </a:r>
            <a:endParaRPr lang="fr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11560" y="1196752"/>
            <a:ext cx="7416948" cy="554439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0000"/>
              </a:lnSpc>
            </a:pPr>
            <a:r>
              <a:rPr lang="fr-CH" sz="2400" dirty="0">
                <a:solidFill>
                  <a:schemeClr val="tx1"/>
                </a:solidFill>
              </a:rPr>
              <a:t>Inscription aux </a:t>
            </a:r>
            <a:r>
              <a:rPr lang="fr-CH" sz="2400" i="1" dirty="0">
                <a:solidFill>
                  <a:schemeClr val="tx1"/>
                </a:solidFill>
              </a:rPr>
              <a:t>examens (sessions après le semestre) : </a:t>
            </a:r>
            <a:r>
              <a:rPr lang="fr-CH" sz="2400" dirty="0">
                <a:solidFill>
                  <a:schemeClr val="tx1"/>
                </a:solidFill>
              </a:rPr>
              <a:t>automatique dès inscription à l’enseignement correspondant sur IS-Academia. </a:t>
            </a:r>
          </a:p>
          <a:p>
            <a:pPr>
              <a:lnSpc>
                <a:spcPct val="100000"/>
              </a:lnSpc>
            </a:pPr>
            <a:r>
              <a:rPr lang="fr-CH" sz="2400" dirty="0">
                <a:solidFill>
                  <a:schemeClr val="tx1"/>
                </a:solidFill>
              </a:rPr>
              <a:t>L’</a:t>
            </a:r>
            <a:r>
              <a:rPr lang="fr-CH" sz="2400" i="1" dirty="0">
                <a:solidFill>
                  <a:schemeClr val="tx1"/>
                </a:solidFill>
              </a:rPr>
              <a:t>évaluation interne </a:t>
            </a:r>
            <a:r>
              <a:rPr lang="fr-CH" sz="2400" dirty="0">
                <a:solidFill>
                  <a:schemeClr val="tx1"/>
                </a:solidFill>
              </a:rPr>
              <a:t>dépend des modalités de chaque cours.</a:t>
            </a:r>
          </a:p>
          <a:p>
            <a:pPr>
              <a:lnSpc>
                <a:spcPct val="100000"/>
              </a:lnSpc>
            </a:pPr>
            <a:r>
              <a:rPr lang="fr-CH" sz="2400" dirty="0">
                <a:solidFill>
                  <a:schemeClr val="tx1"/>
                </a:solidFill>
              </a:rPr>
              <a:t>Les évaluations internes sont normalement des travaux ou des présentations ; les évaluations externes sont normalement des examens sur table (EX E 3h) ou oraux (EX O 30’).</a:t>
            </a:r>
          </a:p>
          <a:p>
            <a:pPr>
              <a:lnSpc>
                <a:spcPct val="100000"/>
              </a:lnSpc>
            </a:pPr>
            <a:r>
              <a:rPr lang="fr-CH" sz="2400" dirty="0">
                <a:solidFill>
                  <a:schemeClr val="tx1"/>
                </a:solidFill>
              </a:rPr>
              <a:t>En philosophie, </a:t>
            </a:r>
            <a:r>
              <a:rPr lang="fr-CH" sz="2400" b="1" dirty="0">
                <a:solidFill>
                  <a:schemeClr val="tx1"/>
                </a:solidFill>
              </a:rPr>
              <a:t>il n’y a pas de module, donc pas de moyen de compenser sa note.</a:t>
            </a:r>
          </a:p>
          <a:p>
            <a:pPr>
              <a:lnSpc>
                <a:spcPct val="100000"/>
              </a:lnSpc>
            </a:pPr>
            <a:r>
              <a:rPr lang="fr-CH" sz="2400" dirty="0">
                <a:solidFill>
                  <a:schemeClr val="tx1"/>
                </a:solidFill>
              </a:rPr>
              <a:t>Pour réussir un enseignement, </a:t>
            </a:r>
            <a:r>
              <a:rPr lang="fr-CH" sz="2400" b="1" dirty="0">
                <a:solidFill>
                  <a:schemeClr val="tx1"/>
                </a:solidFill>
              </a:rPr>
              <a:t>deux tentatives </a:t>
            </a:r>
            <a:r>
              <a:rPr lang="fr-CH" sz="2400" dirty="0">
                <a:solidFill>
                  <a:schemeClr val="tx1"/>
                </a:solidFill>
              </a:rPr>
              <a:t>sont à disposition. Attention : avoir deux échecs pour un cours obligatoire (ex. logique) entraine l’exclusion du pilier ! Bien considérer aussi </a:t>
            </a:r>
            <a:r>
              <a:rPr lang="fr-CH" sz="2400" b="1" dirty="0">
                <a:solidFill>
                  <a:schemeClr val="tx1"/>
                </a:solidFill>
              </a:rPr>
              <a:t>la limite des dix semestres autorisés</a:t>
            </a:r>
            <a:r>
              <a:rPr lang="fr-CH" sz="2400" dirty="0">
                <a:solidFill>
                  <a:schemeClr val="tx1"/>
                </a:solidFill>
              </a:rPr>
              <a:t>. (Attention à la récurrence des cours !)</a:t>
            </a:r>
          </a:p>
          <a:p>
            <a:endParaRPr lang="fr-CH" sz="2400" dirty="0"/>
          </a:p>
          <a:p>
            <a:endParaRPr lang="fr-CH"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11560" y="1259445"/>
            <a:ext cx="7632848" cy="5328592"/>
          </a:xfrm>
        </p:spPr>
        <p:txBody>
          <a:bodyPr>
            <a:normAutofit/>
          </a:bodyPr>
          <a:lstStyle/>
          <a:p>
            <a:r>
              <a:rPr lang="fr-CH" sz="2000" dirty="0">
                <a:solidFill>
                  <a:schemeClr val="tx1"/>
                </a:solidFill>
              </a:rPr>
              <a:t>En FLSH il y a </a:t>
            </a:r>
            <a:r>
              <a:rPr lang="fr-CH" sz="2000" b="1" dirty="0">
                <a:solidFill>
                  <a:schemeClr val="tx1"/>
                </a:solidFill>
              </a:rPr>
              <a:t>trois sessions d’examens </a:t>
            </a:r>
            <a:r>
              <a:rPr lang="fr-CH" sz="2000" dirty="0">
                <a:solidFill>
                  <a:schemeClr val="tx1"/>
                </a:solidFill>
              </a:rPr>
              <a:t>(janvier, juin et septembre)</a:t>
            </a:r>
          </a:p>
          <a:p>
            <a:r>
              <a:rPr lang="fr-CH" sz="2000" dirty="0">
                <a:solidFill>
                  <a:schemeClr val="tx1"/>
                </a:solidFill>
              </a:rPr>
              <a:t>Vous avez la possibilité de reporter </a:t>
            </a:r>
            <a:r>
              <a:rPr lang="fr-CH" sz="2000" b="1" dirty="0">
                <a:solidFill>
                  <a:schemeClr val="tx1"/>
                </a:solidFill>
              </a:rPr>
              <a:t>une fois </a:t>
            </a:r>
            <a:r>
              <a:rPr lang="fr-CH" sz="2000" dirty="0">
                <a:solidFill>
                  <a:schemeClr val="tx1"/>
                </a:solidFill>
              </a:rPr>
              <a:t>votre examen </a:t>
            </a:r>
            <a:r>
              <a:rPr lang="fr-CH" sz="2000" b="1" dirty="0">
                <a:solidFill>
                  <a:schemeClr val="tx1"/>
                </a:solidFill>
              </a:rPr>
              <a:t>d’une session </a:t>
            </a:r>
            <a:r>
              <a:rPr lang="fr-CH" sz="2000" dirty="0">
                <a:solidFill>
                  <a:schemeClr val="tx1"/>
                </a:solidFill>
              </a:rPr>
              <a:t>(vous devez vous-même vous désinscrire de l’examen sur Is-</a:t>
            </a:r>
            <a:r>
              <a:rPr lang="fr-CH" sz="2000" dirty="0" err="1">
                <a:solidFill>
                  <a:schemeClr val="tx1"/>
                </a:solidFill>
              </a:rPr>
              <a:t>Acadamia</a:t>
            </a:r>
            <a:r>
              <a:rPr lang="fr-CH" sz="2000" dirty="0">
                <a:solidFill>
                  <a:schemeClr val="tx1"/>
                </a:solidFill>
              </a:rPr>
              <a:t> (=décocher la case))</a:t>
            </a:r>
          </a:p>
          <a:p>
            <a:endParaRPr lang="fr-CH" sz="20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fr-CH" sz="2000" dirty="0">
                <a:solidFill>
                  <a:schemeClr val="tx1"/>
                </a:solidFill>
              </a:rPr>
              <a:t>	</a:t>
            </a:r>
          </a:p>
          <a:p>
            <a:pPr marL="0" indent="0">
              <a:buNone/>
            </a:pPr>
            <a:endParaRPr lang="fr-CH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fr-CH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fr-CH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fr-CH" sz="2000" dirty="0">
                <a:solidFill>
                  <a:schemeClr val="tx1"/>
                </a:solidFill>
              </a:rPr>
              <a:t>	</a:t>
            </a:r>
          </a:p>
          <a:p>
            <a:pPr marL="0" indent="0">
              <a:buNone/>
            </a:pPr>
            <a:r>
              <a:rPr lang="fr-CH" sz="2000" dirty="0">
                <a:solidFill>
                  <a:schemeClr val="tx1"/>
                </a:solidFill>
              </a:rPr>
              <a:t>NB : </a:t>
            </a:r>
            <a:r>
              <a:rPr lang="fr-CH" sz="2000" b="1" dirty="0">
                <a:solidFill>
                  <a:schemeClr val="tx1"/>
                </a:solidFill>
              </a:rPr>
              <a:t>Cette possibilité ne s’applique pas aux évaluations internes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3558919"/>
              </p:ext>
            </p:extLst>
          </p:nvPr>
        </p:nvGraphicFramePr>
        <p:xfrm>
          <a:off x="1043608" y="2852936"/>
          <a:ext cx="6593172" cy="18002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8293">
                  <a:extLst>
                    <a:ext uri="{9D8B030D-6E8A-4147-A177-3AD203B41FA5}">
                      <a16:colId xmlns:a16="http://schemas.microsoft.com/office/drawing/2014/main" val="3706317238"/>
                    </a:ext>
                  </a:extLst>
                </a:gridCol>
                <a:gridCol w="1648293">
                  <a:extLst>
                    <a:ext uri="{9D8B030D-6E8A-4147-A177-3AD203B41FA5}">
                      <a16:colId xmlns:a16="http://schemas.microsoft.com/office/drawing/2014/main" val="2604065095"/>
                    </a:ext>
                  </a:extLst>
                </a:gridCol>
                <a:gridCol w="1648293">
                  <a:extLst>
                    <a:ext uri="{9D8B030D-6E8A-4147-A177-3AD203B41FA5}">
                      <a16:colId xmlns:a16="http://schemas.microsoft.com/office/drawing/2014/main" val="1514116867"/>
                    </a:ext>
                  </a:extLst>
                </a:gridCol>
                <a:gridCol w="1648293">
                  <a:extLst>
                    <a:ext uri="{9D8B030D-6E8A-4147-A177-3AD203B41FA5}">
                      <a16:colId xmlns:a16="http://schemas.microsoft.com/office/drawing/2014/main" val="1513767540"/>
                    </a:ext>
                  </a:extLst>
                </a:gridCol>
              </a:tblGrid>
              <a:tr h="600067">
                <a:tc>
                  <a:txBody>
                    <a:bodyPr/>
                    <a:lstStyle/>
                    <a:p>
                      <a:pPr algn="ctr"/>
                      <a:endParaRPr lang="fr-CH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600" dirty="0"/>
                        <a:t>Session janvier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600" dirty="0"/>
                        <a:t>Session juin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600" dirty="0"/>
                        <a:t>Session septembre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0065951"/>
                  </a:ext>
                </a:extLst>
              </a:tr>
              <a:tr h="600067">
                <a:tc>
                  <a:txBody>
                    <a:bodyPr/>
                    <a:lstStyle/>
                    <a:p>
                      <a:pPr algn="ctr"/>
                      <a:r>
                        <a:rPr lang="fr-CH" sz="1600" dirty="0"/>
                        <a:t>Semestre 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600" dirty="0"/>
                        <a:t>1</a:t>
                      </a:r>
                      <a:r>
                        <a:rPr lang="fr-CH" sz="1600" baseline="30000" dirty="0"/>
                        <a:t>ère</a:t>
                      </a:r>
                      <a:r>
                        <a:rPr lang="fr-CH" sz="1600" baseline="0" dirty="0"/>
                        <a:t> tentative</a:t>
                      </a:r>
                      <a:endParaRPr lang="fr-CH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600" dirty="0"/>
                        <a:t>Désinscription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1600" dirty="0"/>
                        <a:t>2</a:t>
                      </a:r>
                      <a:r>
                        <a:rPr lang="fr-CH" sz="1600" baseline="30000" dirty="0"/>
                        <a:t>e</a:t>
                      </a:r>
                      <a:r>
                        <a:rPr lang="fr-CH" sz="1600" dirty="0"/>
                        <a:t> </a:t>
                      </a:r>
                      <a:r>
                        <a:rPr lang="fr-CH" sz="1600" baseline="0" dirty="0"/>
                        <a:t> tentative</a:t>
                      </a:r>
                      <a:endParaRPr lang="fr-CH" sz="1600" dirty="0"/>
                    </a:p>
                    <a:p>
                      <a:pPr algn="ctr"/>
                      <a:endParaRPr lang="fr-CH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701698"/>
                  </a:ext>
                </a:extLst>
              </a:tr>
              <a:tr h="600067">
                <a:tc>
                  <a:txBody>
                    <a:bodyPr/>
                    <a:lstStyle/>
                    <a:p>
                      <a:pPr algn="ctr"/>
                      <a:r>
                        <a:rPr lang="fr-CH" sz="1600" dirty="0"/>
                        <a:t>Semestre 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1600" dirty="0"/>
                        <a:t>Désinscription</a:t>
                      </a:r>
                    </a:p>
                    <a:p>
                      <a:pPr algn="ctr"/>
                      <a:endParaRPr lang="fr-CH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1600" dirty="0"/>
                        <a:t>1</a:t>
                      </a:r>
                      <a:r>
                        <a:rPr lang="fr-CH" sz="1600" baseline="30000" dirty="0"/>
                        <a:t>ère</a:t>
                      </a:r>
                      <a:r>
                        <a:rPr lang="fr-CH" sz="1600" baseline="0" dirty="0"/>
                        <a:t> tentative</a:t>
                      </a:r>
                      <a:endParaRPr lang="fr-CH" sz="1600" dirty="0"/>
                    </a:p>
                    <a:p>
                      <a:pPr algn="ctr"/>
                      <a:endParaRPr lang="fr-CH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1600" dirty="0"/>
                        <a:t>2</a:t>
                      </a:r>
                      <a:r>
                        <a:rPr lang="fr-CH" sz="1600" baseline="30000" dirty="0"/>
                        <a:t>e</a:t>
                      </a:r>
                      <a:r>
                        <a:rPr lang="fr-CH" sz="1600" dirty="0"/>
                        <a:t> </a:t>
                      </a:r>
                      <a:r>
                        <a:rPr lang="fr-CH" sz="1600" baseline="0" dirty="0"/>
                        <a:t> tentative</a:t>
                      </a:r>
                      <a:endParaRPr lang="fr-CH" sz="1600" dirty="0"/>
                    </a:p>
                    <a:p>
                      <a:pPr algn="ctr"/>
                      <a:endParaRPr lang="fr-CH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5340529"/>
                  </a:ext>
                </a:extLst>
              </a:tr>
            </a:tbl>
          </a:graphicData>
        </a:graphic>
      </p:graphicFrame>
      <p:sp>
        <p:nvSpPr>
          <p:cNvPr id="7" name="Titre 1">
            <a:extLst>
              <a:ext uri="{FF2B5EF4-FFF2-40B4-BE49-F238E27FC236}">
                <a16:creationId xmlns:a16="http://schemas.microsoft.com/office/drawing/2014/main" id="{19D03888-03A6-5894-A20E-3999D497D14D}"/>
              </a:ext>
            </a:extLst>
          </p:cNvPr>
          <p:cNvSpPr txBox="1">
            <a:spLocks/>
          </p:cNvSpPr>
          <p:nvPr/>
        </p:nvSpPr>
        <p:spPr>
          <a:xfrm>
            <a:off x="468313" y="26035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H" dirty="0">
                <a:solidFill>
                  <a:srgbClr val="002060"/>
                </a:solidFill>
              </a:rPr>
              <a:t>5. Examens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14538979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57250" y="1967389"/>
            <a:ext cx="7945068" cy="474727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CH" sz="2000" dirty="0">
                <a:solidFill>
                  <a:schemeClr val="tx1"/>
                </a:solidFill>
              </a:rPr>
              <a:t>Un examen est échoué si la note est en-dessous de 4.</a:t>
            </a:r>
          </a:p>
          <a:p>
            <a:pPr marL="0" indent="0">
              <a:buNone/>
            </a:pPr>
            <a:endParaRPr lang="fr-CH" sz="2000" dirty="0"/>
          </a:p>
          <a:p>
            <a:pPr marL="0" indent="0">
              <a:buNone/>
            </a:pPr>
            <a:r>
              <a:rPr lang="fr-CH" dirty="0">
                <a:solidFill>
                  <a:schemeClr val="tx1"/>
                </a:solidFill>
              </a:rPr>
              <a:t>En cas d’échec : </a:t>
            </a:r>
          </a:p>
          <a:p>
            <a:pPr marL="0" indent="0">
              <a:buNone/>
            </a:pPr>
            <a:endParaRPr lang="fr-CH" dirty="0">
              <a:solidFill>
                <a:schemeClr val="tx1"/>
              </a:solidFill>
            </a:endParaRPr>
          </a:p>
          <a:p>
            <a:pPr lvl="1"/>
            <a:r>
              <a:rPr lang="fr-CH" i="1" dirty="0">
                <a:solidFill>
                  <a:schemeClr val="tx1"/>
                </a:solidFill>
              </a:rPr>
              <a:t>Examen de session</a:t>
            </a:r>
            <a:r>
              <a:rPr lang="fr-CH" dirty="0">
                <a:solidFill>
                  <a:schemeClr val="tx1"/>
                </a:solidFill>
              </a:rPr>
              <a:t> : l’étudiant se </a:t>
            </a:r>
            <a:r>
              <a:rPr lang="fr-CH" b="1" dirty="0">
                <a:solidFill>
                  <a:schemeClr val="tx1"/>
                </a:solidFill>
              </a:rPr>
              <a:t>réinscrit lui-même</a:t>
            </a:r>
            <a:r>
              <a:rPr lang="fr-CH" dirty="0">
                <a:solidFill>
                  <a:schemeClr val="tx1"/>
                </a:solidFill>
              </a:rPr>
              <a:t> à la session suivante ou reporte (si pas déjà fait) son examen. </a:t>
            </a:r>
          </a:p>
          <a:p>
            <a:pPr lvl="1"/>
            <a:r>
              <a:rPr lang="fr-CH" i="1" dirty="0">
                <a:solidFill>
                  <a:schemeClr val="tx1"/>
                </a:solidFill>
              </a:rPr>
              <a:t>Eval. Interne</a:t>
            </a:r>
            <a:r>
              <a:rPr lang="fr-CH" dirty="0">
                <a:solidFill>
                  <a:schemeClr val="tx1"/>
                </a:solidFill>
              </a:rPr>
              <a:t> : réinscription automatique à la session suivante. Modalités de rattrapage à convenir avec le professeur.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A268138B-EE4F-6D3B-C85B-E4F6C3546BFC}"/>
              </a:ext>
            </a:extLst>
          </p:cNvPr>
          <p:cNvSpPr txBox="1">
            <a:spLocks/>
          </p:cNvSpPr>
          <p:nvPr/>
        </p:nvSpPr>
        <p:spPr>
          <a:xfrm>
            <a:off x="468313" y="26035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H" dirty="0">
                <a:solidFill>
                  <a:srgbClr val="002060"/>
                </a:solidFill>
              </a:rPr>
              <a:t>5. Examens</a:t>
            </a:r>
            <a:endParaRPr lang="fr-CH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6473E4-489B-484C-B630-950B8DE22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3928" y="764704"/>
            <a:ext cx="3744416" cy="1320800"/>
          </a:xfrm>
        </p:spPr>
        <p:txBody>
          <a:bodyPr>
            <a:normAutofit fontScale="90000"/>
          </a:bodyPr>
          <a:lstStyle/>
          <a:p>
            <a:r>
              <a:rPr lang="fr-CH" dirty="0">
                <a:solidFill>
                  <a:srgbClr val="002060"/>
                </a:solidFill>
              </a:rPr>
              <a:t>6. Le PHINK ! </a:t>
            </a:r>
            <a:br>
              <a:rPr lang="fr-CH" dirty="0"/>
            </a:br>
            <a:r>
              <a:rPr lang="fr-CH" sz="2200" b="0" i="0" dirty="0">
                <a:solidFill>
                  <a:srgbClr val="262626"/>
                </a:solidFill>
                <a:effectLst/>
                <a:latin typeface="-apple-system"/>
              </a:rPr>
              <a:t>Association des étudiant-e-s en philosophie de l’Université de Neuchâtel</a:t>
            </a:r>
            <a:endParaRPr lang="fr-CH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5BD455C-1DD7-43D5-9BD8-F381D0694554}"/>
              </a:ext>
            </a:extLst>
          </p:cNvPr>
          <p:cNvSpPr txBox="1"/>
          <p:nvPr/>
        </p:nvSpPr>
        <p:spPr>
          <a:xfrm>
            <a:off x="827584" y="2564904"/>
            <a:ext cx="772860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fr-CH" sz="1800" b="1" i="0" dirty="0">
                <a:solidFill>
                  <a:srgbClr val="002060"/>
                </a:solidFill>
                <a:effectLst/>
                <a:highlight>
                  <a:srgbClr val="FFFF00"/>
                </a:highlight>
                <a:latin typeface="Trebuchet MS" panose="020B0603020202020204" pitchFamily="34" charset="0"/>
              </a:rPr>
              <a:t>Quoi ? </a:t>
            </a:r>
          </a:p>
          <a:p>
            <a:pPr marL="0" indent="0">
              <a:buNone/>
            </a:pPr>
            <a:r>
              <a:rPr lang="fr-CH" sz="1800" b="1" i="0" dirty="0">
                <a:solidFill>
                  <a:srgbClr val="002060"/>
                </a:solidFill>
                <a:effectLst/>
                <a:latin typeface="Trebuchet MS" panose="020B0603020202020204" pitchFamily="34" charset="0"/>
              </a:rPr>
              <a:t>Organiser des évènements, participer aux apéritifs, rencontrer d’autres étudiants passionnés de philosophie !</a:t>
            </a:r>
          </a:p>
          <a:p>
            <a:pPr marL="0" indent="0">
              <a:buNone/>
            </a:pPr>
            <a:endParaRPr lang="fr-CH" sz="1800" b="1" i="0" dirty="0">
              <a:solidFill>
                <a:srgbClr val="002060"/>
              </a:solidFill>
              <a:effectLst/>
              <a:latin typeface="Trebuchet MS" panose="020B0603020202020204" pitchFamily="34" charset="0"/>
            </a:endParaRPr>
          </a:p>
          <a:p>
            <a:pPr marL="0" indent="0">
              <a:buNone/>
            </a:pPr>
            <a:r>
              <a:rPr lang="fr-CH" sz="1800" b="1" i="0" dirty="0">
                <a:solidFill>
                  <a:srgbClr val="002060"/>
                </a:solidFill>
                <a:effectLst/>
                <a:highlight>
                  <a:srgbClr val="FFFF00"/>
                </a:highlight>
                <a:latin typeface="Trebuchet MS" panose="020B0603020202020204" pitchFamily="34" charset="0"/>
              </a:rPr>
              <a:t>Qui ? </a:t>
            </a:r>
          </a:p>
          <a:p>
            <a:pPr marL="0" indent="0">
              <a:buNone/>
            </a:pPr>
            <a:r>
              <a:rPr lang="fr-CH" sz="1800" b="1" i="0" dirty="0">
                <a:solidFill>
                  <a:srgbClr val="002060"/>
                </a:solidFill>
                <a:effectLst/>
                <a:latin typeface="Trebuchet MS" panose="020B0603020202020204" pitchFamily="34" charset="0"/>
              </a:rPr>
              <a:t>Chaque personne est la bienvenue ! </a:t>
            </a:r>
          </a:p>
          <a:p>
            <a:pPr marL="0" indent="0">
              <a:buNone/>
            </a:pPr>
            <a:endParaRPr lang="fr-CH" sz="1800" b="1" i="0" dirty="0">
              <a:solidFill>
                <a:srgbClr val="002060"/>
              </a:solidFill>
              <a:effectLst/>
              <a:latin typeface="Trebuchet MS" panose="020B0603020202020204" pitchFamily="34" charset="0"/>
            </a:endParaRPr>
          </a:p>
          <a:p>
            <a:pPr marL="0" indent="0">
              <a:buNone/>
            </a:pPr>
            <a:r>
              <a:rPr lang="fr-CH" sz="1800" b="1" dirty="0">
                <a:solidFill>
                  <a:srgbClr val="002060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Quand ? </a:t>
            </a:r>
          </a:p>
          <a:p>
            <a:pPr marL="0" indent="0">
              <a:buNone/>
            </a:pPr>
            <a:r>
              <a:rPr lang="fr-CH" sz="1800" b="1" dirty="0">
                <a:solidFill>
                  <a:srgbClr val="002060"/>
                </a:solidFill>
                <a:latin typeface="Trebuchet MS" panose="020B0603020202020204" pitchFamily="34" charset="0"/>
              </a:rPr>
              <a:t>Des évènements sont prévus toute l’année !</a:t>
            </a:r>
            <a:endParaRPr lang="fr-CH" sz="1800" b="1" i="0" dirty="0">
              <a:solidFill>
                <a:srgbClr val="002060"/>
              </a:solidFill>
              <a:effectLst/>
              <a:latin typeface="Trebuchet MS" panose="020B0603020202020204" pitchFamily="34" charset="0"/>
            </a:endParaRPr>
          </a:p>
          <a:p>
            <a:endParaRPr lang="fr-CH" sz="1800" b="1" dirty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0" indent="0">
              <a:buNone/>
            </a:pPr>
            <a:r>
              <a:rPr lang="fr-CH" sz="1800" b="1" dirty="0">
                <a:solidFill>
                  <a:schemeClr val="accent1">
                    <a:lumMod val="75000"/>
                  </a:schemeClr>
                </a:solidFill>
                <a:latin typeface="Trebuchet MS" panose="020B0603020202020204" pitchFamily="34" charset="0"/>
              </a:rPr>
              <a:t>Retrouvez toutes les informations sur nos différentes plateformes : </a:t>
            </a:r>
          </a:p>
          <a:p>
            <a:r>
              <a:rPr lang="fr-CH" sz="18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association.phink@unine.ch</a:t>
            </a:r>
            <a:endParaRPr lang="fr-CH" sz="18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</a:endParaRPr>
          </a:p>
          <a:p>
            <a:r>
              <a:rPr lang="fr-CH" sz="18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http://www.facebook.com/groups/phink/</a:t>
            </a:r>
            <a:endParaRPr lang="fr-CH" sz="1800" b="0" i="0" u="none" strike="noStrike" dirty="0">
              <a:solidFill>
                <a:schemeClr val="accent1">
                  <a:lumMod val="75000"/>
                </a:schemeClr>
              </a:solidFill>
              <a:effectLst/>
              <a:latin typeface="Arial" panose="020B0604020202020204" pitchFamily="34" charset="0"/>
            </a:endParaRPr>
          </a:p>
          <a:p>
            <a:r>
              <a:rPr lang="fr-CH" sz="1800" b="1" i="0" dirty="0">
                <a:solidFill>
                  <a:schemeClr val="accent1">
                    <a:lumMod val="75000"/>
                  </a:schemeClr>
                </a:solidFill>
                <a:effectLst/>
                <a:latin typeface="Trebuchet MS" panose="020B0603020202020204" pitchFamily="34" charset="0"/>
              </a:rPr>
              <a:t>https://www.instagram.com/association.phink/?hl=fr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D1A92A3-F8D6-1A12-39AD-8646633E8B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584" y="421170"/>
            <a:ext cx="2736304" cy="2007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6945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29477" y="476672"/>
            <a:ext cx="7406640" cy="1356360"/>
          </a:xfrm>
        </p:spPr>
        <p:txBody>
          <a:bodyPr/>
          <a:lstStyle/>
          <a:p>
            <a:r>
              <a:rPr lang="fr-CH" dirty="0">
                <a:solidFill>
                  <a:srgbClr val="002060"/>
                </a:solidFill>
              </a:rPr>
              <a:t>7. Personnes-ressources</a:t>
            </a:r>
            <a:endParaRPr lang="fr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2196" y="1518417"/>
            <a:ext cx="8132292" cy="474727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CH" b="1" dirty="0"/>
              <a:t>Justine Pierroz </a:t>
            </a:r>
            <a:r>
              <a:rPr lang="fr-CH" dirty="0">
                <a:solidFill>
                  <a:schemeClr val="tx1"/>
                </a:solidFill>
              </a:rPr>
              <a:t>: monitrice (étudiante du programme rémunérée pour vous aider) : justine.pierroz@unine.ch</a:t>
            </a:r>
          </a:p>
          <a:p>
            <a:pPr marL="0" indent="0">
              <a:buNone/>
            </a:pPr>
            <a:r>
              <a:rPr lang="fr-CA" b="1" dirty="0"/>
              <a:t>Elena </a:t>
            </a:r>
            <a:r>
              <a:rPr lang="fr-CA" b="1" dirty="0" err="1"/>
              <a:t>Rallo</a:t>
            </a:r>
            <a:r>
              <a:rPr lang="fr-CA" b="1" dirty="0"/>
              <a:t> </a:t>
            </a:r>
            <a:r>
              <a:rPr lang="fr-CH" dirty="0">
                <a:solidFill>
                  <a:schemeClr val="tx1"/>
                </a:solidFill>
              </a:rPr>
              <a:t>: secrétaire de l’Institut de philosophie : </a:t>
            </a:r>
            <a:r>
              <a:rPr lang="fr-CA" dirty="0">
                <a:solidFill>
                  <a:schemeClr val="tx1"/>
                </a:solidFill>
              </a:rPr>
              <a:t>&lt;secretariat.philosophie@unine.ch&gt;</a:t>
            </a:r>
            <a:endParaRPr lang="fr-CH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fr-CH" b="1" dirty="0"/>
              <a:t>Stéphane Neri </a:t>
            </a:r>
            <a:r>
              <a:rPr lang="fr-CH" dirty="0">
                <a:solidFill>
                  <a:schemeClr val="tx1"/>
                </a:solidFill>
              </a:rPr>
              <a:t>: personne contact à la faculté pour des questions d’équivalences, de changements de plan d’études, etc. : </a:t>
            </a:r>
            <a:r>
              <a:rPr lang="it-IT" dirty="0">
                <a:solidFill>
                  <a:schemeClr val="tx1"/>
                </a:solidFill>
              </a:rPr>
              <a:t>&lt;stephane.neri@unine.ch&gt;</a:t>
            </a:r>
            <a:endParaRPr lang="fr-CH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fr-CH" b="1" dirty="0"/>
              <a:t>Simon-Pierre Chevarie-Cossette </a:t>
            </a:r>
            <a:r>
              <a:rPr lang="fr-CH" dirty="0">
                <a:solidFill>
                  <a:schemeClr val="tx1"/>
                </a:solidFill>
              </a:rPr>
              <a:t>: directeur du programme de </a:t>
            </a:r>
            <a:r>
              <a:rPr lang="fr-CH" dirty="0" err="1">
                <a:solidFill>
                  <a:schemeClr val="tx1"/>
                </a:solidFill>
              </a:rPr>
              <a:t>bachelor</a:t>
            </a:r>
            <a:r>
              <a:rPr lang="fr-CH" dirty="0">
                <a:solidFill>
                  <a:schemeClr val="tx1"/>
                </a:solidFill>
              </a:rPr>
              <a:t> : &lt;simon-pierre.chevarie-cossette@unine.ch&gt;</a:t>
            </a:r>
          </a:p>
          <a:p>
            <a:pPr marL="0" indent="0">
              <a:buNone/>
            </a:pPr>
            <a:r>
              <a:rPr lang="fr-CH" b="1" dirty="0"/>
              <a:t>Kathrin Koslicki </a:t>
            </a:r>
            <a:r>
              <a:rPr lang="fr-CH" dirty="0">
                <a:solidFill>
                  <a:schemeClr val="tx1"/>
                </a:solidFill>
              </a:rPr>
              <a:t>: directrice du programme de Master : </a:t>
            </a:r>
            <a:r>
              <a:rPr lang="fi-FI" dirty="0">
                <a:solidFill>
                  <a:schemeClr val="tx1"/>
                </a:solidFill>
              </a:rPr>
              <a:t>&lt;kathrin.koslicki@unine.ch&gt;</a:t>
            </a:r>
            <a:endParaRPr lang="fr-CH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fr-CH" b="1" dirty="0"/>
              <a:t>Olivier Massin</a:t>
            </a:r>
            <a:r>
              <a:rPr lang="fr-CH" dirty="0">
                <a:solidFill>
                  <a:schemeClr val="tx1"/>
                </a:solidFill>
              </a:rPr>
              <a:t> : directeur de l’Institut : </a:t>
            </a:r>
            <a:r>
              <a:rPr lang="fi-FI" dirty="0">
                <a:solidFill>
                  <a:schemeClr val="tx1"/>
                </a:solidFill>
                <a:hlinkClick r:id="rId3"/>
              </a:rPr>
              <a:t>olivier.massin@unine.ch</a:t>
            </a:r>
            <a:endParaRPr lang="fi-FI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fr-CH" dirty="0">
                <a:solidFill>
                  <a:schemeClr val="tx1"/>
                </a:solidFill>
              </a:rPr>
              <a:t>Plusieurs </a:t>
            </a:r>
            <a:r>
              <a:rPr lang="fr-CH" dirty="0">
                <a:solidFill>
                  <a:schemeClr val="tx1"/>
                </a:solidFill>
                <a:hlinkClick r:id="rId4"/>
              </a:rPr>
              <a:t>doctorants et chercheurs </a:t>
            </a:r>
            <a:r>
              <a:rPr lang="fr-CH" dirty="0" err="1">
                <a:solidFill>
                  <a:schemeClr val="tx1"/>
                </a:solidFill>
                <a:hlinkClick r:id="rId4"/>
              </a:rPr>
              <a:t>post-doctorants</a:t>
            </a:r>
            <a:r>
              <a:rPr lang="fr-CH" dirty="0">
                <a:solidFill>
                  <a:schemeClr val="tx1"/>
                </a:solidFill>
                <a:hlinkClick r:id="rId4"/>
              </a:rPr>
              <a:t> </a:t>
            </a:r>
            <a:r>
              <a:rPr lang="fr-CH" dirty="0">
                <a:solidFill>
                  <a:schemeClr val="tx1"/>
                </a:solidFill>
              </a:rPr>
              <a:t>font partie de l’Institut.</a:t>
            </a:r>
          </a:p>
          <a:p>
            <a:pPr marL="0" indent="0">
              <a:buNone/>
            </a:pPr>
            <a:r>
              <a:rPr lang="fr-CH" dirty="0">
                <a:solidFill>
                  <a:schemeClr val="tx1"/>
                </a:solidFill>
              </a:rPr>
              <a:t>Des ressources supplémentaires (rédaction, recherche…) sont disponibles </a:t>
            </a:r>
            <a:r>
              <a:rPr lang="fr-CH" dirty="0">
                <a:solidFill>
                  <a:schemeClr val="tx1"/>
                </a:solidFill>
                <a:hlinkClick r:id="rId5"/>
              </a:rPr>
              <a:t>ici</a:t>
            </a:r>
            <a:r>
              <a:rPr lang="fr-CH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02126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425A12C-F750-44B3-91A5-EAF9B6F878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533195"/>
            <a:ext cx="8066857" cy="4700595"/>
          </a:xfrm>
        </p:spPr>
        <p:txBody>
          <a:bodyPr>
            <a:normAutofit/>
          </a:bodyPr>
          <a:lstStyle/>
          <a:p>
            <a:r>
              <a:rPr lang="fr-CH" dirty="0"/>
              <a:t>25.09.2026 </a:t>
            </a:r>
            <a:r>
              <a:rPr lang="fr-CH" dirty="0">
                <a:solidFill>
                  <a:schemeClr val="tx1"/>
                </a:solidFill>
              </a:rPr>
              <a:t>: délai changement immédiat de pilier</a:t>
            </a:r>
          </a:p>
          <a:p>
            <a:r>
              <a:rPr lang="fr-CH" dirty="0"/>
              <a:t>09.10.2026 </a:t>
            </a:r>
            <a:r>
              <a:rPr lang="fr-CH" dirty="0">
                <a:solidFill>
                  <a:schemeClr val="tx1"/>
                </a:solidFill>
              </a:rPr>
              <a:t>: délai d’inscription aux cours</a:t>
            </a:r>
          </a:p>
          <a:p>
            <a:r>
              <a:rPr lang="fr-CH" dirty="0"/>
              <a:t>09.11-22.11.2026</a:t>
            </a:r>
            <a:r>
              <a:rPr lang="fr-CH" dirty="0">
                <a:solidFill>
                  <a:schemeClr val="tx1"/>
                </a:solidFill>
              </a:rPr>
              <a:t>: période d’inscription aux examens = période de report d’un examen de session (attention aux inscriptions automatiques !)</a:t>
            </a:r>
          </a:p>
          <a:p>
            <a:r>
              <a:rPr lang="fr-CH" dirty="0"/>
              <a:t>18.12.2026 </a:t>
            </a:r>
            <a:r>
              <a:rPr lang="fr-CH" dirty="0">
                <a:solidFill>
                  <a:schemeClr val="tx1"/>
                </a:solidFill>
              </a:rPr>
              <a:t>: fin des cours</a:t>
            </a:r>
          </a:p>
          <a:p>
            <a:r>
              <a:rPr lang="fr-CH" dirty="0"/>
              <a:t>11.01.2026 au 26.01.2026 </a:t>
            </a:r>
            <a:r>
              <a:rPr lang="fr-CH" dirty="0">
                <a:solidFill>
                  <a:schemeClr val="tx1"/>
                </a:solidFill>
              </a:rPr>
              <a:t>: session d’examens</a:t>
            </a:r>
          </a:p>
          <a:p>
            <a:endParaRPr lang="fr-CH" dirty="0">
              <a:solidFill>
                <a:schemeClr val="tx1"/>
              </a:solidFill>
            </a:endParaRPr>
          </a:p>
          <a:p>
            <a:endParaRPr lang="fr-CH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fr-CH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fr-CH" dirty="0"/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AB1C5CE1-C78D-553A-421F-0E574871E2E9}"/>
              </a:ext>
            </a:extLst>
          </p:cNvPr>
          <p:cNvSpPr txBox="1">
            <a:spLocks/>
          </p:cNvSpPr>
          <p:nvPr/>
        </p:nvSpPr>
        <p:spPr>
          <a:xfrm>
            <a:off x="829477" y="476672"/>
            <a:ext cx="740664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H" dirty="0">
                <a:solidFill>
                  <a:srgbClr val="002060"/>
                </a:solidFill>
              </a:rPr>
              <a:t>8. Dates importantes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1642180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br>
              <a:rPr lang="fr-CH"/>
            </a:br>
            <a:endParaRPr lang="fr-CH"/>
          </a:p>
        </p:txBody>
      </p:sp>
      <p:sp>
        <p:nvSpPr>
          <p:cNvPr id="5" name="Rectangle 4"/>
          <p:cNvSpPr/>
          <p:nvPr/>
        </p:nvSpPr>
        <p:spPr>
          <a:xfrm>
            <a:off x="2171467" y="2492896"/>
            <a:ext cx="4519186" cy="11695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CH" sz="7000" dirty="0">
                <a:ln w="15875">
                  <a:solidFill>
                    <a:srgbClr val="002060">
                      <a:alpha val="82000"/>
                    </a:srgbClr>
                  </a:solidFill>
                </a:ln>
                <a:solidFill>
                  <a:schemeClr val="accent1"/>
                </a:solidFill>
                <a:latin typeface="+mj-lt"/>
              </a:rPr>
              <a:t>Questions 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theme/theme1.xml><?xml version="1.0" encoding="utf-8"?>
<a:theme xmlns:a="http://schemas.openxmlformats.org/drawingml/2006/main" name="Base">
  <a:themeElements>
    <a:clrScheme name="Personnalisé 2">
      <a:dk1>
        <a:sysClr val="windowText" lastClr="000000"/>
      </a:dk1>
      <a:lt1>
        <a:srgbClr val="D8D8D8"/>
      </a:lt1>
      <a:dk2>
        <a:srgbClr val="C2C2C2"/>
      </a:dk2>
      <a:lt2>
        <a:srgbClr val="F2F2F2"/>
      </a:lt2>
      <a:accent1>
        <a:srgbClr val="69A1AB"/>
      </a:accent1>
      <a:accent2>
        <a:srgbClr val="F2C418"/>
      </a:accent2>
      <a:accent3>
        <a:srgbClr val="87492C"/>
      </a:accent3>
      <a:accent4>
        <a:srgbClr val="4A845E"/>
      </a:accent4>
      <a:accent5>
        <a:srgbClr val="DC9528"/>
      </a:accent5>
      <a:accent6>
        <a:srgbClr val="9A5D78"/>
      </a:accent6>
      <a:hlink>
        <a:srgbClr val="66C8E3"/>
      </a:hlink>
      <a:folHlink>
        <a:srgbClr val="B162A1"/>
      </a:folHlink>
    </a:clrScheme>
    <a:fontScheme name="Base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e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TM03457444[[fn=Base]]</Template>
  <TotalTime>961</TotalTime>
  <Words>1287</Words>
  <Application>Microsoft Office PowerPoint</Application>
  <PresentationFormat>Affichage à l'écran (4:3)</PresentationFormat>
  <Paragraphs>176</Paragraphs>
  <Slides>21</Slides>
  <Notes>11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8" baseType="lpstr">
      <vt:lpstr>-apple-system</vt:lpstr>
      <vt:lpstr>Arial</vt:lpstr>
      <vt:lpstr>Calibri</vt:lpstr>
      <vt:lpstr>Corbel</vt:lpstr>
      <vt:lpstr>Trebuchet MS</vt:lpstr>
      <vt:lpstr>Wingdings</vt:lpstr>
      <vt:lpstr>Base</vt:lpstr>
      <vt:lpstr>JOURNÉE D’ACCUEIL </vt:lpstr>
      <vt:lpstr>Au programme…</vt:lpstr>
      <vt:lpstr>1. Structure des études à la faculté Bachelor 180 crédits</vt:lpstr>
      <vt:lpstr>Présentation PowerPoint</vt:lpstr>
      <vt:lpstr>Présentation PowerPoint</vt:lpstr>
      <vt:lpstr>Présentation PowerPoint</vt:lpstr>
      <vt:lpstr>Présentation PowerPoint</vt:lpstr>
      <vt:lpstr>3. Le plan d’études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5. Examens</vt:lpstr>
      <vt:lpstr>Présentation PowerPoint</vt:lpstr>
      <vt:lpstr>Présentation PowerPoint</vt:lpstr>
      <vt:lpstr>6. Le PHINK !  Association des étudiant-e-s en philosophie de l’Université de Neuchâtel</vt:lpstr>
      <vt:lpstr>7. Personnes-ressources</vt:lpstr>
      <vt:lpstr>Présentation PowerPoint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JOURNÉE D’ACCUEIL</dc:title>
  <dc:creator>Léna Jeandupeux</dc:creator>
  <cp:lastModifiedBy>Simon-Pierre Chevarie-Cossette</cp:lastModifiedBy>
  <cp:revision>77</cp:revision>
  <dcterms:created xsi:type="dcterms:W3CDTF">2020-09-03T12:08:41Z</dcterms:created>
  <dcterms:modified xsi:type="dcterms:W3CDTF">2026-09-08T18:24:22Z</dcterms:modified>
</cp:coreProperties>
</file>