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519" r:id="rId2"/>
    <p:sldId id="300" r:id="rId3"/>
    <p:sldId id="711" r:id="rId4"/>
    <p:sldId id="712" r:id="rId5"/>
    <p:sldId id="713" r:id="rId6"/>
    <p:sldId id="540" r:id="rId7"/>
    <p:sldId id="705" r:id="rId8"/>
    <p:sldId id="533" r:id="rId9"/>
    <p:sldId id="295" r:id="rId10"/>
    <p:sldId id="299" r:id="rId11"/>
    <p:sldId id="707" r:id="rId12"/>
    <p:sldId id="536" r:id="rId13"/>
    <p:sldId id="539" r:id="rId14"/>
    <p:sldId id="537" r:id="rId15"/>
    <p:sldId id="708" r:id="rId16"/>
    <p:sldId id="710" r:id="rId17"/>
    <p:sldId id="280" r:id="rId18"/>
    <p:sldId id="534" r:id="rId19"/>
    <p:sldId id="271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4660"/>
  </p:normalViewPr>
  <p:slideViewPr>
    <p:cSldViewPr snapToGrid="0">
      <p:cViewPr varScale="1">
        <p:scale>
          <a:sx n="58" d="100"/>
          <a:sy n="58" d="100"/>
        </p:scale>
        <p:origin x="7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21C640-7BB1-7240-8687-F2F9A871F6E4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0DA577C-0CAE-EA4E-9C8F-5604FE498735}">
      <dgm:prSet phldrT="[Texte]" custT="1"/>
      <dgm:spPr/>
      <dgm:t>
        <a:bodyPr/>
        <a:lstStyle/>
        <a:p>
          <a:r>
            <a:rPr lang="en-US" sz="1600" dirty="0">
              <a:latin typeface="Gellix" pitchFamily="50" charset="0"/>
              <a:cs typeface="Gellix" pitchFamily="50" charset="0"/>
            </a:rPr>
            <a:t>First institute specifically and exclusively for the PhD in social work in Switzerland</a:t>
          </a:r>
          <a:endParaRPr lang="fr-FR" sz="1600" dirty="0">
            <a:latin typeface="Gellix" pitchFamily="50" charset="0"/>
            <a:cs typeface="Gellix" pitchFamily="50" charset="0"/>
          </a:endParaRPr>
        </a:p>
      </dgm:t>
    </dgm:pt>
    <dgm:pt modelId="{952A1CCC-EAE4-CD44-ABD5-675AFAC4A1A9}" type="parTrans" cxnId="{FA7D7EEF-11E0-344B-A183-8E9A1139EA1F}">
      <dgm:prSet/>
      <dgm:spPr/>
      <dgm:t>
        <a:bodyPr/>
        <a:lstStyle/>
        <a:p>
          <a:endParaRPr lang="fr-FR" sz="2000"/>
        </a:p>
      </dgm:t>
    </dgm:pt>
    <dgm:pt modelId="{F52EC52F-1D6C-F548-9F67-6ECB0034F7E4}" type="sibTrans" cxnId="{FA7D7EEF-11E0-344B-A183-8E9A1139EA1F}">
      <dgm:prSet/>
      <dgm:spPr/>
      <dgm:t>
        <a:bodyPr/>
        <a:lstStyle/>
        <a:p>
          <a:endParaRPr lang="fr-FR" sz="2000"/>
        </a:p>
      </dgm:t>
    </dgm:pt>
    <dgm:pt modelId="{AC57707D-6F98-7C44-8B47-0C8358F02302}">
      <dgm:prSet phldrT="[Texte]" custT="1"/>
      <dgm:spPr/>
      <dgm:t>
        <a:bodyPr/>
        <a:lstStyle/>
        <a:p>
          <a:r>
            <a:rPr lang="en-US" sz="1600" dirty="0">
              <a:latin typeface="Gellix" pitchFamily="50" charset="0"/>
              <a:cs typeface="Gellix" pitchFamily="50" charset="0"/>
            </a:rPr>
            <a:t>Transdisciplinary perspective as PhD thesis are co-supervised by a professor of a UAS in social work and by a professor of </a:t>
          </a:r>
          <a:r>
            <a:rPr lang="en-US" sz="1600" dirty="0" err="1">
              <a:latin typeface="Gellix" pitchFamily="50" charset="0"/>
              <a:cs typeface="Gellix" pitchFamily="50" charset="0"/>
            </a:rPr>
            <a:t>UniNE</a:t>
          </a:r>
          <a:endParaRPr lang="fr-FR" sz="1600" dirty="0">
            <a:latin typeface="Gellix" pitchFamily="50" charset="0"/>
            <a:cs typeface="Gellix" pitchFamily="50" charset="0"/>
          </a:endParaRPr>
        </a:p>
      </dgm:t>
    </dgm:pt>
    <dgm:pt modelId="{0A300574-568D-A943-8FEF-ACC8FF6EFC5D}" type="parTrans" cxnId="{557B23A4-E20C-3E4D-880C-C5364F3043BD}">
      <dgm:prSet/>
      <dgm:spPr/>
      <dgm:t>
        <a:bodyPr/>
        <a:lstStyle/>
        <a:p>
          <a:endParaRPr lang="fr-FR" sz="2000"/>
        </a:p>
      </dgm:t>
    </dgm:pt>
    <dgm:pt modelId="{D800AEC9-F55C-EE4C-AC74-4F93D8549743}" type="sibTrans" cxnId="{557B23A4-E20C-3E4D-880C-C5364F3043BD}">
      <dgm:prSet/>
      <dgm:spPr/>
      <dgm:t>
        <a:bodyPr/>
        <a:lstStyle/>
        <a:p>
          <a:endParaRPr lang="fr-FR" sz="2000"/>
        </a:p>
      </dgm:t>
    </dgm:pt>
    <dgm:pt modelId="{45DF6DBB-7F79-6641-9006-F1537395E70E}">
      <dgm:prSet phldrT="[Texte]" custT="1"/>
      <dgm:spPr/>
      <dgm:t>
        <a:bodyPr/>
        <a:lstStyle/>
        <a:p>
          <a:r>
            <a:rPr lang="fr-FR" sz="1600" dirty="0">
              <a:latin typeface="Gellix" pitchFamily="50" charset="0"/>
              <a:cs typeface="Gellix" pitchFamily="50" charset="0"/>
            </a:rPr>
            <a:t>PhD </a:t>
          </a:r>
          <a:r>
            <a:rPr lang="fr-FR" sz="1600" dirty="0" err="1">
              <a:latin typeface="Gellix" pitchFamily="50" charset="0"/>
              <a:cs typeface="Gellix" pitchFamily="50" charset="0"/>
            </a:rPr>
            <a:t>title</a:t>
          </a:r>
          <a:r>
            <a:rPr lang="fr-FR" sz="1600" dirty="0">
              <a:latin typeface="Gellix" pitchFamily="50" charset="0"/>
              <a:cs typeface="Gellix" pitchFamily="50" charset="0"/>
            </a:rPr>
            <a:t> in social </a:t>
          </a:r>
          <a:r>
            <a:rPr lang="fr-FR" sz="1600" dirty="0" err="1">
              <a:latin typeface="Gellix" pitchFamily="50" charset="0"/>
              <a:cs typeface="Gellix" pitchFamily="50" charset="0"/>
            </a:rPr>
            <a:t>work</a:t>
          </a:r>
          <a:r>
            <a:rPr lang="fr-FR" sz="1600" dirty="0">
              <a:latin typeface="Gellix" pitchFamily="50" charset="0"/>
              <a:cs typeface="Gellix" pitchFamily="50" charset="0"/>
            </a:rPr>
            <a:t> </a:t>
          </a:r>
          <a:r>
            <a:rPr lang="fr-FR" sz="1600" dirty="0" err="1">
              <a:latin typeface="Gellix" pitchFamily="50" charset="0"/>
              <a:cs typeface="Gellix" pitchFamily="50" charset="0"/>
            </a:rPr>
            <a:t>delivered</a:t>
          </a:r>
          <a:r>
            <a:rPr lang="fr-FR" sz="1600" dirty="0">
              <a:latin typeface="Gellix" pitchFamily="50" charset="0"/>
              <a:cs typeface="Gellix" pitchFamily="50" charset="0"/>
            </a:rPr>
            <a:t> by </a:t>
          </a:r>
          <a:r>
            <a:rPr lang="fr-FR" sz="1600" dirty="0" err="1">
              <a:latin typeface="Gellix" pitchFamily="50" charset="0"/>
              <a:cs typeface="Gellix" pitchFamily="50" charset="0"/>
            </a:rPr>
            <a:t>University</a:t>
          </a:r>
          <a:r>
            <a:rPr lang="fr-FR" sz="1600" dirty="0">
              <a:latin typeface="Gellix" pitchFamily="50" charset="0"/>
              <a:cs typeface="Gellix" pitchFamily="50" charset="0"/>
            </a:rPr>
            <a:t> of Neuchâtel</a:t>
          </a:r>
        </a:p>
        <a:p>
          <a:r>
            <a:rPr lang="fr-FR" sz="1600" dirty="0">
              <a:latin typeface="Gellix" pitchFamily="50" charset="0"/>
              <a:cs typeface="Gellix" pitchFamily="50" charset="0"/>
            </a:rPr>
            <a:t>(in collaboration </a:t>
          </a:r>
          <a:r>
            <a:rPr lang="fr-FR" sz="1600" dirty="0" err="1">
              <a:latin typeface="Gellix" pitchFamily="50" charset="0"/>
              <a:cs typeface="Gellix" pitchFamily="50" charset="0"/>
            </a:rPr>
            <a:t>with</a:t>
          </a:r>
          <a:r>
            <a:rPr lang="fr-FR" sz="1600" dirty="0">
              <a:latin typeface="Gellix" pitchFamily="50" charset="0"/>
              <a:cs typeface="Gellix" pitchFamily="50" charset="0"/>
            </a:rPr>
            <a:t> HES-SO and FHNW)</a:t>
          </a:r>
        </a:p>
      </dgm:t>
    </dgm:pt>
    <dgm:pt modelId="{7587BEDA-3029-2043-8B99-9F465EE284C7}" type="parTrans" cxnId="{3A52E213-B3A3-F646-B7A9-264EA0E581CA}">
      <dgm:prSet/>
      <dgm:spPr/>
      <dgm:t>
        <a:bodyPr/>
        <a:lstStyle/>
        <a:p>
          <a:endParaRPr lang="fr-FR" sz="2000"/>
        </a:p>
      </dgm:t>
    </dgm:pt>
    <dgm:pt modelId="{DE12EC16-AB3B-6C40-95F3-8786A27B057E}" type="sibTrans" cxnId="{3A52E213-B3A3-F646-B7A9-264EA0E581CA}">
      <dgm:prSet/>
      <dgm:spPr/>
      <dgm:t>
        <a:bodyPr/>
        <a:lstStyle/>
        <a:p>
          <a:endParaRPr lang="fr-FR" sz="2000"/>
        </a:p>
      </dgm:t>
    </dgm:pt>
    <dgm:pt modelId="{9C01059A-A4E7-FC41-A224-00ECB02D20BF}">
      <dgm:prSet phldrT="[Texte]" custT="1"/>
      <dgm:spPr/>
      <dgm:t>
        <a:bodyPr/>
        <a:lstStyle/>
        <a:p>
          <a:r>
            <a:rPr lang="fr-FR" sz="1600" dirty="0">
              <a:latin typeface="Gellix" pitchFamily="50" charset="0"/>
              <a:cs typeface="Gellix" pitchFamily="50" charset="0"/>
            </a:rPr>
            <a:t>Open to </a:t>
          </a:r>
          <a:r>
            <a:rPr lang="fr-FR" sz="1600" dirty="0" err="1">
              <a:latin typeface="Gellix" pitchFamily="50" charset="0"/>
              <a:cs typeface="Gellix" pitchFamily="50" charset="0"/>
            </a:rPr>
            <a:t>holders</a:t>
          </a:r>
          <a:r>
            <a:rPr lang="fr-FR" sz="1600" dirty="0">
              <a:latin typeface="Gellix" pitchFamily="50" charset="0"/>
              <a:cs typeface="Gellix" pitchFamily="50" charset="0"/>
            </a:rPr>
            <a:t> of a MA of an UAS or a UNI in social </a:t>
          </a:r>
          <a:r>
            <a:rPr lang="fr-FR" sz="1600" dirty="0" err="1">
              <a:latin typeface="Gellix" pitchFamily="50" charset="0"/>
              <a:cs typeface="Gellix" pitchFamily="50" charset="0"/>
            </a:rPr>
            <a:t>work</a:t>
          </a:r>
          <a:r>
            <a:rPr lang="fr-FR" sz="1600" dirty="0">
              <a:latin typeface="Gellix" pitchFamily="50" charset="0"/>
              <a:cs typeface="Gellix" pitchFamily="50" charset="0"/>
            </a:rPr>
            <a:t>, social sciences, </a:t>
          </a:r>
          <a:r>
            <a:rPr lang="fr-FR" sz="1600" dirty="0" err="1">
              <a:latin typeface="Gellix" pitchFamily="50" charset="0"/>
              <a:cs typeface="Gellix" pitchFamily="50" charset="0"/>
            </a:rPr>
            <a:t>law</a:t>
          </a:r>
          <a:r>
            <a:rPr lang="fr-FR" sz="1600" dirty="0">
              <a:latin typeface="Gellix" pitchFamily="50" charset="0"/>
              <a:cs typeface="Gellix" pitchFamily="50" charset="0"/>
            </a:rPr>
            <a:t> and </a:t>
          </a:r>
          <a:r>
            <a:rPr lang="fr-FR" sz="1600" dirty="0" err="1">
              <a:latin typeface="Gellix" pitchFamily="50" charset="0"/>
              <a:cs typeface="Gellix" pitchFamily="50" charset="0"/>
            </a:rPr>
            <a:t>economics</a:t>
          </a:r>
          <a:endParaRPr lang="fr-FR" sz="1600" dirty="0">
            <a:latin typeface="Gellix" pitchFamily="50" charset="0"/>
            <a:cs typeface="Gellix" pitchFamily="50" charset="0"/>
          </a:endParaRPr>
        </a:p>
      </dgm:t>
    </dgm:pt>
    <dgm:pt modelId="{D5D1A0F5-F044-374A-B072-3B9FC8AD0232}" type="parTrans" cxnId="{9F3417AD-3181-4848-91FD-56D8BA65680C}">
      <dgm:prSet/>
      <dgm:spPr/>
      <dgm:t>
        <a:bodyPr/>
        <a:lstStyle/>
        <a:p>
          <a:endParaRPr lang="fr-FR" sz="2000"/>
        </a:p>
      </dgm:t>
    </dgm:pt>
    <dgm:pt modelId="{9364FAE0-7CF1-6D49-8F39-36EEF9EFCC17}" type="sibTrans" cxnId="{9F3417AD-3181-4848-91FD-56D8BA65680C}">
      <dgm:prSet/>
      <dgm:spPr/>
      <dgm:t>
        <a:bodyPr/>
        <a:lstStyle/>
        <a:p>
          <a:endParaRPr lang="fr-FR" sz="2000"/>
        </a:p>
      </dgm:t>
    </dgm:pt>
    <dgm:pt modelId="{C9BD98B9-0BFD-AD48-AE81-9BC7FF5705BF}">
      <dgm:prSet phldrT="[Texte]" custT="1"/>
      <dgm:spPr/>
      <dgm:t>
        <a:bodyPr/>
        <a:lstStyle/>
        <a:p>
          <a:r>
            <a:rPr lang="fr-FR" sz="1600" dirty="0">
              <a:latin typeface="Gellix" pitchFamily="50" charset="0"/>
              <a:cs typeface="Gellix" pitchFamily="50" charset="0"/>
            </a:rPr>
            <a:t>PhD </a:t>
          </a:r>
          <a:r>
            <a:rPr lang="en-GB" sz="1600" noProof="0" dirty="0">
              <a:latin typeface="Gellix" pitchFamily="50" charset="0"/>
              <a:cs typeface="Gellix" pitchFamily="50" charset="0"/>
            </a:rPr>
            <a:t>students</a:t>
          </a:r>
          <a:r>
            <a:rPr lang="fr-FR" sz="1600" dirty="0">
              <a:latin typeface="Gellix" pitchFamily="50" charset="0"/>
              <a:cs typeface="Gellix" pitchFamily="50" charset="0"/>
            </a:rPr>
            <a:t> are </a:t>
          </a:r>
          <a:r>
            <a:rPr lang="en-GB" sz="1600" noProof="0" dirty="0">
              <a:latin typeface="Gellix" pitchFamily="50" charset="0"/>
              <a:cs typeface="Gellix" pitchFamily="50" charset="0"/>
            </a:rPr>
            <a:t>supported</a:t>
          </a:r>
          <a:r>
            <a:rPr lang="fr-FR" sz="1600" dirty="0">
              <a:latin typeface="Gellix" pitchFamily="50" charset="0"/>
              <a:cs typeface="Gellix" pitchFamily="50" charset="0"/>
            </a:rPr>
            <a:t> by a PhD programme (in English)</a:t>
          </a:r>
        </a:p>
      </dgm:t>
    </dgm:pt>
    <dgm:pt modelId="{1154F13D-4EFB-7347-969B-A9477301D2DA}" type="parTrans" cxnId="{68F34151-24F5-9A4A-AFF2-00116E3E3E4B}">
      <dgm:prSet/>
      <dgm:spPr/>
      <dgm:t>
        <a:bodyPr/>
        <a:lstStyle/>
        <a:p>
          <a:endParaRPr lang="fr-FR" sz="2000"/>
        </a:p>
      </dgm:t>
    </dgm:pt>
    <dgm:pt modelId="{470F5024-3887-6D42-A92A-D729A97B46AA}" type="sibTrans" cxnId="{68F34151-24F5-9A4A-AFF2-00116E3E3E4B}">
      <dgm:prSet/>
      <dgm:spPr/>
      <dgm:t>
        <a:bodyPr/>
        <a:lstStyle/>
        <a:p>
          <a:endParaRPr lang="fr-FR" sz="2000"/>
        </a:p>
      </dgm:t>
    </dgm:pt>
    <dgm:pt modelId="{E078DF5F-9269-F646-8F65-58249FAF0E4E}">
      <dgm:prSet custT="1"/>
      <dgm:spPr/>
      <dgm:t>
        <a:bodyPr/>
        <a:lstStyle/>
        <a:p>
          <a:r>
            <a:rPr lang="en-US" sz="1600" dirty="0">
              <a:latin typeface="Gellix" pitchFamily="50" charset="0"/>
              <a:cs typeface="Gellix" pitchFamily="50" charset="0"/>
            </a:rPr>
            <a:t>A collaboration of </a:t>
          </a:r>
          <a:r>
            <a:rPr lang="en-US" sz="1600" dirty="0" err="1">
              <a:latin typeface="Gellix" pitchFamily="50" charset="0"/>
              <a:cs typeface="Gellix" pitchFamily="50" charset="0"/>
            </a:rPr>
            <a:t>UniNE</a:t>
          </a:r>
          <a:r>
            <a:rPr lang="en-US" sz="1600" dirty="0">
              <a:latin typeface="Gellix" pitchFamily="50" charset="0"/>
              <a:cs typeface="Gellix" pitchFamily="50" charset="0"/>
            </a:rPr>
            <a:t> and the School of social work of the UAS Western Switzerland – and of the UAS Northwestern Switzerland starting January 1</a:t>
          </a:r>
          <a:r>
            <a:rPr lang="en-US" sz="1600" baseline="30000" dirty="0">
              <a:latin typeface="Gellix" pitchFamily="50" charset="0"/>
              <a:cs typeface="Gellix" pitchFamily="50" charset="0"/>
            </a:rPr>
            <a:t>st</a:t>
          </a:r>
          <a:r>
            <a:rPr lang="en-US" sz="1600" dirty="0">
              <a:latin typeface="Gellix" pitchFamily="50" charset="0"/>
              <a:cs typeface="Gellix" pitchFamily="50" charset="0"/>
            </a:rPr>
            <a:t> 2025</a:t>
          </a:r>
          <a:endParaRPr lang="fr-FR" sz="1600" dirty="0">
            <a:latin typeface="Gellix" pitchFamily="50" charset="0"/>
            <a:cs typeface="Gellix" pitchFamily="50" charset="0"/>
          </a:endParaRPr>
        </a:p>
      </dgm:t>
    </dgm:pt>
    <dgm:pt modelId="{1F93B72A-D263-C241-B15F-AA2F87A666AB}" type="parTrans" cxnId="{B67439E1-5984-2E4B-9E65-38C1CA381A02}">
      <dgm:prSet/>
      <dgm:spPr/>
      <dgm:t>
        <a:bodyPr/>
        <a:lstStyle/>
        <a:p>
          <a:endParaRPr lang="fr-FR" sz="2000"/>
        </a:p>
      </dgm:t>
    </dgm:pt>
    <dgm:pt modelId="{49EA8D4A-F2D4-E44F-B510-DB15C905A81C}" type="sibTrans" cxnId="{B67439E1-5984-2E4B-9E65-38C1CA381A02}">
      <dgm:prSet/>
      <dgm:spPr/>
      <dgm:t>
        <a:bodyPr/>
        <a:lstStyle/>
        <a:p>
          <a:endParaRPr lang="fr-FR" sz="2000"/>
        </a:p>
      </dgm:t>
    </dgm:pt>
    <dgm:pt modelId="{0E4FD9E9-629C-214B-AB59-4783816FA217}" type="pres">
      <dgm:prSet presAssocID="{F121C640-7BB1-7240-8687-F2F9A871F6E4}" presName="compositeShape" presStyleCnt="0">
        <dgm:presLayoutVars>
          <dgm:chMax val="7"/>
          <dgm:dir/>
          <dgm:resizeHandles val="exact"/>
        </dgm:presLayoutVars>
      </dgm:prSet>
      <dgm:spPr/>
    </dgm:pt>
    <dgm:pt modelId="{0D7EB440-7C56-A949-B7B9-72EB9BC78737}" type="pres">
      <dgm:prSet presAssocID="{10DA577C-0CAE-EA4E-9C8F-5604FE498735}" presName="circ1" presStyleLbl="vennNode1" presStyleIdx="0" presStyleCnt="6"/>
      <dgm:spPr>
        <a:solidFill>
          <a:srgbClr val="00B050">
            <a:alpha val="50000"/>
          </a:srgbClr>
        </a:solidFill>
      </dgm:spPr>
    </dgm:pt>
    <dgm:pt modelId="{2AE468F6-A4E6-AB43-ACB7-1ACB0FC46066}" type="pres">
      <dgm:prSet presAssocID="{10DA577C-0CAE-EA4E-9C8F-5604FE498735}" presName="circ1Tx" presStyleLbl="revTx" presStyleIdx="0" presStyleCnt="0" custScaleX="138565" custScaleY="63676" custLinFactNeighborX="-6796" custLinFactNeighborY="-22051">
        <dgm:presLayoutVars>
          <dgm:chMax val="0"/>
          <dgm:chPref val="0"/>
          <dgm:bulletEnabled val="1"/>
        </dgm:presLayoutVars>
      </dgm:prSet>
      <dgm:spPr/>
    </dgm:pt>
    <dgm:pt modelId="{EEF7F02A-E69F-8C4A-B358-6881308A6679}" type="pres">
      <dgm:prSet presAssocID="{AC57707D-6F98-7C44-8B47-0C8358F02302}" presName="circ2" presStyleLbl="vennNode1" presStyleIdx="1" presStyleCnt="6"/>
      <dgm:spPr>
        <a:solidFill>
          <a:srgbClr val="FF0000">
            <a:alpha val="50000"/>
          </a:srgbClr>
        </a:solidFill>
      </dgm:spPr>
    </dgm:pt>
    <dgm:pt modelId="{3907B2F3-05F3-F048-BF99-E62F05A4AD84}" type="pres">
      <dgm:prSet presAssocID="{AC57707D-6F98-7C44-8B47-0C8358F02302}" presName="circ2Tx" presStyleLbl="revTx" presStyleIdx="0" presStyleCnt="0" custScaleX="208396" custLinFactNeighborX="56669" custLinFactNeighborY="-23808">
        <dgm:presLayoutVars>
          <dgm:chMax val="0"/>
          <dgm:chPref val="0"/>
          <dgm:bulletEnabled val="1"/>
        </dgm:presLayoutVars>
      </dgm:prSet>
      <dgm:spPr/>
    </dgm:pt>
    <dgm:pt modelId="{7BFA75B1-FEA1-F640-8D9D-C503D4CF3FBF}" type="pres">
      <dgm:prSet presAssocID="{45DF6DBB-7F79-6641-9006-F1537395E70E}" presName="circ3" presStyleLbl="vennNode1" presStyleIdx="2" presStyleCnt="6"/>
      <dgm:spPr/>
    </dgm:pt>
    <dgm:pt modelId="{74E9D536-4D0D-FE47-A9A7-90C91EB47177}" type="pres">
      <dgm:prSet presAssocID="{45DF6DBB-7F79-6641-9006-F1537395E70E}" presName="circ3Tx" presStyleLbl="revTx" presStyleIdx="0" presStyleCnt="0" custScaleX="225830" custScaleY="90950" custLinFactNeighborX="59166" custLinFactNeighborY="-45432">
        <dgm:presLayoutVars>
          <dgm:chMax val="0"/>
          <dgm:chPref val="0"/>
          <dgm:bulletEnabled val="1"/>
        </dgm:presLayoutVars>
      </dgm:prSet>
      <dgm:spPr/>
    </dgm:pt>
    <dgm:pt modelId="{C8A763C8-E654-3145-83DA-39AC2FFD7D17}" type="pres">
      <dgm:prSet presAssocID="{9C01059A-A4E7-FC41-A224-00ECB02D20BF}" presName="circ4" presStyleLbl="vennNode1" presStyleIdx="3" presStyleCnt="6"/>
      <dgm:spPr>
        <a:solidFill>
          <a:srgbClr val="FFC000">
            <a:alpha val="50000"/>
          </a:srgbClr>
        </a:solidFill>
      </dgm:spPr>
    </dgm:pt>
    <dgm:pt modelId="{5BE98DA6-86D1-554C-B401-2DC2D40E71DE}" type="pres">
      <dgm:prSet presAssocID="{9C01059A-A4E7-FC41-A224-00ECB02D20BF}" presName="circ4Tx" presStyleLbl="revTx" presStyleIdx="0" presStyleCnt="0" custScaleX="180247" custScaleY="77529" custLinFactNeighborX="-19276" custLinFactNeighborY="-7016">
        <dgm:presLayoutVars>
          <dgm:chMax val="0"/>
          <dgm:chPref val="0"/>
          <dgm:bulletEnabled val="1"/>
        </dgm:presLayoutVars>
      </dgm:prSet>
      <dgm:spPr/>
    </dgm:pt>
    <dgm:pt modelId="{41F4E732-7CF2-C642-B247-D64582EDFC14}" type="pres">
      <dgm:prSet presAssocID="{C9BD98B9-0BFD-AD48-AE81-9BC7FF5705BF}" presName="circ5" presStyleLbl="vennNode1" presStyleIdx="4" presStyleCnt="6"/>
      <dgm:spPr>
        <a:solidFill>
          <a:srgbClr val="00B050">
            <a:alpha val="50000"/>
          </a:srgbClr>
        </a:solidFill>
      </dgm:spPr>
    </dgm:pt>
    <dgm:pt modelId="{D9C21004-D28E-1D47-AC98-D51AA57D1A38}" type="pres">
      <dgm:prSet presAssocID="{C9BD98B9-0BFD-AD48-AE81-9BC7FF5705BF}" presName="circ5Tx" presStyleLbl="revTx" presStyleIdx="0" presStyleCnt="0" custScaleX="217622" custScaleY="59022" custLinFactNeighborX="-49236" custLinFactNeighborY="-15967">
        <dgm:presLayoutVars>
          <dgm:chMax val="0"/>
          <dgm:chPref val="0"/>
          <dgm:bulletEnabled val="1"/>
        </dgm:presLayoutVars>
      </dgm:prSet>
      <dgm:spPr/>
    </dgm:pt>
    <dgm:pt modelId="{81F1B78E-FC21-F64A-8A38-DFAB5133A8C1}" type="pres">
      <dgm:prSet presAssocID="{E078DF5F-9269-F646-8F65-58249FAF0E4E}" presName="circ6" presStyleLbl="vennNode1" presStyleIdx="5" presStyleCnt="6"/>
      <dgm:spPr>
        <a:solidFill>
          <a:srgbClr val="0070C0">
            <a:alpha val="50000"/>
          </a:srgbClr>
        </a:solidFill>
      </dgm:spPr>
    </dgm:pt>
    <dgm:pt modelId="{FAC1DCCF-9BA7-C941-B7DA-9EA41836F06F}" type="pres">
      <dgm:prSet presAssocID="{E078DF5F-9269-F646-8F65-58249FAF0E4E}" presName="circ6Tx" presStyleLbl="revTx" presStyleIdx="0" presStyleCnt="0" custScaleX="218984" custScaleY="81376" custLinFactNeighborX="-70264" custLinFactNeighborY="3543">
        <dgm:presLayoutVars>
          <dgm:chMax val="0"/>
          <dgm:chPref val="0"/>
          <dgm:bulletEnabled val="1"/>
        </dgm:presLayoutVars>
      </dgm:prSet>
      <dgm:spPr/>
    </dgm:pt>
  </dgm:ptLst>
  <dgm:cxnLst>
    <dgm:cxn modelId="{3A52E213-B3A3-F646-B7A9-264EA0E581CA}" srcId="{F121C640-7BB1-7240-8687-F2F9A871F6E4}" destId="{45DF6DBB-7F79-6641-9006-F1537395E70E}" srcOrd="2" destOrd="0" parTransId="{7587BEDA-3029-2043-8B99-9F465EE284C7}" sibTransId="{DE12EC16-AB3B-6C40-95F3-8786A27B057E}"/>
    <dgm:cxn modelId="{80366422-7A9E-8542-AF0F-A6D35848B96F}" type="presOf" srcId="{45DF6DBB-7F79-6641-9006-F1537395E70E}" destId="{74E9D536-4D0D-FE47-A9A7-90C91EB47177}" srcOrd="0" destOrd="0" presId="urn:microsoft.com/office/officeart/2005/8/layout/venn1"/>
    <dgm:cxn modelId="{BD710534-A5CE-2F4B-B668-756756C92553}" type="presOf" srcId="{E078DF5F-9269-F646-8F65-58249FAF0E4E}" destId="{FAC1DCCF-9BA7-C941-B7DA-9EA41836F06F}" srcOrd="0" destOrd="0" presId="urn:microsoft.com/office/officeart/2005/8/layout/venn1"/>
    <dgm:cxn modelId="{3FE64F36-AC56-F143-9594-8EEDE30829D1}" type="presOf" srcId="{10DA577C-0CAE-EA4E-9C8F-5604FE498735}" destId="{2AE468F6-A4E6-AB43-ACB7-1ACB0FC46066}" srcOrd="0" destOrd="0" presId="urn:microsoft.com/office/officeart/2005/8/layout/venn1"/>
    <dgm:cxn modelId="{BA051C4C-72AD-A44E-B24F-970F4A494191}" type="presOf" srcId="{AC57707D-6F98-7C44-8B47-0C8358F02302}" destId="{3907B2F3-05F3-F048-BF99-E62F05A4AD84}" srcOrd="0" destOrd="0" presId="urn:microsoft.com/office/officeart/2005/8/layout/venn1"/>
    <dgm:cxn modelId="{68F34151-24F5-9A4A-AFF2-00116E3E3E4B}" srcId="{F121C640-7BB1-7240-8687-F2F9A871F6E4}" destId="{C9BD98B9-0BFD-AD48-AE81-9BC7FF5705BF}" srcOrd="4" destOrd="0" parTransId="{1154F13D-4EFB-7347-969B-A9477301D2DA}" sibTransId="{470F5024-3887-6D42-A92A-D729A97B46AA}"/>
    <dgm:cxn modelId="{557B23A4-E20C-3E4D-880C-C5364F3043BD}" srcId="{F121C640-7BB1-7240-8687-F2F9A871F6E4}" destId="{AC57707D-6F98-7C44-8B47-0C8358F02302}" srcOrd="1" destOrd="0" parTransId="{0A300574-568D-A943-8FEF-ACC8FF6EFC5D}" sibTransId="{D800AEC9-F55C-EE4C-AC74-4F93D8549743}"/>
    <dgm:cxn modelId="{9F3417AD-3181-4848-91FD-56D8BA65680C}" srcId="{F121C640-7BB1-7240-8687-F2F9A871F6E4}" destId="{9C01059A-A4E7-FC41-A224-00ECB02D20BF}" srcOrd="3" destOrd="0" parTransId="{D5D1A0F5-F044-374A-B072-3B9FC8AD0232}" sibTransId="{9364FAE0-7CF1-6D49-8F39-36EEF9EFCC17}"/>
    <dgm:cxn modelId="{92B9C9BB-9918-FB4B-A0B8-D6203352CA34}" type="presOf" srcId="{F121C640-7BB1-7240-8687-F2F9A871F6E4}" destId="{0E4FD9E9-629C-214B-AB59-4783816FA217}" srcOrd="0" destOrd="0" presId="urn:microsoft.com/office/officeart/2005/8/layout/venn1"/>
    <dgm:cxn modelId="{D2CA92D7-D37E-E546-B297-71E8DADC23ED}" type="presOf" srcId="{C9BD98B9-0BFD-AD48-AE81-9BC7FF5705BF}" destId="{D9C21004-D28E-1D47-AC98-D51AA57D1A38}" srcOrd="0" destOrd="0" presId="urn:microsoft.com/office/officeart/2005/8/layout/venn1"/>
    <dgm:cxn modelId="{B67439E1-5984-2E4B-9E65-38C1CA381A02}" srcId="{F121C640-7BB1-7240-8687-F2F9A871F6E4}" destId="{E078DF5F-9269-F646-8F65-58249FAF0E4E}" srcOrd="5" destOrd="0" parTransId="{1F93B72A-D263-C241-B15F-AA2F87A666AB}" sibTransId="{49EA8D4A-F2D4-E44F-B510-DB15C905A81C}"/>
    <dgm:cxn modelId="{FA7D7EEF-11E0-344B-A183-8E9A1139EA1F}" srcId="{F121C640-7BB1-7240-8687-F2F9A871F6E4}" destId="{10DA577C-0CAE-EA4E-9C8F-5604FE498735}" srcOrd="0" destOrd="0" parTransId="{952A1CCC-EAE4-CD44-ABD5-675AFAC4A1A9}" sibTransId="{F52EC52F-1D6C-F548-9F67-6ECB0034F7E4}"/>
    <dgm:cxn modelId="{B53AC1EF-1A32-9042-976F-06F46162A4ED}" type="presOf" srcId="{9C01059A-A4E7-FC41-A224-00ECB02D20BF}" destId="{5BE98DA6-86D1-554C-B401-2DC2D40E71DE}" srcOrd="0" destOrd="0" presId="urn:microsoft.com/office/officeart/2005/8/layout/venn1"/>
    <dgm:cxn modelId="{401AF43C-234D-EC42-9A7D-A815A7F0254E}" type="presParOf" srcId="{0E4FD9E9-629C-214B-AB59-4783816FA217}" destId="{0D7EB440-7C56-A949-B7B9-72EB9BC78737}" srcOrd="0" destOrd="0" presId="urn:microsoft.com/office/officeart/2005/8/layout/venn1"/>
    <dgm:cxn modelId="{E5AE2F21-C13F-1445-9D42-F87CE853CCC5}" type="presParOf" srcId="{0E4FD9E9-629C-214B-AB59-4783816FA217}" destId="{2AE468F6-A4E6-AB43-ACB7-1ACB0FC46066}" srcOrd="1" destOrd="0" presId="urn:microsoft.com/office/officeart/2005/8/layout/venn1"/>
    <dgm:cxn modelId="{1692E380-0DEB-6D42-BDA7-01684AC69107}" type="presParOf" srcId="{0E4FD9E9-629C-214B-AB59-4783816FA217}" destId="{EEF7F02A-E69F-8C4A-B358-6881308A6679}" srcOrd="2" destOrd="0" presId="urn:microsoft.com/office/officeart/2005/8/layout/venn1"/>
    <dgm:cxn modelId="{FCD9AD93-A50F-9C4D-8E14-1AD6A4FA078F}" type="presParOf" srcId="{0E4FD9E9-629C-214B-AB59-4783816FA217}" destId="{3907B2F3-05F3-F048-BF99-E62F05A4AD84}" srcOrd="3" destOrd="0" presId="urn:microsoft.com/office/officeart/2005/8/layout/venn1"/>
    <dgm:cxn modelId="{A9E53D6C-8639-6F4E-847A-639E937D1C7B}" type="presParOf" srcId="{0E4FD9E9-629C-214B-AB59-4783816FA217}" destId="{7BFA75B1-FEA1-F640-8D9D-C503D4CF3FBF}" srcOrd="4" destOrd="0" presId="urn:microsoft.com/office/officeart/2005/8/layout/venn1"/>
    <dgm:cxn modelId="{60FA2607-C0C1-E94E-9666-6C12E49062E9}" type="presParOf" srcId="{0E4FD9E9-629C-214B-AB59-4783816FA217}" destId="{74E9D536-4D0D-FE47-A9A7-90C91EB47177}" srcOrd="5" destOrd="0" presId="urn:microsoft.com/office/officeart/2005/8/layout/venn1"/>
    <dgm:cxn modelId="{D6E0BF93-5DA4-C642-9A39-AB92C5F4266E}" type="presParOf" srcId="{0E4FD9E9-629C-214B-AB59-4783816FA217}" destId="{C8A763C8-E654-3145-83DA-39AC2FFD7D17}" srcOrd="6" destOrd="0" presId="urn:microsoft.com/office/officeart/2005/8/layout/venn1"/>
    <dgm:cxn modelId="{8D31B7E1-B49A-9F4A-98D3-E34551594A5E}" type="presParOf" srcId="{0E4FD9E9-629C-214B-AB59-4783816FA217}" destId="{5BE98DA6-86D1-554C-B401-2DC2D40E71DE}" srcOrd="7" destOrd="0" presId="urn:microsoft.com/office/officeart/2005/8/layout/venn1"/>
    <dgm:cxn modelId="{6CCD5DB4-AC5F-3242-8D2A-A0C021273AF3}" type="presParOf" srcId="{0E4FD9E9-629C-214B-AB59-4783816FA217}" destId="{41F4E732-7CF2-C642-B247-D64582EDFC14}" srcOrd="8" destOrd="0" presId="urn:microsoft.com/office/officeart/2005/8/layout/venn1"/>
    <dgm:cxn modelId="{7AEE3C4F-30AF-1A41-9D34-BBE141CC0247}" type="presParOf" srcId="{0E4FD9E9-629C-214B-AB59-4783816FA217}" destId="{D9C21004-D28E-1D47-AC98-D51AA57D1A38}" srcOrd="9" destOrd="0" presId="urn:microsoft.com/office/officeart/2005/8/layout/venn1"/>
    <dgm:cxn modelId="{B289161E-BEDB-504B-B29A-9F07044ACAFE}" type="presParOf" srcId="{0E4FD9E9-629C-214B-AB59-4783816FA217}" destId="{81F1B78E-FC21-F64A-8A38-DFAB5133A8C1}" srcOrd="10" destOrd="0" presId="urn:microsoft.com/office/officeart/2005/8/layout/venn1"/>
    <dgm:cxn modelId="{A31E19E9-FEC8-BA4E-B091-D97D836F7CF5}" type="presParOf" srcId="{0E4FD9E9-629C-214B-AB59-4783816FA217}" destId="{FAC1DCCF-9BA7-C941-B7DA-9EA41836F06F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373E34-8CDC-EE47-9851-D05A856D97BE}" type="doc">
      <dgm:prSet loTypeId="urn:microsoft.com/office/officeart/2005/8/layout/vProcess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2E74192-9CE4-FD48-8EE0-D185628F8606}">
      <dgm:prSet phldrT="[Texte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38100">
          <a:solidFill>
            <a:schemeClr val="accent4"/>
          </a:solidFill>
        </a:ln>
      </dgm:spPr>
      <dgm:t>
        <a:bodyPr/>
        <a:lstStyle/>
        <a:p>
          <a:r>
            <a:rPr lang="fr-CH" sz="2000" dirty="0" err="1">
              <a:latin typeface="Gellix" pitchFamily="50" charset="0"/>
              <a:cs typeface="Gellix" pitchFamily="50" charset="0"/>
            </a:rPr>
            <a:t>Because</a:t>
          </a:r>
          <a:r>
            <a:rPr lang="fr-CH" sz="2000" dirty="0">
              <a:latin typeface="Gellix" pitchFamily="50" charset="0"/>
              <a:cs typeface="Gellix" pitchFamily="50" charset="0"/>
            </a:rPr>
            <a:t>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you</a:t>
          </a:r>
          <a:r>
            <a:rPr lang="fr-CH" sz="2000" dirty="0">
              <a:latin typeface="Gellix" pitchFamily="50" charset="0"/>
              <a:cs typeface="Gellix" pitchFamily="50" charset="0"/>
            </a:rPr>
            <a:t> are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curious</a:t>
          </a:r>
          <a:r>
            <a:rPr lang="fr-CH" sz="2000" dirty="0">
              <a:latin typeface="Gellix" pitchFamily="50" charset="0"/>
              <a:cs typeface="Gellix" pitchFamily="50" charset="0"/>
            </a:rPr>
            <a:t> and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keen</a:t>
          </a:r>
          <a:r>
            <a:rPr lang="fr-CH" sz="2000" dirty="0">
              <a:latin typeface="Gellix" pitchFamily="50" charset="0"/>
              <a:cs typeface="Gellix" pitchFamily="50" charset="0"/>
            </a:rPr>
            <a:t> to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achieve</a:t>
          </a:r>
          <a:r>
            <a:rPr lang="fr-CH" sz="2000" dirty="0">
              <a:latin typeface="Gellix" pitchFamily="50" charset="0"/>
              <a:cs typeface="Gellix" pitchFamily="50" charset="0"/>
            </a:rPr>
            <a:t> new,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systematic</a:t>
          </a:r>
          <a:r>
            <a:rPr lang="fr-CH" sz="2000" dirty="0">
              <a:latin typeface="Gellix" pitchFamily="50" charset="0"/>
              <a:cs typeface="Gellix" pitchFamily="50" charset="0"/>
            </a:rPr>
            <a:t>,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solid</a:t>
          </a:r>
          <a:r>
            <a:rPr lang="fr-CH" sz="2000" dirty="0">
              <a:latin typeface="Gellix" pitchFamily="50" charset="0"/>
              <a:cs typeface="Gellix" pitchFamily="50" charset="0"/>
            </a:rPr>
            <a:t>,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empirical</a:t>
          </a:r>
          <a:r>
            <a:rPr lang="fr-CH" sz="2000" dirty="0">
              <a:latin typeface="Gellix" pitchFamily="50" charset="0"/>
              <a:cs typeface="Gellix" pitchFamily="50" charset="0"/>
            </a:rPr>
            <a:t>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knowledge</a:t>
          </a:r>
          <a:r>
            <a:rPr lang="fr-CH" sz="2000" dirty="0">
              <a:latin typeface="Gellix" pitchFamily="50" charset="0"/>
              <a:cs typeface="Gellix" pitchFamily="50" charset="0"/>
            </a:rPr>
            <a:t> about a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specific</a:t>
          </a:r>
          <a:r>
            <a:rPr lang="fr-CH" sz="2000" dirty="0">
              <a:latin typeface="Gellix" pitchFamily="50" charset="0"/>
              <a:cs typeface="Gellix" pitchFamily="50" charset="0"/>
            </a:rPr>
            <a:t> question on a social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problem</a:t>
          </a:r>
          <a:endParaRPr lang="fr-FR" sz="2000" dirty="0">
            <a:latin typeface="Gellix" pitchFamily="50" charset="0"/>
            <a:cs typeface="Gellix" pitchFamily="50" charset="0"/>
          </a:endParaRPr>
        </a:p>
      </dgm:t>
    </dgm:pt>
    <dgm:pt modelId="{3877641A-F863-D44B-A45C-63AB29622F9C}" type="parTrans" cxnId="{1BE524D7-4174-4A4D-9AEE-0A6D9AFD82AF}">
      <dgm:prSet/>
      <dgm:spPr/>
      <dgm:t>
        <a:bodyPr/>
        <a:lstStyle/>
        <a:p>
          <a:endParaRPr lang="fr-FR"/>
        </a:p>
      </dgm:t>
    </dgm:pt>
    <dgm:pt modelId="{64D077ED-C37B-A74E-AE43-0D5D35C2F31A}" type="sibTrans" cxnId="{1BE524D7-4174-4A4D-9AEE-0A6D9AFD82A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endParaRPr lang="fr-FR"/>
        </a:p>
      </dgm:t>
    </dgm:pt>
    <dgm:pt modelId="{42251F7D-9A8F-AC45-B3B7-13A672D70DAE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38100">
          <a:solidFill>
            <a:schemeClr val="accent4"/>
          </a:solidFill>
        </a:ln>
      </dgm:spPr>
      <dgm:t>
        <a:bodyPr/>
        <a:lstStyle/>
        <a:p>
          <a:pPr algn="l"/>
          <a:r>
            <a:rPr lang="fr-CH" sz="2000" dirty="0" err="1">
              <a:latin typeface="Gellix" pitchFamily="50" charset="0"/>
              <a:cs typeface="Gellix" pitchFamily="50" charset="0"/>
            </a:rPr>
            <a:t>Because</a:t>
          </a:r>
          <a:r>
            <a:rPr lang="fr-CH" sz="2000" dirty="0">
              <a:latin typeface="Gellix" pitchFamily="50" charset="0"/>
              <a:cs typeface="Gellix" pitchFamily="50" charset="0"/>
            </a:rPr>
            <a:t>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you</a:t>
          </a:r>
          <a:r>
            <a:rPr lang="fr-CH" sz="2000" dirty="0">
              <a:latin typeface="Gellix" pitchFamily="50" charset="0"/>
              <a:cs typeface="Gellix" pitchFamily="50" charset="0"/>
            </a:rPr>
            <a:t> plan to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pursue</a:t>
          </a:r>
          <a:r>
            <a:rPr lang="fr-CH" sz="2000" dirty="0">
              <a:latin typeface="Gellix" pitchFamily="50" charset="0"/>
              <a:cs typeface="Gellix" pitchFamily="50" charset="0"/>
            </a:rPr>
            <a:t> an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academic</a:t>
          </a:r>
          <a:r>
            <a:rPr lang="fr-CH" sz="2000" dirty="0">
              <a:latin typeface="Gellix" pitchFamily="50" charset="0"/>
              <a:cs typeface="Gellix" pitchFamily="50" charset="0"/>
            </a:rPr>
            <a:t>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career</a:t>
          </a:r>
          <a:r>
            <a:rPr lang="fr-CH" sz="2000" dirty="0">
              <a:latin typeface="Gellix" pitchFamily="50" charset="0"/>
              <a:cs typeface="Gellix" pitchFamily="50" charset="0"/>
            </a:rPr>
            <a:t> in the discipline of social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work</a:t>
          </a:r>
          <a:r>
            <a:rPr lang="fr-CH" sz="2000" dirty="0">
              <a:latin typeface="Gellix" pitchFamily="50" charset="0"/>
              <a:cs typeface="Gellix" pitchFamily="50" charset="0"/>
            </a:rPr>
            <a:t>, do high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level</a:t>
          </a:r>
          <a:r>
            <a:rPr lang="fr-CH" sz="2000" dirty="0">
              <a:latin typeface="Gellix" pitchFamily="50" charset="0"/>
              <a:cs typeface="Gellix" pitchFamily="50" charset="0"/>
            </a:rPr>
            <a:t>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research</a:t>
          </a:r>
          <a:r>
            <a:rPr lang="fr-CH" sz="2000" dirty="0">
              <a:latin typeface="Gellix" pitchFamily="50" charset="0"/>
              <a:cs typeface="Gellix" pitchFamily="50" charset="0"/>
            </a:rPr>
            <a:t>,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funded</a:t>
          </a:r>
          <a:r>
            <a:rPr lang="fr-CH" sz="2000" dirty="0">
              <a:latin typeface="Gellix" pitchFamily="50" charset="0"/>
              <a:cs typeface="Gellix" pitchFamily="50" charset="0"/>
            </a:rPr>
            <a:t> by science bodies, and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teach</a:t>
          </a:r>
          <a:r>
            <a:rPr lang="fr-CH" sz="2000" dirty="0">
              <a:latin typeface="Gellix" pitchFamily="50" charset="0"/>
              <a:cs typeface="Gellix" pitchFamily="50" charset="0"/>
            </a:rPr>
            <a:t> future social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workers</a:t>
          </a:r>
          <a:r>
            <a:rPr lang="fr-CH" sz="2000" dirty="0">
              <a:latin typeface="Gellix" pitchFamily="50" charset="0"/>
              <a:cs typeface="Gellix" pitchFamily="50" charset="0"/>
            </a:rPr>
            <a:t> at BA, MA and PhD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level</a:t>
          </a:r>
          <a:endParaRPr lang="fr-FR" sz="2000" dirty="0">
            <a:latin typeface="Gellix" pitchFamily="50" charset="0"/>
            <a:cs typeface="Gellix" pitchFamily="50" charset="0"/>
          </a:endParaRPr>
        </a:p>
      </dgm:t>
    </dgm:pt>
    <dgm:pt modelId="{EC2A9B88-CC0C-E546-8C33-36F24B71B4BE}" type="parTrans" cxnId="{416CA2FF-A805-0D4E-A56C-191F50F41F51}">
      <dgm:prSet/>
      <dgm:spPr/>
      <dgm:t>
        <a:bodyPr/>
        <a:lstStyle/>
        <a:p>
          <a:endParaRPr lang="fr-FR"/>
        </a:p>
      </dgm:t>
    </dgm:pt>
    <dgm:pt modelId="{DC29EDE0-49BD-BC4D-9B90-BD67CD7CAA6B}" type="sibTrans" cxnId="{416CA2FF-A805-0D4E-A56C-191F50F41F51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endParaRPr lang="fr-FR"/>
        </a:p>
      </dgm:t>
    </dgm:pt>
    <dgm:pt modelId="{DBE57F4D-705F-2F4B-920B-6D4A38A40088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38100">
          <a:solidFill>
            <a:schemeClr val="accent4"/>
          </a:solidFill>
        </a:ln>
      </dgm:spPr>
      <dgm:t>
        <a:bodyPr/>
        <a:lstStyle/>
        <a:p>
          <a:r>
            <a:rPr lang="fr-CH" sz="2000" dirty="0" err="1">
              <a:latin typeface="Gellix" pitchFamily="50" charset="0"/>
              <a:cs typeface="Gellix" pitchFamily="50" charset="0"/>
            </a:rPr>
            <a:t>Because</a:t>
          </a:r>
          <a:r>
            <a:rPr lang="fr-CH" sz="2000" dirty="0">
              <a:latin typeface="Gellix" pitchFamily="50" charset="0"/>
              <a:cs typeface="Gellix" pitchFamily="50" charset="0"/>
            </a:rPr>
            <a:t>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you</a:t>
          </a:r>
          <a:r>
            <a:rPr lang="fr-CH" sz="2000" dirty="0">
              <a:latin typeface="Gellix" pitchFamily="50" charset="0"/>
              <a:cs typeface="Gellix" pitchFamily="50" charset="0"/>
            </a:rPr>
            <a:t>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strife</a:t>
          </a:r>
          <a:r>
            <a:rPr lang="fr-CH" sz="2000" dirty="0">
              <a:latin typeface="Gellix" pitchFamily="50" charset="0"/>
              <a:cs typeface="Gellix" pitchFamily="50" charset="0"/>
            </a:rPr>
            <a:t> for the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equal</a:t>
          </a:r>
          <a:r>
            <a:rPr lang="fr-CH" sz="2000" dirty="0">
              <a:latin typeface="Gellix" pitchFamily="50" charset="0"/>
              <a:cs typeface="Gellix" pitchFamily="50" charset="0"/>
            </a:rPr>
            <a:t> recognition of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professional</a:t>
          </a:r>
          <a:r>
            <a:rPr lang="fr-CH" sz="2000" dirty="0">
              <a:latin typeface="Gellix" pitchFamily="50" charset="0"/>
              <a:cs typeface="Gellix" pitchFamily="50" charset="0"/>
            </a:rPr>
            <a:t>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knowledge</a:t>
          </a:r>
          <a:r>
            <a:rPr lang="fr-CH" sz="2000" dirty="0">
              <a:latin typeface="Gellix" pitchFamily="50" charset="0"/>
              <a:cs typeface="Gellix" pitchFamily="50" charset="0"/>
            </a:rPr>
            <a:t> in the action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oriented</a:t>
          </a:r>
          <a:r>
            <a:rPr lang="fr-CH" sz="2000" dirty="0">
              <a:latin typeface="Gellix" pitchFamily="50" charset="0"/>
              <a:cs typeface="Gellix" pitchFamily="50" charset="0"/>
            </a:rPr>
            <a:t> discipline of social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work</a:t>
          </a:r>
          <a:r>
            <a:rPr lang="fr-CH" sz="2000" dirty="0">
              <a:latin typeface="Gellix" pitchFamily="50" charset="0"/>
              <a:cs typeface="Gellix" pitchFamily="50" charset="0"/>
            </a:rPr>
            <a:t>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next</a:t>
          </a:r>
          <a:r>
            <a:rPr lang="fr-CH" sz="2000" dirty="0">
              <a:latin typeface="Gellix" pitchFamily="50" charset="0"/>
              <a:cs typeface="Gellix" pitchFamily="50" charset="0"/>
            </a:rPr>
            <a:t> to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medical</a:t>
          </a:r>
          <a:r>
            <a:rPr lang="fr-CH" sz="2000" dirty="0">
              <a:latin typeface="Gellix" pitchFamily="50" charset="0"/>
              <a:cs typeface="Gellix" pitchFamily="50" charset="0"/>
            </a:rPr>
            <a:t>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doctors</a:t>
          </a:r>
          <a:r>
            <a:rPr lang="fr-CH" sz="2000" dirty="0">
              <a:latin typeface="Gellix" pitchFamily="50" charset="0"/>
              <a:cs typeface="Gellix" pitchFamily="50" charset="0"/>
            </a:rPr>
            <a:t>,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lawyers</a:t>
          </a:r>
          <a:r>
            <a:rPr lang="fr-CH" sz="2000" dirty="0">
              <a:latin typeface="Gellix" pitchFamily="50" charset="0"/>
              <a:cs typeface="Gellix" pitchFamily="50" charset="0"/>
            </a:rPr>
            <a:t>,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psychologists</a:t>
          </a:r>
          <a:r>
            <a:rPr lang="fr-CH" sz="2000" dirty="0">
              <a:latin typeface="Gellix" pitchFamily="50" charset="0"/>
              <a:cs typeface="Gellix" pitchFamily="50" charset="0"/>
            </a:rPr>
            <a:t> and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pedagogues</a:t>
          </a:r>
          <a:endParaRPr lang="fr-CH" sz="2000" dirty="0">
            <a:latin typeface="Gellix" pitchFamily="50" charset="0"/>
            <a:cs typeface="Gellix" pitchFamily="50" charset="0"/>
          </a:endParaRPr>
        </a:p>
      </dgm:t>
    </dgm:pt>
    <dgm:pt modelId="{BCA44146-A427-C749-B3FD-DEA1712ED93A}" type="parTrans" cxnId="{60EE0073-6B7E-AC46-BBE9-2B1E9EF7E744}">
      <dgm:prSet/>
      <dgm:spPr/>
      <dgm:t>
        <a:bodyPr/>
        <a:lstStyle/>
        <a:p>
          <a:endParaRPr lang="fr-FR"/>
        </a:p>
      </dgm:t>
    </dgm:pt>
    <dgm:pt modelId="{5C0A63DC-24AB-FE42-BC3B-0A7B0ED205F4}" type="sibTrans" cxnId="{60EE0073-6B7E-AC46-BBE9-2B1E9EF7E744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endParaRPr lang="fr-FR"/>
        </a:p>
      </dgm:t>
    </dgm:pt>
    <dgm:pt modelId="{8ECC27B8-F629-B547-8B71-153A42927C29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38100">
          <a:solidFill>
            <a:schemeClr val="accent4"/>
          </a:solidFill>
        </a:ln>
      </dgm:spPr>
      <dgm:t>
        <a:bodyPr/>
        <a:lstStyle/>
        <a:p>
          <a:r>
            <a:rPr lang="fr-CH" sz="2000" dirty="0" err="1">
              <a:latin typeface="Gellix" pitchFamily="50" charset="0"/>
              <a:cs typeface="Gellix" pitchFamily="50" charset="0"/>
            </a:rPr>
            <a:t>Because</a:t>
          </a:r>
          <a:r>
            <a:rPr lang="fr-CH" sz="2000" dirty="0">
              <a:latin typeface="Gellix" pitchFamily="50" charset="0"/>
              <a:cs typeface="Gellix" pitchFamily="50" charset="0"/>
            </a:rPr>
            <a:t>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you</a:t>
          </a:r>
          <a:r>
            <a:rPr lang="fr-CH" sz="2000" dirty="0">
              <a:latin typeface="Gellix" pitchFamily="50" charset="0"/>
              <a:cs typeface="Gellix" pitchFamily="50" charset="0"/>
            </a:rPr>
            <a:t>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need</a:t>
          </a:r>
          <a:r>
            <a:rPr lang="fr-CH" sz="2000" dirty="0">
              <a:latin typeface="Gellix" pitchFamily="50" charset="0"/>
              <a:cs typeface="Gellix" pitchFamily="50" charset="0"/>
            </a:rPr>
            <a:t> to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demonstrate</a:t>
          </a:r>
          <a:r>
            <a:rPr lang="fr-CH" sz="2000" dirty="0">
              <a:latin typeface="Gellix" pitchFamily="50" charset="0"/>
              <a:cs typeface="Gellix" pitchFamily="50" charset="0"/>
            </a:rPr>
            <a:t> a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scientifically</a:t>
          </a:r>
          <a:r>
            <a:rPr lang="fr-CH" sz="2000" dirty="0">
              <a:latin typeface="Gellix" pitchFamily="50" charset="0"/>
              <a:cs typeface="Gellix" pitchFamily="50" charset="0"/>
            </a:rPr>
            <a:t>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founded</a:t>
          </a:r>
          <a:r>
            <a:rPr lang="fr-CH" sz="2000" dirty="0">
              <a:latin typeface="Gellix" pitchFamily="50" charset="0"/>
              <a:cs typeface="Gellix" pitchFamily="50" charset="0"/>
            </a:rPr>
            <a:t>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positionality</a:t>
          </a:r>
          <a:r>
            <a:rPr lang="fr-CH" sz="2000" dirty="0">
              <a:latin typeface="Gellix" pitchFamily="50" charset="0"/>
              <a:cs typeface="Gellix" pitchFamily="50" charset="0"/>
            </a:rPr>
            <a:t> for an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officially</a:t>
          </a:r>
          <a:r>
            <a:rPr lang="fr-CH" sz="2000" dirty="0">
              <a:latin typeface="Gellix" pitchFamily="50" charset="0"/>
              <a:cs typeface="Gellix" pitchFamily="50" charset="0"/>
            </a:rPr>
            <a:t>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recognised</a:t>
          </a:r>
          <a:r>
            <a:rPr lang="fr-CH" sz="2000" dirty="0">
              <a:latin typeface="Gellix" pitchFamily="50" charset="0"/>
              <a:cs typeface="Gellix" pitchFamily="50" charset="0"/>
            </a:rPr>
            <a:t> leadership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role</a:t>
          </a:r>
          <a:r>
            <a:rPr lang="fr-CH" sz="2000" dirty="0">
              <a:latin typeface="Gellix" pitchFamily="50" charset="0"/>
              <a:cs typeface="Gellix" pitchFamily="50" charset="0"/>
            </a:rPr>
            <a:t> in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your</a:t>
          </a:r>
          <a:r>
            <a:rPr lang="fr-CH" sz="2000" dirty="0">
              <a:latin typeface="Gellix" pitchFamily="50" charset="0"/>
              <a:cs typeface="Gellix" pitchFamily="50" charset="0"/>
            </a:rPr>
            <a:t>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institutional</a:t>
          </a:r>
          <a:r>
            <a:rPr lang="fr-CH" sz="2000" dirty="0">
              <a:latin typeface="Gellix" pitchFamily="50" charset="0"/>
              <a:cs typeface="Gellix" pitchFamily="50" charset="0"/>
            </a:rPr>
            <a:t>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field</a:t>
          </a:r>
          <a:r>
            <a:rPr lang="fr-CH" sz="2000" dirty="0">
              <a:latin typeface="Gellix" pitchFamily="50" charset="0"/>
              <a:cs typeface="Gellix" pitchFamily="50" charset="0"/>
            </a:rPr>
            <a:t> of social </a:t>
          </a:r>
          <a:r>
            <a:rPr lang="fr-CH" sz="2000" dirty="0" err="1">
              <a:latin typeface="Gellix" pitchFamily="50" charset="0"/>
              <a:cs typeface="Gellix" pitchFamily="50" charset="0"/>
            </a:rPr>
            <a:t>work</a:t>
          </a:r>
          <a:endParaRPr lang="fr-CH" sz="2000" dirty="0">
            <a:latin typeface="Gellix" pitchFamily="50" charset="0"/>
            <a:cs typeface="Gellix" pitchFamily="50" charset="0"/>
          </a:endParaRPr>
        </a:p>
      </dgm:t>
    </dgm:pt>
    <dgm:pt modelId="{40A09EA2-4644-7C44-B8B0-339E68322D3D}" type="parTrans" cxnId="{1C05E0FF-5D03-9D4F-9DE0-C3A4B6DB0E80}">
      <dgm:prSet/>
      <dgm:spPr/>
      <dgm:t>
        <a:bodyPr/>
        <a:lstStyle/>
        <a:p>
          <a:endParaRPr lang="fr-FR"/>
        </a:p>
      </dgm:t>
    </dgm:pt>
    <dgm:pt modelId="{635BE768-6C2E-9C43-9DD0-7D61B54E1739}" type="sibTrans" cxnId="{1C05E0FF-5D03-9D4F-9DE0-C3A4B6DB0E80}">
      <dgm:prSet/>
      <dgm:spPr/>
      <dgm:t>
        <a:bodyPr/>
        <a:lstStyle/>
        <a:p>
          <a:endParaRPr lang="fr-FR"/>
        </a:p>
      </dgm:t>
    </dgm:pt>
    <dgm:pt modelId="{E3D05A88-4510-554C-A95E-FCA2B9C35851}" type="pres">
      <dgm:prSet presAssocID="{3E373E34-8CDC-EE47-9851-D05A856D97BE}" presName="outerComposite" presStyleCnt="0">
        <dgm:presLayoutVars>
          <dgm:chMax val="5"/>
          <dgm:dir/>
          <dgm:resizeHandles val="exact"/>
        </dgm:presLayoutVars>
      </dgm:prSet>
      <dgm:spPr/>
    </dgm:pt>
    <dgm:pt modelId="{36765E78-D6B5-CB4D-930E-DFD2075C1B31}" type="pres">
      <dgm:prSet presAssocID="{3E373E34-8CDC-EE47-9851-D05A856D97BE}" presName="dummyMaxCanvas" presStyleCnt="0">
        <dgm:presLayoutVars/>
      </dgm:prSet>
      <dgm:spPr/>
    </dgm:pt>
    <dgm:pt modelId="{19E4D6C6-6481-8D47-91A6-B2E5AD5BAE73}" type="pres">
      <dgm:prSet presAssocID="{3E373E34-8CDC-EE47-9851-D05A856D97BE}" presName="FourNodes_1" presStyleLbl="node1" presStyleIdx="0" presStyleCnt="4" custScaleX="99716">
        <dgm:presLayoutVars>
          <dgm:bulletEnabled val="1"/>
        </dgm:presLayoutVars>
      </dgm:prSet>
      <dgm:spPr/>
    </dgm:pt>
    <dgm:pt modelId="{82A536FF-4F57-A249-A172-EF2379CBB020}" type="pres">
      <dgm:prSet presAssocID="{3E373E34-8CDC-EE47-9851-D05A856D97BE}" presName="FourNodes_2" presStyleLbl="node1" presStyleIdx="1" presStyleCnt="4" custScaleX="100874">
        <dgm:presLayoutVars>
          <dgm:bulletEnabled val="1"/>
        </dgm:presLayoutVars>
      </dgm:prSet>
      <dgm:spPr/>
    </dgm:pt>
    <dgm:pt modelId="{381284D8-7B8A-F54C-953A-3A7A41725561}" type="pres">
      <dgm:prSet presAssocID="{3E373E34-8CDC-EE47-9851-D05A856D97BE}" presName="FourNodes_3" presStyleLbl="node1" presStyleIdx="2" presStyleCnt="4">
        <dgm:presLayoutVars>
          <dgm:bulletEnabled val="1"/>
        </dgm:presLayoutVars>
      </dgm:prSet>
      <dgm:spPr/>
    </dgm:pt>
    <dgm:pt modelId="{CE841275-2036-264C-B15E-206C6E26425A}" type="pres">
      <dgm:prSet presAssocID="{3E373E34-8CDC-EE47-9851-D05A856D97BE}" presName="FourNodes_4" presStyleLbl="node1" presStyleIdx="3" presStyleCnt="4" custScaleX="106407">
        <dgm:presLayoutVars>
          <dgm:bulletEnabled val="1"/>
        </dgm:presLayoutVars>
      </dgm:prSet>
      <dgm:spPr/>
    </dgm:pt>
    <dgm:pt modelId="{F8DC5436-A7F9-8E4F-A467-941EFEE1EA78}" type="pres">
      <dgm:prSet presAssocID="{3E373E34-8CDC-EE47-9851-D05A856D97BE}" presName="FourConn_1-2" presStyleLbl="fgAccFollowNode1" presStyleIdx="0" presStyleCnt="3">
        <dgm:presLayoutVars>
          <dgm:bulletEnabled val="1"/>
        </dgm:presLayoutVars>
      </dgm:prSet>
      <dgm:spPr/>
    </dgm:pt>
    <dgm:pt modelId="{39468586-C912-DB45-9234-2E9E5F84E241}" type="pres">
      <dgm:prSet presAssocID="{3E373E34-8CDC-EE47-9851-D05A856D97BE}" presName="FourConn_2-3" presStyleLbl="fgAccFollowNode1" presStyleIdx="1" presStyleCnt="3">
        <dgm:presLayoutVars>
          <dgm:bulletEnabled val="1"/>
        </dgm:presLayoutVars>
      </dgm:prSet>
      <dgm:spPr/>
    </dgm:pt>
    <dgm:pt modelId="{6B2C01ED-40C6-9342-8924-B3D37D092447}" type="pres">
      <dgm:prSet presAssocID="{3E373E34-8CDC-EE47-9851-D05A856D97BE}" presName="FourConn_3-4" presStyleLbl="fgAccFollowNode1" presStyleIdx="2" presStyleCnt="3">
        <dgm:presLayoutVars>
          <dgm:bulletEnabled val="1"/>
        </dgm:presLayoutVars>
      </dgm:prSet>
      <dgm:spPr/>
    </dgm:pt>
    <dgm:pt modelId="{51CACE47-A904-AB41-8F90-78E093227210}" type="pres">
      <dgm:prSet presAssocID="{3E373E34-8CDC-EE47-9851-D05A856D97BE}" presName="FourNodes_1_text" presStyleLbl="node1" presStyleIdx="3" presStyleCnt="4">
        <dgm:presLayoutVars>
          <dgm:bulletEnabled val="1"/>
        </dgm:presLayoutVars>
      </dgm:prSet>
      <dgm:spPr/>
    </dgm:pt>
    <dgm:pt modelId="{485C3B69-32FB-4E49-98BB-7ABCE19053AC}" type="pres">
      <dgm:prSet presAssocID="{3E373E34-8CDC-EE47-9851-D05A856D97BE}" presName="FourNodes_2_text" presStyleLbl="node1" presStyleIdx="3" presStyleCnt="4">
        <dgm:presLayoutVars>
          <dgm:bulletEnabled val="1"/>
        </dgm:presLayoutVars>
      </dgm:prSet>
      <dgm:spPr/>
    </dgm:pt>
    <dgm:pt modelId="{076E6AF0-BAB4-584D-A411-61E6CDABB03B}" type="pres">
      <dgm:prSet presAssocID="{3E373E34-8CDC-EE47-9851-D05A856D97BE}" presName="FourNodes_3_text" presStyleLbl="node1" presStyleIdx="3" presStyleCnt="4">
        <dgm:presLayoutVars>
          <dgm:bulletEnabled val="1"/>
        </dgm:presLayoutVars>
      </dgm:prSet>
      <dgm:spPr/>
    </dgm:pt>
    <dgm:pt modelId="{4BAF8A43-AE30-DD45-9CBC-BF7A023125FB}" type="pres">
      <dgm:prSet presAssocID="{3E373E34-8CDC-EE47-9851-D05A856D97B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70E8334-13B3-7D45-90BC-2BA1C5D63FFD}" type="presOf" srcId="{DBE57F4D-705F-2F4B-920B-6D4A38A40088}" destId="{076E6AF0-BAB4-584D-A411-61E6CDABB03B}" srcOrd="1" destOrd="0" presId="urn:microsoft.com/office/officeart/2005/8/layout/vProcess5"/>
    <dgm:cxn modelId="{B8A0B672-C768-BE4E-B0E2-516DAD584A0B}" type="presOf" srcId="{3E373E34-8CDC-EE47-9851-D05A856D97BE}" destId="{E3D05A88-4510-554C-A95E-FCA2B9C35851}" srcOrd="0" destOrd="0" presId="urn:microsoft.com/office/officeart/2005/8/layout/vProcess5"/>
    <dgm:cxn modelId="{60EE0073-6B7E-AC46-BBE9-2B1E9EF7E744}" srcId="{3E373E34-8CDC-EE47-9851-D05A856D97BE}" destId="{DBE57F4D-705F-2F4B-920B-6D4A38A40088}" srcOrd="2" destOrd="0" parTransId="{BCA44146-A427-C749-B3FD-DEA1712ED93A}" sibTransId="{5C0A63DC-24AB-FE42-BC3B-0A7B0ED205F4}"/>
    <dgm:cxn modelId="{7C26F957-8ADA-D040-A2A6-80D7711BDF72}" type="presOf" srcId="{64D077ED-C37B-A74E-AE43-0D5D35C2F31A}" destId="{F8DC5436-A7F9-8E4F-A467-941EFEE1EA78}" srcOrd="0" destOrd="0" presId="urn:microsoft.com/office/officeart/2005/8/layout/vProcess5"/>
    <dgm:cxn modelId="{93DB5E59-E409-3547-826E-DF514AB39933}" type="presOf" srcId="{42251F7D-9A8F-AC45-B3B7-13A672D70DAE}" destId="{485C3B69-32FB-4E49-98BB-7ABCE19053AC}" srcOrd="1" destOrd="0" presId="urn:microsoft.com/office/officeart/2005/8/layout/vProcess5"/>
    <dgm:cxn modelId="{64963283-499D-6D4D-8D8B-CD4D5CA0D1DE}" type="presOf" srcId="{8ECC27B8-F629-B547-8B71-153A42927C29}" destId="{CE841275-2036-264C-B15E-206C6E26425A}" srcOrd="0" destOrd="0" presId="urn:microsoft.com/office/officeart/2005/8/layout/vProcess5"/>
    <dgm:cxn modelId="{32E29899-2229-6C45-AA18-774DC4F4E677}" type="presOf" srcId="{42251F7D-9A8F-AC45-B3B7-13A672D70DAE}" destId="{82A536FF-4F57-A249-A172-EF2379CBB020}" srcOrd="0" destOrd="0" presId="urn:microsoft.com/office/officeart/2005/8/layout/vProcess5"/>
    <dgm:cxn modelId="{74E5EDA2-A555-3346-82FB-81F1017A3D9C}" type="presOf" srcId="{DC29EDE0-49BD-BC4D-9B90-BD67CD7CAA6B}" destId="{39468586-C912-DB45-9234-2E9E5F84E241}" srcOrd="0" destOrd="0" presId="urn:microsoft.com/office/officeart/2005/8/layout/vProcess5"/>
    <dgm:cxn modelId="{0E0C68BC-CFDF-4B40-BAEB-0100F5B4796A}" type="presOf" srcId="{8ECC27B8-F629-B547-8B71-153A42927C29}" destId="{4BAF8A43-AE30-DD45-9CBC-BF7A023125FB}" srcOrd="1" destOrd="0" presId="urn:microsoft.com/office/officeart/2005/8/layout/vProcess5"/>
    <dgm:cxn modelId="{559C30C6-95F7-D84D-95E5-3B0A8A2B63A3}" type="presOf" srcId="{42E74192-9CE4-FD48-8EE0-D185628F8606}" destId="{19E4D6C6-6481-8D47-91A6-B2E5AD5BAE73}" srcOrd="0" destOrd="0" presId="urn:microsoft.com/office/officeart/2005/8/layout/vProcess5"/>
    <dgm:cxn modelId="{24E458D5-076F-5A4F-B93E-F54D2F1FBEF6}" type="presOf" srcId="{5C0A63DC-24AB-FE42-BC3B-0A7B0ED205F4}" destId="{6B2C01ED-40C6-9342-8924-B3D37D092447}" srcOrd="0" destOrd="0" presId="urn:microsoft.com/office/officeart/2005/8/layout/vProcess5"/>
    <dgm:cxn modelId="{1BE524D7-4174-4A4D-9AEE-0A6D9AFD82AF}" srcId="{3E373E34-8CDC-EE47-9851-D05A856D97BE}" destId="{42E74192-9CE4-FD48-8EE0-D185628F8606}" srcOrd="0" destOrd="0" parTransId="{3877641A-F863-D44B-A45C-63AB29622F9C}" sibTransId="{64D077ED-C37B-A74E-AE43-0D5D35C2F31A}"/>
    <dgm:cxn modelId="{40BFFEDC-2710-0241-83F8-93D3D4DA3150}" type="presOf" srcId="{DBE57F4D-705F-2F4B-920B-6D4A38A40088}" destId="{381284D8-7B8A-F54C-953A-3A7A41725561}" srcOrd="0" destOrd="0" presId="urn:microsoft.com/office/officeart/2005/8/layout/vProcess5"/>
    <dgm:cxn modelId="{AB5908E4-AA12-2C4D-88A1-A320AA95F4E8}" type="presOf" srcId="{42E74192-9CE4-FD48-8EE0-D185628F8606}" destId="{51CACE47-A904-AB41-8F90-78E093227210}" srcOrd="1" destOrd="0" presId="urn:microsoft.com/office/officeart/2005/8/layout/vProcess5"/>
    <dgm:cxn modelId="{416CA2FF-A805-0D4E-A56C-191F50F41F51}" srcId="{3E373E34-8CDC-EE47-9851-D05A856D97BE}" destId="{42251F7D-9A8F-AC45-B3B7-13A672D70DAE}" srcOrd="1" destOrd="0" parTransId="{EC2A9B88-CC0C-E546-8C33-36F24B71B4BE}" sibTransId="{DC29EDE0-49BD-BC4D-9B90-BD67CD7CAA6B}"/>
    <dgm:cxn modelId="{1C05E0FF-5D03-9D4F-9DE0-C3A4B6DB0E80}" srcId="{3E373E34-8CDC-EE47-9851-D05A856D97BE}" destId="{8ECC27B8-F629-B547-8B71-153A42927C29}" srcOrd="3" destOrd="0" parTransId="{40A09EA2-4644-7C44-B8B0-339E68322D3D}" sibTransId="{635BE768-6C2E-9C43-9DD0-7D61B54E1739}"/>
    <dgm:cxn modelId="{BAD9ACCF-CACF-2449-B9DF-E5482D0E8EBC}" type="presParOf" srcId="{E3D05A88-4510-554C-A95E-FCA2B9C35851}" destId="{36765E78-D6B5-CB4D-930E-DFD2075C1B31}" srcOrd="0" destOrd="0" presId="urn:microsoft.com/office/officeart/2005/8/layout/vProcess5"/>
    <dgm:cxn modelId="{BD8558A3-A2F0-8442-9540-2D41F5330671}" type="presParOf" srcId="{E3D05A88-4510-554C-A95E-FCA2B9C35851}" destId="{19E4D6C6-6481-8D47-91A6-B2E5AD5BAE73}" srcOrd="1" destOrd="0" presId="urn:microsoft.com/office/officeart/2005/8/layout/vProcess5"/>
    <dgm:cxn modelId="{DA5A1864-F520-C745-BE49-3BC3FDC6FE2D}" type="presParOf" srcId="{E3D05A88-4510-554C-A95E-FCA2B9C35851}" destId="{82A536FF-4F57-A249-A172-EF2379CBB020}" srcOrd="2" destOrd="0" presId="urn:microsoft.com/office/officeart/2005/8/layout/vProcess5"/>
    <dgm:cxn modelId="{FA5EF994-0F10-F443-8220-6FDA2B59BD4B}" type="presParOf" srcId="{E3D05A88-4510-554C-A95E-FCA2B9C35851}" destId="{381284D8-7B8A-F54C-953A-3A7A41725561}" srcOrd="3" destOrd="0" presId="urn:microsoft.com/office/officeart/2005/8/layout/vProcess5"/>
    <dgm:cxn modelId="{07C5B1BA-9853-664E-9198-57E116E152A3}" type="presParOf" srcId="{E3D05A88-4510-554C-A95E-FCA2B9C35851}" destId="{CE841275-2036-264C-B15E-206C6E26425A}" srcOrd="4" destOrd="0" presId="urn:microsoft.com/office/officeart/2005/8/layout/vProcess5"/>
    <dgm:cxn modelId="{0C5B92D0-3435-914E-9C6B-C29361B1BF4A}" type="presParOf" srcId="{E3D05A88-4510-554C-A95E-FCA2B9C35851}" destId="{F8DC5436-A7F9-8E4F-A467-941EFEE1EA78}" srcOrd="5" destOrd="0" presId="urn:microsoft.com/office/officeart/2005/8/layout/vProcess5"/>
    <dgm:cxn modelId="{4D911D9C-57D4-3040-90E4-0A288B34A4FE}" type="presParOf" srcId="{E3D05A88-4510-554C-A95E-FCA2B9C35851}" destId="{39468586-C912-DB45-9234-2E9E5F84E241}" srcOrd="6" destOrd="0" presId="urn:microsoft.com/office/officeart/2005/8/layout/vProcess5"/>
    <dgm:cxn modelId="{E74A228C-FDD9-304B-A894-EBB36D2F3886}" type="presParOf" srcId="{E3D05A88-4510-554C-A95E-FCA2B9C35851}" destId="{6B2C01ED-40C6-9342-8924-B3D37D092447}" srcOrd="7" destOrd="0" presId="urn:microsoft.com/office/officeart/2005/8/layout/vProcess5"/>
    <dgm:cxn modelId="{E52C7D70-CC4B-314E-8379-6370013A1EED}" type="presParOf" srcId="{E3D05A88-4510-554C-A95E-FCA2B9C35851}" destId="{51CACE47-A904-AB41-8F90-78E093227210}" srcOrd="8" destOrd="0" presId="urn:microsoft.com/office/officeart/2005/8/layout/vProcess5"/>
    <dgm:cxn modelId="{7314369E-676D-9B40-B452-3E9811058EB9}" type="presParOf" srcId="{E3D05A88-4510-554C-A95E-FCA2B9C35851}" destId="{485C3B69-32FB-4E49-98BB-7ABCE19053AC}" srcOrd="9" destOrd="0" presId="urn:microsoft.com/office/officeart/2005/8/layout/vProcess5"/>
    <dgm:cxn modelId="{A3E3E389-73DB-994B-82B8-B893AE8241E2}" type="presParOf" srcId="{E3D05A88-4510-554C-A95E-FCA2B9C35851}" destId="{076E6AF0-BAB4-584D-A411-61E6CDABB03B}" srcOrd="10" destOrd="0" presId="urn:microsoft.com/office/officeart/2005/8/layout/vProcess5"/>
    <dgm:cxn modelId="{0BB26660-F649-9A44-8103-85FDE90FF49B}" type="presParOf" srcId="{E3D05A88-4510-554C-A95E-FCA2B9C35851}" destId="{4BAF8A43-AE30-DD45-9CBC-BF7A023125FB}" srcOrd="11" destOrd="0" presId="urn:microsoft.com/office/officeart/2005/8/layout/vProcess5"/>
  </dgm:cxnLst>
  <dgm:bg/>
  <dgm:whole>
    <a:ln>
      <a:solidFill>
        <a:schemeClr val="accent4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96A5EF-D70E-E940-8A71-8AD2FE70606F}" type="doc">
      <dgm:prSet loTypeId="urn:microsoft.com/office/officeart/2005/8/layout/matrix1" loCatId="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1BA457AA-B3C9-AC4B-A771-3F9B573AAB4C}">
      <dgm:prSet phldrT="[Texte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GB" sz="2000" b="1">
              <a:latin typeface="Gellix" pitchFamily="50" charset="0"/>
              <a:cs typeface="Gellix" pitchFamily="50" charset="0"/>
            </a:rPr>
            <a:t>30 ECTS </a:t>
          </a:r>
          <a:endParaRPr lang="fr-FR" sz="2000" dirty="0">
            <a:latin typeface="Gellix" pitchFamily="50" charset="0"/>
            <a:cs typeface="Gellix" pitchFamily="50" charset="0"/>
          </a:endParaRPr>
        </a:p>
      </dgm:t>
    </dgm:pt>
    <dgm:pt modelId="{A1AFE9D7-7117-A343-9921-12D2A1D451AC}" type="parTrans" cxnId="{EBC4547E-A50B-1D4F-83F6-A0A86731934D}">
      <dgm:prSet/>
      <dgm:spPr/>
      <dgm:t>
        <a:bodyPr/>
        <a:lstStyle/>
        <a:p>
          <a:endParaRPr lang="fr-FR" sz="2400"/>
        </a:p>
      </dgm:t>
    </dgm:pt>
    <dgm:pt modelId="{FF2CA150-A885-F84F-9801-A651BBE4BAF7}" type="sibTrans" cxnId="{EBC4547E-A50B-1D4F-83F6-A0A86731934D}">
      <dgm:prSet/>
      <dgm:spPr/>
      <dgm:t>
        <a:bodyPr/>
        <a:lstStyle/>
        <a:p>
          <a:endParaRPr lang="fr-FR" sz="2400"/>
        </a:p>
      </dgm:t>
    </dgm:pt>
    <dgm:pt modelId="{3CBF1E0C-DF06-D341-BAE9-1C5C3D2C83D8}">
      <dgm:prSet phldrT="[Texte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>
            <a:buClrTx/>
            <a:buSzTx/>
            <a:buFontTx/>
            <a:buNone/>
          </a:pPr>
          <a:endParaRPr lang="en-GB" sz="2000" dirty="0"/>
        </a:p>
        <a:p>
          <a:pPr algn="ctr">
            <a:buClrTx/>
            <a:buSzTx/>
            <a:buFontTx/>
            <a:buNone/>
          </a:pPr>
          <a:r>
            <a:rPr lang="en-GB" sz="2000" b="1" dirty="0">
              <a:solidFill>
                <a:schemeClr val="tx1"/>
              </a:solidFill>
              <a:latin typeface="Gellix" pitchFamily="50" charset="0"/>
              <a:cs typeface="Gellix" pitchFamily="50" charset="0"/>
            </a:rPr>
            <a:t>6+6 ECTS qualitative and quantitative methodologies</a:t>
          </a:r>
          <a:br>
            <a:rPr lang="en-GB" sz="2000" b="1" dirty="0">
              <a:solidFill>
                <a:schemeClr val="tx1"/>
              </a:solidFill>
              <a:latin typeface="Gellix" pitchFamily="50" charset="0"/>
              <a:cs typeface="Gellix" pitchFamily="50" charset="0"/>
            </a:rPr>
          </a:br>
          <a:r>
            <a:rPr lang="en-GB" sz="2000" b="1" dirty="0">
              <a:solidFill>
                <a:schemeClr val="tx1"/>
              </a:solidFill>
              <a:latin typeface="Gellix" pitchFamily="50" charset="0"/>
              <a:cs typeface="Gellix" pitchFamily="50" charset="0"/>
            </a:rPr>
            <a:t>in social work </a:t>
          </a:r>
        </a:p>
        <a:p>
          <a:pPr algn="ctr">
            <a:buClrTx/>
            <a:buSzTx/>
            <a:buFontTx/>
            <a:buNone/>
          </a:pPr>
          <a:endParaRPr lang="fr-FR" sz="200" dirty="0">
            <a:latin typeface="Gellix" pitchFamily="50" charset="0"/>
            <a:cs typeface="Gellix" pitchFamily="50" charset="0"/>
          </a:endParaRPr>
        </a:p>
      </dgm:t>
    </dgm:pt>
    <dgm:pt modelId="{F376345D-CE33-D040-845C-F0ACE8C8396E}" type="parTrans" cxnId="{2ED9E3BF-4781-C14E-BB1F-C005DD654F83}">
      <dgm:prSet/>
      <dgm:spPr/>
      <dgm:t>
        <a:bodyPr/>
        <a:lstStyle/>
        <a:p>
          <a:endParaRPr lang="fr-FR" sz="2400"/>
        </a:p>
      </dgm:t>
    </dgm:pt>
    <dgm:pt modelId="{88BA2446-B087-8348-AFC9-75D9EE8D269E}" type="sibTrans" cxnId="{2ED9E3BF-4781-C14E-BB1F-C005DD654F83}">
      <dgm:prSet/>
      <dgm:spPr/>
      <dgm:t>
        <a:bodyPr/>
        <a:lstStyle/>
        <a:p>
          <a:endParaRPr lang="fr-FR" sz="2400"/>
        </a:p>
      </dgm:t>
    </dgm:pt>
    <dgm:pt modelId="{8CECCE38-EE58-9048-948A-0F37C6E9106A}">
      <dgm:prSet phldrT="[Texte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>
            <a:buClrTx/>
            <a:buSzTx/>
            <a:buFontTx/>
            <a:buNone/>
          </a:pPr>
          <a:endParaRPr lang="en-GB" sz="2000" dirty="0"/>
        </a:p>
        <a:p>
          <a:pPr algn="ctr">
            <a:buClrTx/>
            <a:buSzTx/>
            <a:buFontTx/>
            <a:buNone/>
          </a:pPr>
          <a:r>
            <a:rPr lang="en-GB" sz="2000" b="1" dirty="0">
              <a:solidFill>
                <a:schemeClr val="tx1"/>
              </a:solidFill>
              <a:latin typeface="Gellix" pitchFamily="50" charset="0"/>
              <a:cs typeface="Gellix" pitchFamily="50" charset="0"/>
            </a:rPr>
            <a:t>6 ECTS </a:t>
          </a:r>
          <a:br>
            <a:rPr lang="en-GB" sz="2000" b="1" dirty="0">
              <a:solidFill>
                <a:schemeClr val="tx1"/>
              </a:solidFill>
              <a:latin typeface="Gellix" pitchFamily="50" charset="0"/>
              <a:cs typeface="Gellix" pitchFamily="50" charset="0"/>
            </a:rPr>
          </a:br>
          <a:r>
            <a:rPr lang="en-GB" sz="2000" b="1" dirty="0">
              <a:solidFill>
                <a:schemeClr val="tx1"/>
              </a:solidFill>
              <a:latin typeface="Gellix" pitchFamily="50" charset="0"/>
              <a:cs typeface="Gellix" pitchFamily="50" charset="0"/>
            </a:rPr>
            <a:t>of seminars in theories/ concepts of social work </a:t>
          </a:r>
        </a:p>
        <a:p>
          <a:pPr algn="ctr">
            <a:buClrTx/>
            <a:buSzTx/>
            <a:buFontTx/>
            <a:buNone/>
          </a:pPr>
          <a:endParaRPr lang="fr-FR" sz="200" dirty="0">
            <a:latin typeface="Gellix" pitchFamily="50" charset="0"/>
            <a:cs typeface="Gellix" pitchFamily="50" charset="0"/>
          </a:endParaRPr>
        </a:p>
      </dgm:t>
    </dgm:pt>
    <dgm:pt modelId="{D781C5AE-3802-7045-8090-C118270CE3FE}" type="parTrans" cxnId="{0E01F912-3EE8-7A42-BCDE-89815D50E7B7}">
      <dgm:prSet/>
      <dgm:spPr/>
      <dgm:t>
        <a:bodyPr/>
        <a:lstStyle/>
        <a:p>
          <a:endParaRPr lang="fr-FR" sz="2400"/>
        </a:p>
      </dgm:t>
    </dgm:pt>
    <dgm:pt modelId="{6C5D81AE-3A77-E74A-A0B6-966752CE8251}" type="sibTrans" cxnId="{0E01F912-3EE8-7A42-BCDE-89815D50E7B7}">
      <dgm:prSet/>
      <dgm:spPr/>
      <dgm:t>
        <a:bodyPr/>
        <a:lstStyle/>
        <a:p>
          <a:endParaRPr lang="fr-FR" sz="2400"/>
        </a:p>
      </dgm:t>
    </dgm:pt>
    <dgm:pt modelId="{F85CBBB4-D82C-2648-92A2-A3BD11CF3060}">
      <dgm:prSet phldrT="[Texte]" custT="1"/>
      <dgm:spPr>
        <a:solidFill>
          <a:schemeClr val="accent4">
            <a:lumMod val="20000"/>
            <a:lumOff val="80000"/>
          </a:schemeClr>
        </a:solidFill>
      </dgm:spPr>
      <dgm:t>
        <a:bodyPr tIns="0" anchor="b"/>
        <a:lstStyle/>
        <a:p>
          <a:pPr algn="ctr">
            <a:buClrTx/>
            <a:buSzTx/>
            <a:buFontTx/>
            <a:buNone/>
          </a:pPr>
          <a:r>
            <a:rPr lang="en-GB" sz="2000" b="1" dirty="0">
              <a:solidFill>
                <a:schemeClr val="tx1"/>
              </a:solidFill>
              <a:latin typeface="Gellix" pitchFamily="50" charset="0"/>
              <a:cs typeface="Gellix" pitchFamily="50" charset="0"/>
            </a:rPr>
            <a:t>6 ECTS  (min)</a:t>
          </a:r>
        </a:p>
        <a:p>
          <a:pPr algn="ctr">
            <a:buClrTx/>
            <a:buSzTx/>
            <a:buFontTx/>
            <a:buNone/>
          </a:pPr>
          <a:r>
            <a:rPr lang="en-GB" sz="2000" b="1" dirty="0">
              <a:solidFill>
                <a:schemeClr val="tx1"/>
              </a:solidFill>
              <a:latin typeface="Gellix" pitchFamily="50" charset="0"/>
              <a:cs typeface="Gellix" pitchFamily="50" charset="0"/>
            </a:rPr>
            <a:t>in the PhD topic-related discipline</a:t>
          </a:r>
        </a:p>
        <a:p>
          <a:pPr algn="ctr">
            <a:buClrTx/>
            <a:buSzTx/>
            <a:buFontTx/>
            <a:buNone/>
          </a:pPr>
          <a:endParaRPr lang="fr-FR" sz="600" dirty="0">
            <a:latin typeface="Gellix" pitchFamily="50" charset="0"/>
            <a:cs typeface="Gellix" pitchFamily="50" charset="0"/>
          </a:endParaRPr>
        </a:p>
      </dgm:t>
    </dgm:pt>
    <dgm:pt modelId="{0455902C-26C7-0442-9DE7-B39346E3F72C}" type="parTrans" cxnId="{5824AA8B-6BCC-4D47-9906-2BAF70D8D601}">
      <dgm:prSet/>
      <dgm:spPr/>
      <dgm:t>
        <a:bodyPr/>
        <a:lstStyle/>
        <a:p>
          <a:endParaRPr lang="fr-FR" sz="2400"/>
        </a:p>
      </dgm:t>
    </dgm:pt>
    <dgm:pt modelId="{FD749CEE-0CE4-9147-8071-CE18F7CB326D}" type="sibTrans" cxnId="{5824AA8B-6BCC-4D47-9906-2BAF70D8D601}">
      <dgm:prSet/>
      <dgm:spPr/>
      <dgm:t>
        <a:bodyPr/>
        <a:lstStyle/>
        <a:p>
          <a:endParaRPr lang="fr-FR" sz="2400"/>
        </a:p>
      </dgm:t>
    </dgm:pt>
    <dgm:pt modelId="{ECF02B4C-F6AB-274C-A327-090AD109CFD2}">
      <dgm:prSet phldrT="[Texte]" custT="1"/>
      <dgm:spPr>
        <a:solidFill>
          <a:schemeClr val="accent4">
            <a:lumMod val="20000"/>
            <a:lumOff val="80000"/>
          </a:schemeClr>
        </a:solidFill>
      </dgm:spPr>
      <dgm:t>
        <a:bodyPr tIns="0" anchor="b"/>
        <a:lstStyle/>
        <a:p>
          <a:pPr algn="ctr">
            <a:lnSpc>
              <a:spcPct val="100000"/>
            </a:lnSpc>
            <a:spcAft>
              <a:spcPts val="0"/>
            </a:spcAft>
            <a:buNone/>
          </a:pPr>
          <a:r>
            <a:rPr lang="en-GB" sz="2000" b="1" dirty="0">
              <a:solidFill>
                <a:schemeClr val="tx1"/>
              </a:solidFill>
              <a:latin typeface="Gellix" pitchFamily="50" charset="0"/>
              <a:cs typeface="Gellix" pitchFamily="50" charset="0"/>
            </a:rPr>
            <a:t>6 ECTS  </a:t>
          </a:r>
        </a:p>
        <a:p>
          <a:pPr algn="ctr">
            <a:lnSpc>
              <a:spcPct val="100000"/>
            </a:lnSpc>
            <a:spcAft>
              <a:spcPts val="0"/>
            </a:spcAft>
            <a:buNone/>
          </a:pPr>
          <a:r>
            <a:rPr lang="en-GB" sz="2000" b="1" dirty="0">
              <a:solidFill>
                <a:schemeClr val="tx1"/>
              </a:solidFill>
              <a:latin typeface="Gellix" pitchFamily="50" charset="0"/>
              <a:cs typeface="Gellix" pitchFamily="50" charset="0"/>
            </a:rPr>
            <a:t>of post graduate seminars or summer-schools</a:t>
          </a:r>
          <a:endParaRPr lang="fr-FR" sz="2000" b="1" dirty="0">
            <a:solidFill>
              <a:schemeClr val="tx1"/>
            </a:solidFill>
            <a:latin typeface="Gellix" pitchFamily="50" charset="0"/>
            <a:cs typeface="Gellix" pitchFamily="50" charset="0"/>
          </a:endParaRPr>
        </a:p>
      </dgm:t>
    </dgm:pt>
    <dgm:pt modelId="{3F4FE37E-7A0A-9649-94B3-6A173488B404}" type="parTrans" cxnId="{E25A8CE2-5807-4E4E-9775-685D6E729E41}">
      <dgm:prSet/>
      <dgm:spPr/>
      <dgm:t>
        <a:bodyPr/>
        <a:lstStyle/>
        <a:p>
          <a:endParaRPr lang="fr-FR" sz="2400"/>
        </a:p>
      </dgm:t>
    </dgm:pt>
    <dgm:pt modelId="{BA02B699-2080-7F43-B784-2842E096EB93}" type="sibTrans" cxnId="{E25A8CE2-5807-4E4E-9775-685D6E729E41}">
      <dgm:prSet/>
      <dgm:spPr/>
      <dgm:t>
        <a:bodyPr/>
        <a:lstStyle/>
        <a:p>
          <a:endParaRPr lang="fr-FR" sz="2400"/>
        </a:p>
      </dgm:t>
    </dgm:pt>
    <dgm:pt modelId="{F879D9EE-B69F-0E46-8E5A-452084B2A94C}">
      <dgm:prSet/>
      <dgm:spPr/>
      <dgm:t>
        <a:bodyPr/>
        <a:lstStyle/>
        <a:p>
          <a:endParaRPr lang="fr-CH" dirty="0"/>
        </a:p>
      </dgm:t>
    </dgm:pt>
    <dgm:pt modelId="{8B157792-AB0D-454E-9195-AEAD34BC0E1F}" type="parTrans" cxnId="{DD9739E5-D59C-5641-9340-63F888690094}">
      <dgm:prSet/>
      <dgm:spPr/>
      <dgm:t>
        <a:bodyPr/>
        <a:lstStyle/>
        <a:p>
          <a:endParaRPr lang="fr-FR"/>
        </a:p>
      </dgm:t>
    </dgm:pt>
    <dgm:pt modelId="{A51A4E6C-0F35-EE4D-B4E3-8FF55CD39CFB}" type="sibTrans" cxnId="{DD9739E5-D59C-5641-9340-63F888690094}">
      <dgm:prSet/>
      <dgm:spPr/>
      <dgm:t>
        <a:bodyPr/>
        <a:lstStyle/>
        <a:p>
          <a:endParaRPr lang="fr-FR"/>
        </a:p>
      </dgm:t>
    </dgm:pt>
    <dgm:pt modelId="{E082F478-10B1-CF43-84E3-738CB17BE972}" type="pres">
      <dgm:prSet presAssocID="{5096A5EF-D70E-E940-8A71-8AD2FE70606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84A03C1-7B76-F944-8821-2ACB8ECA8B03}" type="pres">
      <dgm:prSet presAssocID="{5096A5EF-D70E-E940-8A71-8AD2FE70606F}" presName="matrix" presStyleCnt="0"/>
      <dgm:spPr/>
    </dgm:pt>
    <dgm:pt modelId="{3509E92A-9799-C44D-BA58-D18039E00C48}" type="pres">
      <dgm:prSet presAssocID="{5096A5EF-D70E-E940-8A71-8AD2FE70606F}" presName="tile1" presStyleLbl="node1" presStyleIdx="0" presStyleCnt="4" custLinFactNeighborX="0" custLinFactNeighborY="0"/>
      <dgm:spPr/>
    </dgm:pt>
    <dgm:pt modelId="{1FB5612B-2B4A-6844-91DD-C7235CE0F2D8}" type="pres">
      <dgm:prSet presAssocID="{5096A5EF-D70E-E940-8A71-8AD2FE70606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39041CF-787C-484A-A36F-4DA6BE73F9D8}" type="pres">
      <dgm:prSet presAssocID="{5096A5EF-D70E-E940-8A71-8AD2FE70606F}" presName="tile2" presStyleLbl="node1" presStyleIdx="1" presStyleCnt="4"/>
      <dgm:spPr/>
    </dgm:pt>
    <dgm:pt modelId="{1789F897-1717-2C40-9D08-37449FC87B8E}" type="pres">
      <dgm:prSet presAssocID="{5096A5EF-D70E-E940-8A71-8AD2FE70606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360CC8C-0551-7E4C-8C95-63B8D98A74B7}" type="pres">
      <dgm:prSet presAssocID="{5096A5EF-D70E-E940-8A71-8AD2FE70606F}" presName="tile3" presStyleLbl="node1" presStyleIdx="2" presStyleCnt="4"/>
      <dgm:spPr/>
    </dgm:pt>
    <dgm:pt modelId="{83CC49C3-3C08-C645-9204-BEFB13D8021E}" type="pres">
      <dgm:prSet presAssocID="{5096A5EF-D70E-E940-8A71-8AD2FE70606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A75003F-BF0E-5742-99C7-255D48B437E4}" type="pres">
      <dgm:prSet presAssocID="{5096A5EF-D70E-E940-8A71-8AD2FE70606F}" presName="tile4" presStyleLbl="node1" presStyleIdx="3" presStyleCnt="4" custLinFactNeighborX="0" custLinFactNeighborY="0"/>
      <dgm:spPr/>
    </dgm:pt>
    <dgm:pt modelId="{36F34142-3552-664E-B24D-B453D0964D4C}" type="pres">
      <dgm:prSet presAssocID="{5096A5EF-D70E-E940-8A71-8AD2FE70606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07FCE1D-078D-DF4A-B7DA-B7F7109161AE}" type="pres">
      <dgm:prSet presAssocID="{5096A5EF-D70E-E940-8A71-8AD2FE70606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89DD507-1C10-304D-B375-4B4C729158BA}" type="presOf" srcId="{1BA457AA-B3C9-AC4B-A771-3F9B573AAB4C}" destId="{F07FCE1D-078D-DF4A-B7DA-B7F7109161AE}" srcOrd="0" destOrd="0" presId="urn:microsoft.com/office/officeart/2005/8/layout/matrix1"/>
    <dgm:cxn modelId="{0E01F912-3EE8-7A42-BCDE-89815D50E7B7}" srcId="{1BA457AA-B3C9-AC4B-A771-3F9B573AAB4C}" destId="{8CECCE38-EE58-9048-948A-0F37C6E9106A}" srcOrd="1" destOrd="0" parTransId="{D781C5AE-3802-7045-8090-C118270CE3FE}" sibTransId="{6C5D81AE-3A77-E74A-A0B6-966752CE8251}"/>
    <dgm:cxn modelId="{3C25B93B-3BD1-EF43-A020-F95AE2BEF507}" type="presOf" srcId="{F85CBBB4-D82C-2648-92A2-A3BD11CF3060}" destId="{7360CC8C-0551-7E4C-8C95-63B8D98A74B7}" srcOrd="0" destOrd="0" presId="urn:microsoft.com/office/officeart/2005/8/layout/matrix1"/>
    <dgm:cxn modelId="{7B4C2746-5285-7247-992C-92CC9DEAF09B}" type="presOf" srcId="{F85CBBB4-D82C-2648-92A2-A3BD11CF3060}" destId="{83CC49C3-3C08-C645-9204-BEFB13D8021E}" srcOrd="1" destOrd="0" presId="urn:microsoft.com/office/officeart/2005/8/layout/matrix1"/>
    <dgm:cxn modelId="{318F556E-9AB0-A044-8A06-8D711BE365C7}" type="presOf" srcId="{ECF02B4C-F6AB-274C-A327-090AD109CFD2}" destId="{36F34142-3552-664E-B24D-B453D0964D4C}" srcOrd="1" destOrd="0" presId="urn:microsoft.com/office/officeart/2005/8/layout/matrix1"/>
    <dgm:cxn modelId="{FE44FD52-13F4-F34F-A924-8D9E5F524607}" type="presOf" srcId="{8CECCE38-EE58-9048-948A-0F37C6E9106A}" destId="{039041CF-787C-484A-A36F-4DA6BE73F9D8}" srcOrd="0" destOrd="0" presId="urn:microsoft.com/office/officeart/2005/8/layout/matrix1"/>
    <dgm:cxn modelId="{EBC4547E-A50B-1D4F-83F6-A0A86731934D}" srcId="{5096A5EF-D70E-E940-8A71-8AD2FE70606F}" destId="{1BA457AA-B3C9-AC4B-A771-3F9B573AAB4C}" srcOrd="0" destOrd="0" parTransId="{A1AFE9D7-7117-A343-9921-12D2A1D451AC}" sibTransId="{FF2CA150-A885-F84F-9801-A651BBE4BAF7}"/>
    <dgm:cxn modelId="{5824AA8B-6BCC-4D47-9906-2BAF70D8D601}" srcId="{1BA457AA-B3C9-AC4B-A771-3F9B573AAB4C}" destId="{F85CBBB4-D82C-2648-92A2-A3BD11CF3060}" srcOrd="2" destOrd="0" parTransId="{0455902C-26C7-0442-9DE7-B39346E3F72C}" sibTransId="{FD749CEE-0CE4-9147-8071-CE18F7CB326D}"/>
    <dgm:cxn modelId="{0E03E4AD-DE03-AA4A-A19B-F1990B305E3E}" type="presOf" srcId="{3CBF1E0C-DF06-D341-BAE9-1C5C3D2C83D8}" destId="{3509E92A-9799-C44D-BA58-D18039E00C48}" srcOrd="0" destOrd="0" presId="urn:microsoft.com/office/officeart/2005/8/layout/matrix1"/>
    <dgm:cxn modelId="{CF566DB3-1A2F-524E-AD8E-63A04F2F307A}" type="presOf" srcId="{5096A5EF-D70E-E940-8A71-8AD2FE70606F}" destId="{E082F478-10B1-CF43-84E3-738CB17BE972}" srcOrd="0" destOrd="0" presId="urn:microsoft.com/office/officeart/2005/8/layout/matrix1"/>
    <dgm:cxn modelId="{2ED9E3BF-4781-C14E-BB1F-C005DD654F83}" srcId="{1BA457AA-B3C9-AC4B-A771-3F9B573AAB4C}" destId="{3CBF1E0C-DF06-D341-BAE9-1C5C3D2C83D8}" srcOrd="0" destOrd="0" parTransId="{F376345D-CE33-D040-845C-F0ACE8C8396E}" sibTransId="{88BA2446-B087-8348-AFC9-75D9EE8D269E}"/>
    <dgm:cxn modelId="{032F50C6-AEB5-4746-84F2-8D0B6C97B040}" type="presOf" srcId="{ECF02B4C-F6AB-274C-A327-090AD109CFD2}" destId="{FA75003F-BF0E-5742-99C7-255D48B437E4}" srcOrd="0" destOrd="0" presId="urn:microsoft.com/office/officeart/2005/8/layout/matrix1"/>
    <dgm:cxn modelId="{B27EF2D4-7419-9340-96DD-8937739CA719}" type="presOf" srcId="{3CBF1E0C-DF06-D341-BAE9-1C5C3D2C83D8}" destId="{1FB5612B-2B4A-6844-91DD-C7235CE0F2D8}" srcOrd="1" destOrd="0" presId="urn:microsoft.com/office/officeart/2005/8/layout/matrix1"/>
    <dgm:cxn modelId="{253A46D8-9BA7-0341-AAC4-9E80A144B9A2}" type="presOf" srcId="{8CECCE38-EE58-9048-948A-0F37C6E9106A}" destId="{1789F897-1717-2C40-9D08-37449FC87B8E}" srcOrd="1" destOrd="0" presId="urn:microsoft.com/office/officeart/2005/8/layout/matrix1"/>
    <dgm:cxn modelId="{E25A8CE2-5807-4E4E-9775-685D6E729E41}" srcId="{1BA457AA-B3C9-AC4B-A771-3F9B573AAB4C}" destId="{ECF02B4C-F6AB-274C-A327-090AD109CFD2}" srcOrd="3" destOrd="0" parTransId="{3F4FE37E-7A0A-9649-94B3-6A173488B404}" sibTransId="{BA02B699-2080-7F43-B784-2842E096EB93}"/>
    <dgm:cxn modelId="{DD9739E5-D59C-5641-9340-63F888690094}" srcId="{1BA457AA-B3C9-AC4B-A771-3F9B573AAB4C}" destId="{F879D9EE-B69F-0E46-8E5A-452084B2A94C}" srcOrd="4" destOrd="0" parTransId="{8B157792-AB0D-454E-9195-AEAD34BC0E1F}" sibTransId="{A51A4E6C-0F35-EE4D-B4E3-8FF55CD39CFB}"/>
    <dgm:cxn modelId="{A09DD5AB-D996-E448-AA19-49E373BBEC6A}" type="presParOf" srcId="{E082F478-10B1-CF43-84E3-738CB17BE972}" destId="{984A03C1-7B76-F944-8821-2ACB8ECA8B03}" srcOrd="0" destOrd="0" presId="urn:microsoft.com/office/officeart/2005/8/layout/matrix1"/>
    <dgm:cxn modelId="{72877C49-EEAC-D24D-98ED-F495AB6F389A}" type="presParOf" srcId="{984A03C1-7B76-F944-8821-2ACB8ECA8B03}" destId="{3509E92A-9799-C44D-BA58-D18039E00C48}" srcOrd="0" destOrd="0" presId="urn:microsoft.com/office/officeart/2005/8/layout/matrix1"/>
    <dgm:cxn modelId="{68810176-41D6-BA46-80CC-0A8C2FE248D7}" type="presParOf" srcId="{984A03C1-7B76-F944-8821-2ACB8ECA8B03}" destId="{1FB5612B-2B4A-6844-91DD-C7235CE0F2D8}" srcOrd="1" destOrd="0" presId="urn:microsoft.com/office/officeart/2005/8/layout/matrix1"/>
    <dgm:cxn modelId="{0300A8F8-E99A-584C-8734-684E84CCA719}" type="presParOf" srcId="{984A03C1-7B76-F944-8821-2ACB8ECA8B03}" destId="{039041CF-787C-484A-A36F-4DA6BE73F9D8}" srcOrd="2" destOrd="0" presId="urn:microsoft.com/office/officeart/2005/8/layout/matrix1"/>
    <dgm:cxn modelId="{4FD4176D-2749-3949-A49A-660035B6AF0D}" type="presParOf" srcId="{984A03C1-7B76-F944-8821-2ACB8ECA8B03}" destId="{1789F897-1717-2C40-9D08-37449FC87B8E}" srcOrd="3" destOrd="0" presId="urn:microsoft.com/office/officeart/2005/8/layout/matrix1"/>
    <dgm:cxn modelId="{8387B24B-3A79-454D-BA55-F4B420C2E263}" type="presParOf" srcId="{984A03C1-7B76-F944-8821-2ACB8ECA8B03}" destId="{7360CC8C-0551-7E4C-8C95-63B8D98A74B7}" srcOrd="4" destOrd="0" presId="urn:microsoft.com/office/officeart/2005/8/layout/matrix1"/>
    <dgm:cxn modelId="{EFB736DF-9345-3A4A-B74B-C8634A7E9474}" type="presParOf" srcId="{984A03C1-7B76-F944-8821-2ACB8ECA8B03}" destId="{83CC49C3-3C08-C645-9204-BEFB13D8021E}" srcOrd="5" destOrd="0" presId="urn:microsoft.com/office/officeart/2005/8/layout/matrix1"/>
    <dgm:cxn modelId="{B8E81634-E2EB-F04B-9E39-A8D2E07CCF44}" type="presParOf" srcId="{984A03C1-7B76-F944-8821-2ACB8ECA8B03}" destId="{FA75003F-BF0E-5742-99C7-255D48B437E4}" srcOrd="6" destOrd="0" presId="urn:microsoft.com/office/officeart/2005/8/layout/matrix1"/>
    <dgm:cxn modelId="{DA3F232E-B48F-C449-8A34-271FF86EE349}" type="presParOf" srcId="{984A03C1-7B76-F944-8821-2ACB8ECA8B03}" destId="{36F34142-3552-664E-B24D-B453D0964D4C}" srcOrd="7" destOrd="0" presId="urn:microsoft.com/office/officeart/2005/8/layout/matrix1"/>
    <dgm:cxn modelId="{BE93B570-B561-1149-94DC-130947CCC626}" type="presParOf" srcId="{E082F478-10B1-CF43-84E3-738CB17BE972}" destId="{F07FCE1D-078D-DF4A-B7DA-B7F7109161A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EB440-7C56-A949-B7B9-72EB9BC78737}">
      <dsp:nvSpPr>
        <dsp:cNvPr id="0" name=""/>
        <dsp:cNvSpPr/>
      </dsp:nvSpPr>
      <dsp:spPr>
        <a:xfrm>
          <a:off x="4721011" y="1076701"/>
          <a:ext cx="1489520" cy="1489520"/>
        </a:xfrm>
        <a:prstGeom prst="ellipse">
          <a:avLst/>
        </a:prstGeom>
        <a:solidFill>
          <a:srgbClr val="00B05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AE468F6-A4E6-AB43-ACB7-1ACB0FC46066}">
      <dsp:nvSpPr>
        <dsp:cNvPr id="0" name=""/>
        <dsp:cNvSpPr/>
      </dsp:nvSpPr>
      <dsp:spPr>
        <a:xfrm>
          <a:off x="4049265" y="0"/>
          <a:ext cx="2579943" cy="64584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Gellix" pitchFamily="50" charset="0"/>
              <a:cs typeface="Gellix" pitchFamily="50" charset="0"/>
            </a:rPr>
            <a:t>First institute specifically and exclusively for the PhD in social work in Switzerland</a:t>
          </a:r>
          <a:endParaRPr lang="fr-FR" sz="1600" kern="1200" dirty="0">
            <a:latin typeface="Gellix" pitchFamily="50" charset="0"/>
            <a:cs typeface="Gellix" pitchFamily="50" charset="0"/>
          </a:endParaRPr>
        </a:p>
      </dsp:txBody>
      <dsp:txXfrm>
        <a:off x="4049265" y="0"/>
        <a:ext cx="2579943" cy="645843"/>
      </dsp:txXfrm>
    </dsp:sp>
    <dsp:sp modelId="{EEF7F02A-E69F-8C4A-B358-6881308A6679}">
      <dsp:nvSpPr>
        <dsp:cNvPr id="0" name=""/>
        <dsp:cNvSpPr/>
      </dsp:nvSpPr>
      <dsp:spPr>
        <a:xfrm>
          <a:off x="5204485" y="1355865"/>
          <a:ext cx="1489520" cy="1489520"/>
        </a:xfrm>
        <a:prstGeom prst="ellipse">
          <a:avLst/>
        </a:prstGeom>
        <a:solidFill>
          <a:srgbClr val="FF0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907B2F3-05F3-F048-BF99-E62F05A4AD84}">
      <dsp:nvSpPr>
        <dsp:cNvPr id="0" name=""/>
        <dsp:cNvSpPr/>
      </dsp:nvSpPr>
      <dsp:spPr>
        <a:xfrm>
          <a:off x="6848078" y="666366"/>
          <a:ext cx="3677067" cy="111086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Gellix" pitchFamily="50" charset="0"/>
              <a:cs typeface="Gellix" pitchFamily="50" charset="0"/>
            </a:rPr>
            <a:t>Transdisciplinary perspective as PhD thesis are co-supervised by a professor of a UAS in social work and by a professor of </a:t>
          </a:r>
          <a:r>
            <a:rPr lang="en-US" sz="1600" kern="1200" dirty="0" err="1">
              <a:latin typeface="Gellix" pitchFamily="50" charset="0"/>
              <a:cs typeface="Gellix" pitchFamily="50" charset="0"/>
            </a:rPr>
            <a:t>UniNE</a:t>
          </a:r>
          <a:endParaRPr lang="fr-FR" sz="1600" kern="1200" dirty="0">
            <a:latin typeface="Gellix" pitchFamily="50" charset="0"/>
            <a:cs typeface="Gellix" pitchFamily="50" charset="0"/>
          </a:endParaRPr>
        </a:p>
      </dsp:txBody>
      <dsp:txXfrm>
        <a:off x="6848078" y="666366"/>
        <a:ext cx="3677067" cy="1110861"/>
      </dsp:txXfrm>
    </dsp:sp>
    <dsp:sp modelId="{7BFA75B1-FEA1-F640-8D9D-C503D4CF3FBF}">
      <dsp:nvSpPr>
        <dsp:cNvPr id="0" name=""/>
        <dsp:cNvSpPr/>
      </dsp:nvSpPr>
      <dsp:spPr>
        <a:xfrm>
          <a:off x="5204485" y="1914194"/>
          <a:ext cx="1489520" cy="14895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4E9D536-4D0D-FE47-A9A7-90C91EB47177}">
      <dsp:nvSpPr>
        <dsp:cNvPr id="0" name=""/>
        <dsp:cNvSpPr/>
      </dsp:nvSpPr>
      <dsp:spPr>
        <a:xfrm>
          <a:off x="6738329" y="2079708"/>
          <a:ext cx="3984683" cy="11289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Gellix" pitchFamily="50" charset="0"/>
              <a:cs typeface="Gellix" pitchFamily="50" charset="0"/>
            </a:rPr>
            <a:t>PhD </a:t>
          </a:r>
          <a:r>
            <a:rPr lang="fr-FR" sz="1600" kern="1200" dirty="0" err="1">
              <a:latin typeface="Gellix" pitchFamily="50" charset="0"/>
              <a:cs typeface="Gellix" pitchFamily="50" charset="0"/>
            </a:rPr>
            <a:t>title</a:t>
          </a:r>
          <a:r>
            <a:rPr lang="fr-FR" sz="1600" kern="1200" dirty="0">
              <a:latin typeface="Gellix" pitchFamily="50" charset="0"/>
              <a:cs typeface="Gellix" pitchFamily="50" charset="0"/>
            </a:rPr>
            <a:t> in social </a:t>
          </a:r>
          <a:r>
            <a:rPr lang="fr-FR" sz="1600" kern="1200" dirty="0" err="1">
              <a:latin typeface="Gellix" pitchFamily="50" charset="0"/>
              <a:cs typeface="Gellix" pitchFamily="50" charset="0"/>
            </a:rPr>
            <a:t>work</a:t>
          </a:r>
          <a:r>
            <a:rPr lang="fr-FR" sz="1600" kern="1200" dirty="0">
              <a:latin typeface="Gellix" pitchFamily="50" charset="0"/>
              <a:cs typeface="Gellix" pitchFamily="50" charset="0"/>
            </a:rPr>
            <a:t> </a:t>
          </a:r>
          <a:r>
            <a:rPr lang="fr-FR" sz="1600" kern="1200" dirty="0" err="1">
              <a:latin typeface="Gellix" pitchFamily="50" charset="0"/>
              <a:cs typeface="Gellix" pitchFamily="50" charset="0"/>
            </a:rPr>
            <a:t>delivered</a:t>
          </a:r>
          <a:r>
            <a:rPr lang="fr-FR" sz="1600" kern="1200" dirty="0">
              <a:latin typeface="Gellix" pitchFamily="50" charset="0"/>
              <a:cs typeface="Gellix" pitchFamily="50" charset="0"/>
            </a:rPr>
            <a:t> by </a:t>
          </a:r>
          <a:r>
            <a:rPr lang="fr-FR" sz="1600" kern="1200" dirty="0" err="1">
              <a:latin typeface="Gellix" pitchFamily="50" charset="0"/>
              <a:cs typeface="Gellix" pitchFamily="50" charset="0"/>
            </a:rPr>
            <a:t>University</a:t>
          </a:r>
          <a:r>
            <a:rPr lang="fr-FR" sz="1600" kern="1200" dirty="0">
              <a:latin typeface="Gellix" pitchFamily="50" charset="0"/>
              <a:cs typeface="Gellix" pitchFamily="50" charset="0"/>
            </a:rPr>
            <a:t> of Neuchâtel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Gellix" pitchFamily="50" charset="0"/>
              <a:cs typeface="Gellix" pitchFamily="50" charset="0"/>
            </a:rPr>
            <a:t>(in collaboration </a:t>
          </a:r>
          <a:r>
            <a:rPr lang="fr-FR" sz="1600" kern="1200" dirty="0" err="1">
              <a:latin typeface="Gellix" pitchFamily="50" charset="0"/>
              <a:cs typeface="Gellix" pitchFamily="50" charset="0"/>
            </a:rPr>
            <a:t>with</a:t>
          </a:r>
          <a:r>
            <a:rPr lang="fr-FR" sz="1600" kern="1200" dirty="0">
              <a:latin typeface="Gellix" pitchFamily="50" charset="0"/>
              <a:cs typeface="Gellix" pitchFamily="50" charset="0"/>
            </a:rPr>
            <a:t> HES-SO and FHNW)</a:t>
          </a:r>
        </a:p>
      </dsp:txBody>
      <dsp:txXfrm>
        <a:off x="6738329" y="2079708"/>
        <a:ext cx="3984683" cy="1128932"/>
      </dsp:txXfrm>
    </dsp:sp>
    <dsp:sp modelId="{C8A763C8-E654-3145-83DA-39AC2FFD7D17}">
      <dsp:nvSpPr>
        <dsp:cNvPr id="0" name=""/>
        <dsp:cNvSpPr/>
      </dsp:nvSpPr>
      <dsp:spPr>
        <a:xfrm>
          <a:off x="4721011" y="2193841"/>
          <a:ext cx="1489520" cy="1489520"/>
        </a:xfrm>
        <a:prstGeom prst="ellipse">
          <a:avLst/>
        </a:prstGeom>
        <a:solidFill>
          <a:srgbClr val="FFC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BE98DA6-86D1-554C-B401-2DC2D40E71DE}">
      <dsp:nvSpPr>
        <dsp:cNvPr id="0" name=""/>
        <dsp:cNvSpPr/>
      </dsp:nvSpPr>
      <dsp:spPr>
        <a:xfrm>
          <a:off x="3428861" y="3823239"/>
          <a:ext cx="3356020" cy="7863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Gellix" pitchFamily="50" charset="0"/>
              <a:cs typeface="Gellix" pitchFamily="50" charset="0"/>
            </a:rPr>
            <a:t>Open to </a:t>
          </a:r>
          <a:r>
            <a:rPr lang="fr-FR" sz="1600" kern="1200" dirty="0" err="1">
              <a:latin typeface="Gellix" pitchFamily="50" charset="0"/>
              <a:cs typeface="Gellix" pitchFamily="50" charset="0"/>
            </a:rPr>
            <a:t>holders</a:t>
          </a:r>
          <a:r>
            <a:rPr lang="fr-FR" sz="1600" kern="1200" dirty="0">
              <a:latin typeface="Gellix" pitchFamily="50" charset="0"/>
              <a:cs typeface="Gellix" pitchFamily="50" charset="0"/>
            </a:rPr>
            <a:t> of a MA of an UAS or a UNI in social </a:t>
          </a:r>
          <a:r>
            <a:rPr lang="fr-FR" sz="1600" kern="1200" dirty="0" err="1">
              <a:latin typeface="Gellix" pitchFamily="50" charset="0"/>
              <a:cs typeface="Gellix" pitchFamily="50" charset="0"/>
            </a:rPr>
            <a:t>work</a:t>
          </a:r>
          <a:r>
            <a:rPr lang="fr-FR" sz="1600" kern="1200" dirty="0">
              <a:latin typeface="Gellix" pitchFamily="50" charset="0"/>
              <a:cs typeface="Gellix" pitchFamily="50" charset="0"/>
            </a:rPr>
            <a:t>, social sciences, </a:t>
          </a:r>
          <a:r>
            <a:rPr lang="fr-FR" sz="1600" kern="1200" dirty="0" err="1">
              <a:latin typeface="Gellix" pitchFamily="50" charset="0"/>
              <a:cs typeface="Gellix" pitchFamily="50" charset="0"/>
            </a:rPr>
            <a:t>law</a:t>
          </a:r>
          <a:r>
            <a:rPr lang="fr-FR" sz="1600" kern="1200" dirty="0">
              <a:latin typeface="Gellix" pitchFamily="50" charset="0"/>
              <a:cs typeface="Gellix" pitchFamily="50" charset="0"/>
            </a:rPr>
            <a:t> and </a:t>
          </a:r>
          <a:r>
            <a:rPr lang="fr-FR" sz="1600" kern="1200" dirty="0" err="1">
              <a:latin typeface="Gellix" pitchFamily="50" charset="0"/>
              <a:cs typeface="Gellix" pitchFamily="50" charset="0"/>
            </a:rPr>
            <a:t>economics</a:t>
          </a:r>
          <a:endParaRPr lang="fr-FR" sz="1600" kern="1200" dirty="0">
            <a:latin typeface="Gellix" pitchFamily="50" charset="0"/>
            <a:cs typeface="Gellix" pitchFamily="50" charset="0"/>
          </a:endParaRPr>
        </a:p>
      </dsp:txBody>
      <dsp:txXfrm>
        <a:off x="3428861" y="3823239"/>
        <a:ext cx="3356020" cy="786349"/>
      </dsp:txXfrm>
    </dsp:sp>
    <dsp:sp modelId="{41F4E732-7CF2-C642-B247-D64582EDFC14}">
      <dsp:nvSpPr>
        <dsp:cNvPr id="0" name=""/>
        <dsp:cNvSpPr/>
      </dsp:nvSpPr>
      <dsp:spPr>
        <a:xfrm>
          <a:off x="4237538" y="1914194"/>
          <a:ext cx="1489520" cy="1489520"/>
        </a:xfrm>
        <a:prstGeom prst="ellipse">
          <a:avLst/>
        </a:prstGeom>
        <a:solidFill>
          <a:srgbClr val="00B05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9C21004-D28E-1D47-AC98-D51AA57D1A38}">
      <dsp:nvSpPr>
        <dsp:cNvPr id="0" name=""/>
        <dsp:cNvSpPr/>
      </dsp:nvSpPr>
      <dsp:spPr>
        <a:xfrm>
          <a:off x="456156" y="2643603"/>
          <a:ext cx="3839856" cy="7326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Gellix" pitchFamily="50" charset="0"/>
              <a:cs typeface="Gellix" pitchFamily="50" charset="0"/>
            </a:rPr>
            <a:t>PhD </a:t>
          </a:r>
          <a:r>
            <a:rPr lang="en-GB" sz="1600" kern="1200" noProof="0" dirty="0">
              <a:latin typeface="Gellix" pitchFamily="50" charset="0"/>
              <a:cs typeface="Gellix" pitchFamily="50" charset="0"/>
            </a:rPr>
            <a:t>students</a:t>
          </a:r>
          <a:r>
            <a:rPr lang="fr-FR" sz="1600" kern="1200" dirty="0">
              <a:latin typeface="Gellix" pitchFamily="50" charset="0"/>
              <a:cs typeface="Gellix" pitchFamily="50" charset="0"/>
            </a:rPr>
            <a:t> are </a:t>
          </a:r>
          <a:r>
            <a:rPr lang="en-GB" sz="1600" kern="1200" noProof="0" dirty="0">
              <a:latin typeface="Gellix" pitchFamily="50" charset="0"/>
              <a:cs typeface="Gellix" pitchFamily="50" charset="0"/>
            </a:rPr>
            <a:t>supported</a:t>
          </a:r>
          <a:r>
            <a:rPr lang="fr-FR" sz="1600" kern="1200" dirty="0">
              <a:latin typeface="Gellix" pitchFamily="50" charset="0"/>
              <a:cs typeface="Gellix" pitchFamily="50" charset="0"/>
            </a:rPr>
            <a:t> by a PhD programme (in English)</a:t>
          </a:r>
        </a:p>
      </dsp:txBody>
      <dsp:txXfrm>
        <a:off x="456156" y="2643603"/>
        <a:ext cx="3839856" cy="732620"/>
      </dsp:txXfrm>
    </dsp:sp>
    <dsp:sp modelId="{81F1B78E-FC21-F64A-8A38-DFAB5133A8C1}">
      <dsp:nvSpPr>
        <dsp:cNvPr id="0" name=""/>
        <dsp:cNvSpPr/>
      </dsp:nvSpPr>
      <dsp:spPr>
        <a:xfrm>
          <a:off x="4237538" y="1355865"/>
          <a:ext cx="1489520" cy="1489520"/>
        </a:xfrm>
        <a:prstGeom prst="ellipse">
          <a:avLst/>
        </a:prstGeom>
        <a:solidFill>
          <a:srgbClr val="0070C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AC1DCCF-9BA7-C941-B7DA-9EA41836F06F}">
      <dsp:nvSpPr>
        <dsp:cNvPr id="0" name=""/>
        <dsp:cNvSpPr/>
      </dsp:nvSpPr>
      <dsp:spPr>
        <a:xfrm>
          <a:off x="73109" y="1090405"/>
          <a:ext cx="3863888" cy="101009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Gellix" pitchFamily="50" charset="0"/>
              <a:cs typeface="Gellix" pitchFamily="50" charset="0"/>
            </a:rPr>
            <a:t>A collaboration of </a:t>
          </a:r>
          <a:r>
            <a:rPr lang="en-US" sz="1600" kern="1200" dirty="0" err="1">
              <a:latin typeface="Gellix" pitchFamily="50" charset="0"/>
              <a:cs typeface="Gellix" pitchFamily="50" charset="0"/>
            </a:rPr>
            <a:t>UniNE</a:t>
          </a:r>
          <a:r>
            <a:rPr lang="en-US" sz="1600" kern="1200" dirty="0">
              <a:latin typeface="Gellix" pitchFamily="50" charset="0"/>
              <a:cs typeface="Gellix" pitchFamily="50" charset="0"/>
            </a:rPr>
            <a:t> and the School of social work of the UAS Western Switzerland – and of the UAS Northwestern Switzerland starting January 1</a:t>
          </a:r>
          <a:r>
            <a:rPr lang="en-US" sz="1600" kern="1200" baseline="30000" dirty="0">
              <a:latin typeface="Gellix" pitchFamily="50" charset="0"/>
              <a:cs typeface="Gellix" pitchFamily="50" charset="0"/>
            </a:rPr>
            <a:t>st</a:t>
          </a:r>
          <a:r>
            <a:rPr lang="en-US" sz="1600" kern="1200" dirty="0">
              <a:latin typeface="Gellix" pitchFamily="50" charset="0"/>
              <a:cs typeface="Gellix" pitchFamily="50" charset="0"/>
            </a:rPr>
            <a:t> 2025</a:t>
          </a:r>
          <a:endParaRPr lang="fr-FR" sz="1600" kern="1200" dirty="0">
            <a:latin typeface="Gellix" pitchFamily="50" charset="0"/>
            <a:cs typeface="Gellix" pitchFamily="50" charset="0"/>
          </a:endParaRPr>
        </a:p>
      </dsp:txBody>
      <dsp:txXfrm>
        <a:off x="73109" y="1090405"/>
        <a:ext cx="3863888" cy="10100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4D6C6-6481-8D47-91A6-B2E5AD5BAE73}">
      <dsp:nvSpPr>
        <dsp:cNvPr id="0" name=""/>
        <dsp:cNvSpPr/>
      </dsp:nvSpPr>
      <dsp:spPr>
        <a:xfrm>
          <a:off x="-137150" y="0"/>
          <a:ext cx="9368776" cy="1075158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kern="1200" dirty="0" err="1">
              <a:latin typeface="Gellix" pitchFamily="50" charset="0"/>
              <a:cs typeface="Gellix" pitchFamily="50" charset="0"/>
            </a:rPr>
            <a:t>Because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you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 are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curious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 and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keen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 to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achieve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 new,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systematic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,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solid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,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empirical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knowledge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 about a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specific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 question on a social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problem</a:t>
          </a:r>
          <a:endParaRPr lang="fr-FR" sz="2000" kern="1200" dirty="0">
            <a:latin typeface="Gellix" pitchFamily="50" charset="0"/>
            <a:cs typeface="Gellix" pitchFamily="50" charset="0"/>
          </a:endParaRPr>
        </a:p>
      </dsp:txBody>
      <dsp:txXfrm>
        <a:off x="-105660" y="31490"/>
        <a:ext cx="8121120" cy="1012178"/>
      </dsp:txXfrm>
    </dsp:sp>
    <dsp:sp modelId="{82A536FF-4F57-A249-A172-EF2379CBB020}">
      <dsp:nvSpPr>
        <dsp:cNvPr id="0" name=""/>
        <dsp:cNvSpPr/>
      </dsp:nvSpPr>
      <dsp:spPr>
        <a:xfrm>
          <a:off x="595319" y="1270642"/>
          <a:ext cx="9477576" cy="1075158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kern="1200" dirty="0" err="1">
              <a:latin typeface="Gellix" pitchFamily="50" charset="0"/>
              <a:cs typeface="Gellix" pitchFamily="50" charset="0"/>
            </a:rPr>
            <a:t>Because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you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 plan to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pursue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 an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academic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career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 in the discipline of social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work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, do high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level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research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,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funded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 by science bodies, and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teach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 future social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workers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 at BA, MA and PhD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level</a:t>
          </a:r>
          <a:endParaRPr lang="fr-FR" sz="2000" kern="1200" dirty="0">
            <a:latin typeface="Gellix" pitchFamily="50" charset="0"/>
            <a:cs typeface="Gellix" pitchFamily="50" charset="0"/>
          </a:endParaRPr>
        </a:p>
      </dsp:txBody>
      <dsp:txXfrm>
        <a:off x="626809" y="1302132"/>
        <a:ext cx="7915888" cy="1012178"/>
      </dsp:txXfrm>
    </dsp:sp>
    <dsp:sp modelId="{381284D8-7B8A-F54C-953A-3A7A41725561}">
      <dsp:nvSpPr>
        <dsp:cNvPr id="0" name=""/>
        <dsp:cNvSpPr/>
      </dsp:nvSpPr>
      <dsp:spPr>
        <a:xfrm>
          <a:off x="1411503" y="2541284"/>
          <a:ext cx="9395460" cy="1075158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kern="1200" dirty="0" err="1">
              <a:latin typeface="Gellix" pitchFamily="50" charset="0"/>
              <a:cs typeface="Gellix" pitchFamily="50" charset="0"/>
            </a:rPr>
            <a:t>Because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you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strife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 for the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equal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 recognition of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professional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knowledge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 in the action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oriented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 discipline of social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work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next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 to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medical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doctors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,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lawyers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,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psychologists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 and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pedagogues</a:t>
          </a:r>
          <a:endParaRPr lang="fr-CH" sz="2000" kern="1200" dirty="0">
            <a:latin typeface="Gellix" pitchFamily="50" charset="0"/>
            <a:cs typeface="Gellix" pitchFamily="50" charset="0"/>
          </a:endParaRPr>
        </a:p>
      </dsp:txBody>
      <dsp:txXfrm>
        <a:off x="1442993" y="2572774"/>
        <a:ext cx="7858501" cy="1012178"/>
      </dsp:txXfrm>
    </dsp:sp>
    <dsp:sp modelId="{CE841275-2036-264C-B15E-206C6E26425A}">
      <dsp:nvSpPr>
        <dsp:cNvPr id="0" name=""/>
        <dsp:cNvSpPr/>
      </dsp:nvSpPr>
      <dsp:spPr>
        <a:xfrm>
          <a:off x="1897389" y="3811927"/>
          <a:ext cx="9997427" cy="1075158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kern="1200" dirty="0" err="1">
              <a:latin typeface="Gellix" pitchFamily="50" charset="0"/>
              <a:cs typeface="Gellix" pitchFamily="50" charset="0"/>
            </a:rPr>
            <a:t>Because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you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need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 to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demonstrate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 a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scientifically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founded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positionality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 for an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officially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recognised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 leadership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role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 in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your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institutional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field</a:t>
          </a:r>
          <a:r>
            <a:rPr lang="fr-CH" sz="2000" kern="1200" dirty="0">
              <a:latin typeface="Gellix" pitchFamily="50" charset="0"/>
              <a:cs typeface="Gellix" pitchFamily="50" charset="0"/>
            </a:rPr>
            <a:t> of social </a:t>
          </a:r>
          <a:r>
            <a:rPr lang="fr-CH" sz="2000" kern="1200" dirty="0" err="1">
              <a:latin typeface="Gellix" pitchFamily="50" charset="0"/>
              <a:cs typeface="Gellix" pitchFamily="50" charset="0"/>
            </a:rPr>
            <a:t>work</a:t>
          </a:r>
          <a:endParaRPr lang="fr-CH" sz="2000" kern="1200" dirty="0">
            <a:latin typeface="Gellix" pitchFamily="50" charset="0"/>
            <a:cs typeface="Gellix" pitchFamily="50" charset="0"/>
          </a:endParaRPr>
        </a:p>
      </dsp:txBody>
      <dsp:txXfrm>
        <a:off x="1928879" y="3843417"/>
        <a:ext cx="8353533" cy="1012178"/>
      </dsp:txXfrm>
    </dsp:sp>
    <dsp:sp modelId="{F8DC5436-A7F9-8E4F-A467-941EFEE1EA78}">
      <dsp:nvSpPr>
        <dsp:cNvPr id="0" name=""/>
        <dsp:cNvSpPr/>
      </dsp:nvSpPr>
      <dsp:spPr>
        <a:xfrm>
          <a:off x="8546114" y="823473"/>
          <a:ext cx="698853" cy="698853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100" kern="1200"/>
        </a:p>
      </dsp:txBody>
      <dsp:txXfrm>
        <a:off x="8703356" y="823473"/>
        <a:ext cx="384369" cy="525887"/>
      </dsp:txXfrm>
    </dsp:sp>
    <dsp:sp modelId="{39468586-C912-DB45-9234-2E9E5F84E241}">
      <dsp:nvSpPr>
        <dsp:cNvPr id="0" name=""/>
        <dsp:cNvSpPr/>
      </dsp:nvSpPr>
      <dsp:spPr>
        <a:xfrm>
          <a:off x="9332984" y="2094116"/>
          <a:ext cx="698853" cy="698853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100" kern="1200"/>
        </a:p>
      </dsp:txBody>
      <dsp:txXfrm>
        <a:off x="9490226" y="2094116"/>
        <a:ext cx="384369" cy="525887"/>
      </dsp:txXfrm>
    </dsp:sp>
    <dsp:sp modelId="{6B2C01ED-40C6-9342-8924-B3D37D092447}">
      <dsp:nvSpPr>
        <dsp:cNvPr id="0" name=""/>
        <dsp:cNvSpPr/>
      </dsp:nvSpPr>
      <dsp:spPr>
        <a:xfrm>
          <a:off x="10108110" y="3364758"/>
          <a:ext cx="698853" cy="698853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100" kern="1200"/>
        </a:p>
      </dsp:txBody>
      <dsp:txXfrm>
        <a:off x="10265352" y="3364758"/>
        <a:ext cx="384369" cy="5258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9E92A-9799-C44D-BA58-D18039E00C48}">
      <dsp:nvSpPr>
        <dsp:cNvPr id="0" name=""/>
        <dsp:cNvSpPr/>
      </dsp:nvSpPr>
      <dsp:spPr>
        <a:xfrm rot="16200000">
          <a:off x="499076" y="-499076"/>
          <a:ext cx="1928743" cy="2926895"/>
        </a:xfrm>
        <a:prstGeom prst="round1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en-GB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GB" sz="2000" b="1" kern="1200" dirty="0">
              <a:solidFill>
                <a:schemeClr val="tx1"/>
              </a:solidFill>
              <a:latin typeface="Gellix" pitchFamily="50" charset="0"/>
              <a:cs typeface="Gellix" pitchFamily="50" charset="0"/>
            </a:rPr>
            <a:t>6+6 ECTS qualitative and quantitative methodologies</a:t>
          </a:r>
          <a:br>
            <a:rPr lang="en-GB" sz="2000" b="1" kern="1200" dirty="0">
              <a:solidFill>
                <a:schemeClr val="tx1"/>
              </a:solidFill>
              <a:latin typeface="Gellix" pitchFamily="50" charset="0"/>
              <a:cs typeface="Gellix" pitchFamily="50" charset="0"/>
            </a:rPr>
          </a:br>
          <a:r>
            <a:rPr lang="en-GB" sz="2000" b="1" kern="1200" dirty="0">
              <a:solidFill>
                <a:schemeClr val="tx1"/>
              </a:solidFill>
              <a:latin typeface="Gellix" pitchFamily="50" charset="0"/>
              <a:cs typeface="Gellix" pitchFamily="50" charset="0"/>
            </a:rPr>
            <a:t>in social work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fr-FR" sz="200" kern="1200" dirty="0">
            <a:latin typeface="Gellix" pitchFamily="50" charset="0"/>
            <a:cs typeface="Gellix" pitchFamily="50" charset="0"/>
          </a:endParaRPr>
        </a:p>
      </dsp:txBody>
      <dsp:txXfrm rot="5400000">
        <a:off x="0" y="0"/>
        <a:ext cx="2926895" cy="1446557"/>
      </dsp:txXfrm>
    </dsp:sp>
    <dsp:sp modelId="{039041CF-787C-484A-A36F-4DA6BE73F9D8}">
      <dsp:nvSpPr>
        <dsp:cNvPr id="0" name=""/>
        <dsp:cNvSpPr/>
      </dsp:nvSpPr>
      <dsp:spPr>
        <a:xfrm>
          <a:off x="2926895" y="0"/>
          <a:ext cx="2926895" cy="1928743"/>
        </a:xfrm>
        <a:prstGeom prst="round1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en-GB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GB" sz="2000" b="1" kern="1200" dirty="0">
              <a:solidFill>
                <a:schemeClr val="tx1"/>
              </a:solidFill>
              <a:latin typeface="Gellix" pitchFamily="50" charset="0"/>
              <a:cs typeface="Gellix" pitchFamily="50" charset="0"/>
            </a:rPr>
            <a:t>6 ECTS </a:t>
          </a:r>
          <a:br>
            <a:rPr lang="en-GB" sz="2000" b="1" kern="1200" dirty="0">
              <a:solidFill>
                <a:schemeClr val="tx1"/>
              </a:solidFill>
              <a:latin typeface="Gellix" pitchFamily="50" charset="0"/>
              <a:cs typeface="Gellix" pitchFamily="50" charset="0"/>
            </a:rPr>
          </a:br>
          <a:r>
            <a:rPr lang="en-GB" sz="2000" b="1" kern="1200" dirty="0">
              <a:solidFill>
                <a:schemeClr val="tx1"/>
              </a:solidFill>
              <a:latin typeface="Gellix" pitchFamily="50" charset="0"/>
              <a:cs typeface="Gellix" pitchFamily="50" charset="0"/>
            </a:rPr>
            <a:t>of seminars in theories/ concepts of social work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fr-FR" sz="200" kern="1200" dirty="0">
            <a:latin typeface="Gellix" pitchFamily="50" charset="0"/>
            <a:cs typeface="Gellix" pitchFamily="50" charset="0"/>
          </a:endParaRPr>
        </a:p>
      </dsp:txBody>
      <dsp:txXfrm>
        <a:off x="2926895" y="0"/>
        <a:ext cx="2926895" cy="1446557"/>
      </dsp:txXfrm>
    </dsp:sp>
    <dsp:sp modelId="{7360CC8C-0551-7E4C-8C95-63B8D98A74B7}">
      <dsp:nvSpPr>
        <dsp:cNvPr id="0" name=""/>
        <dsp:cNvSpPr/>
      </dsp:nvSpPr>
      <dsp:spPr>
        <a:xfrm rot="10800000">
          <a:off x="0" y="1928743"/>
          <a:ext cx="2926895" cy="1928743"/>
        </a:xfrm>
        <a:prstGeom prst="round1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GB" sz="2000" b="1" kern="1200" dirty="0">
              <a:solidFill>
                <a:schemeClr val="tx1"/>
              </a:solidFill>
              <a:latin typeface="Gellix" pitchFamily="50" charset="0"/>
              <a:cs typeface="Gellix" pitchFamily="50" charset="0"/>
            </a:rPr>
            <a:t>6 ECTS  (min)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GB" sz="2000" b="1" kern="1200" dirty="0">
              <a:solidFill>
                <a:schemeClr val="tx1"/>
              </a:solidFill>
              <a:latin typeface="Gellix" pitchFamily="50" charset="0"/>
              <a:cs typeface="Gellix" pitchFamily="50" charset="0"/>
            </a:rPr>
            <a:t>in the PhD topic-related discipline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fr-FR" sz="600" kern="1200" dirty="0">
            <a:latin typeface="Gellix" pitchFamily="50" charset="0"/>
            <a:cs typeface="Gellix" pitchFamily="50" charset="0"/>
          </a:endParaRPr>
        </a:p>
      </dsp:txBody>
      <dsp:txXfrm rot="10800000">
        <a:off x="0" y="2410928"/>
        <a:ext cx="2926895" cy="1446557"/>
      </dsp:txXfrm>
    </dsp:sp>
    <dsp:sp modelId="{FA75003F-BF0E-5742-99C7-255D48B437E4}">
      <dsp:nvSpPr>
        <dsp:cNvPr id="0" name=""/>
        <dsp:cNvSpPr/>
      </dsp:nvSpPr>
      <dsp:spPr>
        <a:xfrm rot="5400000">
          <a:off x="3425971" y="1429666"/>
          <a:ext cx="1928743" cy="2926895"/>
        </a:xfrm>
        <a:prstGeom prst="round1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b="1" kern="1200" dirty="0">
              <a:solidFill>
                <a:schemeClr val="tx1"/>
              </a:solidFill>
              <a:latin typeface="Gellix" pitchFamily="50" charset="0"/>
              <a:cs typeface="Gellix" pitchFamily="50" charset="0"/>
            </a:rPr>
            <a:t>6 ECTS 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b="1" kern="1200" dirty="0">
              <a:solidFill>
                <a:schemeClr val="tx1"/>
              </a:solidFill>
              <a:latin typeface="Gellix" pitchFamily="50" charset="0"/>
              <a:cs typeface="Gellix" pitchFamily="50" charset="0"/>
            </a:rPr>
            <a:t>of post graduate seminars or summer-schools</a:t>
          </a:r>
          <a:endParaRPr lang="fr-FR" sz="2000" b="1" kern="1200" dirty="0">
            <a:solidFill>
              <a:schemeClr val="tx1"/>
            </a:solidFill>
            <a:latin typeface="Gellix" pitchFamily="50" charset="0"/>
            <a:cs typeface="Gellix" pitchFamily="50" charset="0"/>
          </a:endParaRPr>
        </a:p>
      </dsp:txBody>
      <dsp:txXfrm rot="-5400000">
        <a:off x="2926895" y="2410928"/>
        <a:ext cx="2926895" cy="1446557"/>
      </dsp:txXfrm>
    </dsp:sp>
    <dsp:sp modelId="{F07FCE1D-078D-DF4A-B7DA-B7F7109161AE}">
      <dsp:nvSpPr>
        <dsp:cNvPr id="0" name=""/>
        <dsp:cNvSpPr/>
      </dsp:nvSpPr>
      <dsp:spPr>
        <a:xfrm>
          <a:off x="2048826" y="1446557"/>
          <a:ext cx="1756137" cy="964371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latin typeface="Gellix" pitchFamily="50" charset="0"/>
              <a:cs typeface="Gellix" pitchFamily="50" charset="0"/>
            </a:rPr>
            <a:t>30 ECTS </a:t>
          </a:r>
          <a:endParaRPr lang="fr-FR" sz="2000" kern="1200" dirty="0">
            <a:latin typeface="Gellix" pitchFamily="50" charset="0"/>
            <a:cs typeface="Gellix" pitchFamily="50" charset="0"/>
          </a:endParaRPr>
        </a:p>
      </dsp:txBody>
      <dsp:txXfrm>
        <a:off x="2095903" y="1493634"/>
        <a:ext cx="1661983" cy="870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BBADF-1E60-4096-B53D-8A6D61A7F807}" type="datetimeFigureOut">
              <a:rPr lang="fr-CH" smtClean="0"/>
              <a:t>05.12.2025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9C6DE-9E8B-4C6C-96BF-E076A54AFC5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5299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5947">
              <a:defRPr/>
            </a:pPr>
            <a:endParaRPr lang="en-US" b="0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53B79-9AE3-4E05-80B9-9BFFDE000C66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3220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9C6DE-9E8B-4C6C-96BF-E076A54AFC54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81932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9C6DE-9E8B-4C6C-96BF-E076A54AFC54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21482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sz="1200" b="1" dirty="0">
                <a:latin typeface="Gellix" pitchFamily="50" charset="0"/>
                <a:cs typeface="Gellix" pitchFamily="50" charset="0"/>
              </a:rPr>
              <a:t>Art 4: PhD </a:t>
            </a:r>
            <a:r>
              <a:rPr lang="fr-CH" sz="1200" b="1" dirty="0" err="1">
                <a:latin typeface="Gellix" pitchFamily="50" charset="0"/>
                <a:cs typeface="Gellix" pitchFamily="50" charset="0"/>
              </a:rPr>
              <a:t>committee</a:t>
            </a:r>
            <a:r>
              <a:rPr lang="fr-CH" sz="1200" b="1" dirty="0">
                <a:latin typeface="Gellix" pitchFamily="50" charset="0"/>
                <a:cs typeface="Gellix" pitchFamily="50" charset="0"/>
              </a:rPr>
              <a:t>, validation Project; Art.8-10: </a:t>
            </a:r>
            <a:r>
              <a:rPr lang="fr-CH" sz="1200" b="1" dirty="0" err="1">
                <a:latin typeface="Gellix" pitchFamily="50" charset="0"/>
                <a:cs typeface="Gellix" pitchFamily="50" charset="0"/>
              </a:rPr>
              <a:t>Defence</a:t>
            </a:r>
            <a:r>
              <a:rPr lang="fr-CH" sz="1200" b="1" dirty="0">
                <a:latin typeface="Gellix" pitchFamily="50" charset="0"/>
                <a:cs typeface="Gellix" pitchFamily="50" charset="0"/>
              </a:rPr>
              <a:t> </a:t>
            </a:r>
            <a:r>
              <a:rPr lang="fr-CH" sz="1200" b="1" dirty="0" err="1">
                <a:latin typeface="Gellix" pitchFamily="50" charset="0"/>
                <a:cs typeface="Gellix" pitchFamily="50" charset="0"/>
              </a:rPr>
              <a:t>procedure</a:t>
            </a:r>
            <a:endParaRPr lang="fr-CH" sz="1200" b="1" dirty="0">
              <a:latin typeface="Gellix" pitchFamily="50" charset="0"/>
              <a:cs typeface="Gellix" pitchFamily="50" charset="0"/>
            </a:endParaRPr>
          </a:p>
          <a:p>
            <a:pPr marL="0" indent="0">
              <a:buNone/>
            </a:pPr>
            <a:r>
              <a:rPr lang="fr-CH" sz="1200" b="1" dirty="0" err="1">
                <a:latin typeface="Gellix" pitchFamily="50" charset="0"/>
                <a:cs typeface="Gellix" pitchFamily="50" charset="0"/>
              </a:rPr>
              <a:t>Decisions</a:t>
            </a:r>
            <a:r>
              <a:rPr lang="fr-CH" sz="1200" b="1" dirty="0">
                <a:latin typeface="Gellix" pitchFamily="50" charset="0"/>
                <a:cs typeface="Gellix" pitchFamily="50" charset="0"/>
              </a:rPr>
              <a:t> </a:t>
            </a:r>
            <a:r>
              <a:rPr lang="fr-CH" sz="1200" b="1" dirty="0" err="1">
                <a:latin typeface="Gellix" pitchFamily="50" charset="0"/>
                <a:cs typeface="Gellix" pitchFamily="50" charset="0"/>
              </a:rPr>
              <a:t>taken</a:t>
            </a:r>
            <a:r>
              <a:rPr lang="fr-CH" sz="1200" b="1" dirty="0">
                <a:latin typeface="Gellix" pitchFamily="50" charset="0"/>
                <a:cs typeface="Gellix" pitchFamily="50" charset="0"/>
              </a:rPr>
              <a:t> by the </a:t>
            </a:r>
            <a:r>
              <a:rPr lang="fr-CH" sz="1200" b="1" dirty="0" err="1">
                <a:latin typeface="Gellix" pitchFamily="50" charset="0"/>
                <a:cs typeface="Gellix" pitchFamily="50" charset="0"/>
              </a:rPr>
              <a:t>scientific</a:t>
            </a:r>
            <a:r>
              <a:rPr lang="fr-CH" sz="1200" b="1" dirty="0">
                <a:latin typeface="Gellix" pitchFamily="50" charset="0"/>
                <a:cs typeface="Gellix" pitchFamily="50" charset="0"/>
              </a:rPr>
              <a:t> </a:t>
            </a:r>
            <a:r>
              <a:rPr lang="fr-CH" sz="1200" b="1" dirty="0" err="1">
                <a:latin typeface="Gellix" pitchFamily="50" charset="0"/>
                <a:cs typeface="Gellix" pitchFamily="50" charset="0"/>
              </a:rPr>
              <a:t>committee</a:t>
            </a:r>
            <a:r>
              <a:rPr lang="fr-CH" sz="1200" b="1" dirty="0">
                <a:latin typeface="Gellix" pitchFamily="50" charset="0"/>
                <a:cs typeface="Gellix" pitchFamily="50" charset="0"/>
              </a:rPr>
              <a:t> (minutes of the meeting)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CH" sz="1200" dirty="0">
                <a:latin typeface="Gellix" pitchFamily="50" charset="0"/>
                <a:cs typeface="Gellix" pitchFamily="50" charset="0"/>
              </a:rPr>
              <a:t>If a PhD </a:t>
            </a:r>
            <a:r>
              <a:rPr lang="fr-CH" sz="1200" dirty="0" err="1">
                <a:latin typeface="Gellix" pitchFamily="50" charset="0"/>
                <a:cs typeface="Gellix" pitchFamily="50" charset="0"/>
              </a:rPr>
              <a:t>is</a:t>
            </a:r>
            <a:r>
              <a:rPr lang="fr-CH" sz="1200" dirty="0">
                <a:latin typeface="Gellix" pitchFamily="50" charset="0"/>
                <a:cs typeface="Gellix" pitchFamily="50" charset="0"/>
              </a:rPr>
              <a:t> </a:t>
            </a:r>
            <a:r>
              <a:rPr lang="fr-CH" sz="1200" dirty="0" err="1">
                <a:latin typeface="Gellix" pitchFamily="50" charset="0"/>
                <a:cs typeface="Gellix" pitchFamily="50" charset="0"/>
              </a:rPr>
              <a:t>codirected</a:t>
            </a:r>
            <a:r>
              <a:rPr lang="fr-CH" sz="1200" dirty="0">
                <a:latin typeface="Gellix" pitchFamily="50" charset="0"/>
                <a:cs typeface="Gellix" pitchFamily="50" charset="0"/>
              </a:rPr>
              <a:t> by a </a:t>
            </a:r>
            <a:r>
              <a:rPr lang="fr-CH" sz="1200" dirty="0" err="1">
                <a:latin typeface="Gellix" pitchFamily="50" charset="0"/>
                <a:cs typeface="Gellix" pitchFamily="50" charset="0"/>
              </a:rPr>
              <a:t>professor</a:t>
            </a:r>
            <a:r>
              <a:rPr lang="fr-CH" sz="1200" dirty="0">
                <a:latin typeface="Gellix" pitchFamily="50" charset="0"/>
                <a:cs typeface="Gellix" pitchFamily="50" charset="0"/>
              </a:rPr>
              <a:t> of </a:t>
            </a:r>
            <a:r>
              <a:rPr lang="fr-CH" sz="1200" dirty="0" err="1">
                <a:latin typeface="Gellix" pitchFamily="50" charset="0"/>
                <a:cs typeface="Gellix" pitchFamily="50" charset="0"/>
              </a:rPr>
              <a:t>another</a:t>
            </a:r>
            <a:r>
              <a:rPr lang="fr-CH" sz="1200" dirty="0">
                <a:latin typeface="Gellix" pitchFamily="50" charset="0"/>
                <a:cs typeface="Gellix" pitchFamily="50" charset="0"/>
              </a:rPr>
              <a:t> </a:t>
            </a:r>
            <a:r>
              <a:rPr lang="fr-CH" sz="1200" dirty="0" err="1">
                <a:latin typeface="Gellix" pitchFamily="50" charset="0"/>
                <a:cs typeface="Gellix" pitchFamily="50" charset="0"/>
              </a:rPr>
              <a:t>faculty</a:t>
            </a:r>
            <a:r>
              <a:rPr lang="fr-CH" sz="1200" dirty="0">
                <a:latin typeface="Gellix" pitchFamily="50" charset="0"/>
                <a:cs typeface="Gellix" pitchFamily="50" charset="0"/>
              </a:rPr>
              <a:t> </a:t>
            </a:r>
            <a:r>
              <a:rPr lang="fr-CH" sz="1200" dirty="0" err="1">
                <a:latin typeface="Gellix" pitchFamily="50" charset="0"/>
                <a:cs typeface="Gellix" pitchFamily="50" charset="0"/>
              </a:rPr>
              <a:t>than</a:t>
            </a:r>
            <a:r>
              <a:rPr lang="fr-CH" sz="1200" dirty="0">
                <a:latin typeface="Gellix" pitchFamily="50" charset="0"/>
                <a:cs typeface="Gellix" pitchFamily="50" charset="0"/>
              </a:rPr>
              <a:t> FSE, </a:t>
            </a:r>
            <a:r>
              <a:rPr lang="fr-CH" sz="1200" dirty="0" err="1">
                <a:latin typeface="Gellix" pitchFamily="50" charset="0"/>
                <a:cs typeface="Gellix" pitchFamily="50" charset="0"/>
              </a:rPr>
              <a:t>automatically</a:t>
            </a:r>
            <a:r>
              <a:rPr lang="fr-CH" sz="1200" dirty="0">
                <a:latin typeface="Gellix" pitchFamily="50" charset="0"/>
                <a:cs typeface="Gellix" pitchFamily="50" charset="0"/>
              </a:rPr>
              <a:t> an ITTS </a:t>
            </a:r>
            <a:r>
              <a:rPr lang="fr-CH" sz="1200" dirty="0" err="1">
                <a:latin typeface="Gellix" pitchFamily="50" charset="0"/>
                <a:cs typeface="Gellix" pitchFamily="50" charset="0"/>
              </a:rPr>
              <a:t>professor</a:t>
            </a:r>
            <a:r>
              <a:rPr lang="fr-CH" sz="1200" dirty="0">
                <a:latin typeface="Gellix" pitchFamily="50" charset="0"/>
                <a:cs typeface="Gellix" pitchFamily="50" charset="0"/>
              </a:rPr>
              <a:t> </a:t>
            </a:r>
            <a:r>
              <a:rPr lang="fr-CH" sz="1200" dirty="0" err="1">
                <a:latin typeface="Gellix" pitchFamily="50" charset="0"/>
                <a:cs typeface="Gellix" pitchFamily="50" charset="0"/>
              </a:rPr>
              <a:t>is</a:t>
            </a:r>
            <a:r>
              <a:rPr lang="fr-CH" sz="1200" dirty="0">
                <a:latin typeface="Gellix" pitchFamily="50" charset="0"/>
                <a:cs typeface="Gellix" pitchFamily="50" charset="0"/>
              </a:rPr>
              <a:t> part of the comité de thèse and the jury de thèse, </a:t>
            </a:r>
            <a:r>
              <a:rPr lang="fr-CH" sz="1200" dirty="0" err="1">
                <a:latin typeface="Gellix" pitchFamily="50" charset="0"/>
                <a:cs typeface="Gellix" pitchFamily="50" charset="0"/>
              </a:rPr>
              <a:t>see</a:t>
            </a:r>
            <a:r>
              <a:rPr lang="fr-CH" sz="1200" dirty="0">
                <a:latin typeface="Gellix" pitchFamily="50" charset="0"/>
                <a:cs typeface="Gellix" pitchFamily="50" charset="0"/>
              </a:rPr>
              <a:t> admission guidelines (2022-09-29)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CH" sz="1200" dirty="0">
                <a:latin typeface="Gellix" pitchFamily="50" charset="0"/>
                <a:cs typeface="Gellix" pitchFamily="50" charset="0"/>
              </a:rPr>
              <a:t>Equivalences are </a:t>
            </a:r>
            <a:r>
              <a:rPr lang="fr-CH" sz="1200" dirty="0" err="1">
                <a:latin typeface="Gellix" pitchFamily="50" charset="0"/>
                <a:cs typeface="Gellix" pitchFamily="50" charset="0"/>
              </a:rPr>
              <a:t>only</a:t>
            </a:r>
            <a:r>
              <a:rPr lang="fr-CH" sz="1200" dirty="0">
                <a:latin typeface="Gellix" pitchFamily="50" charset="0"/>
                <a:cs typeface="Gellix" pitchFamily="50" charset="0"/>
              </a:rPr>
              <a:t> </a:t>
            </a:r>
            <a:r>
              <a:rPr lang="fr-CH" sz="1200" dirty="0" err="1">
                <a:latin typeface="Gellix" pitchFamily="50" charset="0"/>
                <a:cs typeface="Gellix" pitchFamily="50" charset="0"/>
              </a:rPr>
              <a:t>given</a:t>
            </a:r>
            <a:r>
              <a:rPr lang="fr-CH" sz="1200" dirty="0">
                <a:latin typeface="Gellix" pitchFamily="50" charset="0"/>
                <a:cs typeface="Gellix" pitchFamily="50" charset="0"/>
              </a:rPr>
              <a:t> for </a:t>
            </a:r>
            <a:r>
              <a:rPr lang="fr-CH" sz="1200" dirty="0" err="1">
                <a:latin typeface="Gellix" pitchFamily="50" charset="0"/>
                <a:cs typeface="Gellix" pitchFamily="50" charset="0"/>
              </a:rPr>
              <a:t>identical</a:t>
            </a:r>
            <a:r>
              <a:rPr lang="fr-CH" sz="1200" dirty="0">
                <a:latin typeface="Gellix" pitchFamily="50" charset="0"/>
                <a:cs typeface="Gellix" pitchFamily="50" charset="0"/>
              </a:rPr>
              <a:t> </a:t>
            </a:r>
            <a:r>
              <a:rPr lang="fr-CH" sz="1200" dirty="0" err="1">
                <a:latin typeface="Gellix" pitchFamily="50" charset="0"/>
                <a:cs typeface="Gellix" pitchFamily="50" charset="0"/>
              </a:rPr>
              <a:t>seminars</a:t>
            </a:r>
            <a:r>
              <a:rPr lang="fr-CH" sz="1200" dirty="0">
                <a:latin typeface="Gellix" pitchFamily="50" charset="0"/>
                <a:cs typeface="Gellix" pitchFamily="50" charset="0"/>
              </a:rPr>
              <a:t>, PhD </a:t>
            </a:r>
            <a:r>
              <a:rPr lang="fr-CH" sz="1200" dirty="0" err="1">
                <a:latin typeface="Gellix" pitchFamily="50" charset="0"/>
                <a:cs typeface="Gellix" pitchFamily="50" charset="0"/>
              </a:rPr>
              <a:t>level</a:t>
            </a:r>
            <a:r>
              <a:rPr lang="fr-CH" sz="1200" dirty="0">
                <a:latin typeface="Gellix" pitchFamily="50" charset="0"/>
                <a:cs typeface="Gellix" pitchFamily="50" charset="0"/>
              </a:rPr>
              <a:t> (2022-09-29)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CH" sz="1200" dirty="0">
                <a:latin typeface="Gellix" pitchFamily="50" charset="0"/>
                <a:cs typeface="Gellix" pitchFamily="50" charset="0"/>
              </a:rPr>
              <a:t>Maximum of 6 ECTS as </a:t>
            </a:r>
            <a:r>
              <a:rPr lang="fr-CH" sz="1200" dirty="0" err="1">
                <a:latin typeface="Gellix" pitchFamily="50" charset="0"/>
                <a:cs typeface="Gellix" pitchFamily="50" charset="0"/>
              </a:rPr>
              <a:t>equivalences</a:t>
            </a:r>
            <a:r>
              <a:rPr lang="fr-CH" sz="1200" dirty="0">
                <a:latin typeface="Gellix" pitchFamily="50" charset="0"/>
                <a:cs typeface="Gellix" pitchFamily="50" charset="0"/>
              </a:rPr>
              <a:t> for the </a:t>
            </a:r>
            <a:r>
              <a:rPr lang="fr-CH" sz="1200" dirty="0" err="1">
                <a:latin typeface="Gellix" pitchFamily="50" charset="0"/>
                <a:cs typeface="Gellix" pitchFamily="50" charset="0"/>
              </a:rPr>
              <a:t>pedagogical</a:t>
            </a:r>
            <a:r>
              <a:rPr lang="fr-CH" sz="1200" dirty="0">
                <a:latin typeface="Gellix" pitchFamily="50" charset="0"/>
                <a:cs typeface="Gellix" pitchFamily="50" charset="0"/>
              </a:rPr>
              <a:t> agreement (2023-11-07)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9C6DE-9E8B-4C6C-96BF-E076A54AFC54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86662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4CA4F-5042-994B-9BFF-A17A780E12E8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2737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4CA4F-5042-994B-9BFF-A17A780E12E8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7884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39A32F-8291-92B4-76B7-2A4A14A2D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D297EA9-B95E-2689-442B-05FD487F8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B2140C-20BF-EFA3-9C90-C4896180E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CFCF-A462-40B3-9ACE-99699BD1D2FD}" type="datetimeFigureOut">
              <a:rPr lang="fr-CH" smtClean="0"/>
              <a:t>05.12.2025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58BCF2-043E-9390-D1EB-1FD8075A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8D1A77-1870-8A26-57F7-62A3A56F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CBA6-6664-4119-A4A9-287F416B9AF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3976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D92D09-5766-8695-2EA1-CE054FE1F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78AFF7A-D5F1-412E-7D93-5E1AFC264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F159AB-7770-5E68-FA10-661ACC8F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CFCF-A462-40B3-9ACE-99699BD1D2FD}" type="datetimeFigureOut">
              <a:rPr lang="fr-CH" smtClean="0"/>
              <a:t>05.12.2025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839984-10D1-9E12-66B9-0FA42804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946D0C-F4DA-FFBF-3186-38718F862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CBA6-6664-4119-A4A9-287F416B9AF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6837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599A0B5-4989-9052-B922-8D9471A81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E012B4D-3579-CDA1-255E-A22DCAF45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2EF26C-3A77-749A-CA2F-E6BFD0449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CFCF-A462-40B3-9ACE-99699BD1D2FD}" type="datetimeFigureOut">
              <a:rPr lang="fr-CH" smtClean="0"/>
              <a:t>05.12.2025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C5AC7F-7652-4DDC-419C-C8ECB0E0D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3393FB-B7A5-A8FC-E679-2B5C48FEC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CBA6-6664-4119-A4A9-287F416B9AF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22705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>
          <a:xfrm>
            <a:off x="3216275" y="6202362"/>
            <a:ext cx="1270000" cy="4349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95D648E-F76E-214A-9537-834EE67A24AC}" type="datetime1">
              <a:rPr lang="fr-CH"/>
              <a:t>05.12.2025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xfrm>
            <a:off x="4703763" y="6272213"/>
            <a:ext cx="42719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Pied de page</a:t>
            </a:r>
            <a:endParaRPr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9193212" y="6202363"/>
            <a:ext cx="2770188" cy="43497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CAA0CCA-5695-5641-8573-5D19A01B3438}" type="slidenum">
              <a:rPr lang="fr-FR"/>
              <a:t>‹N°›</a:t>
            </a:fld>
            <a:endParaRPr lang="fr-FR"/>
          </a:p>
        </p:txBody>
      </p:sp>
      <p:sp>
        <p:nvSpPr>
          <p:cNvPr id="15" name="Espace réservé du contenu 2"/>
          <p:cNvSpPr>
            <a:spLocks noGrp="1"/>
          </p:cNvSpPr>
          <p:nvPr>
            <p:ph idx="1" hasCustomPrompt="1"/>
          </p:nvPr>
        </p:nvSpPr>
        <p:spPr bwMode="auto">
          <a:xfrm>
            <a:off x="219074" y="220663"/>
            <a:ext cx="11744325" cy="5759450"/>
          </a:xfrm>
        </p:spPr>
        <p:txBody>
          <a:bodyPr/>
          <a:lstStyle/>
          <a:p>
            <a:pPr lvl="0">
              <a:defRPr/>
            </a:pPr>
            <a:r>
              <a:rPr lang="fr-FR"/>
              <a:t>Image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089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DD5FCD-8654-29FB-2AD9-053C8C45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5F49F3-B4E8-75A6-F096-0C490C2AA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398248-34BB-59F3-6C6E-99B9170D8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CFCF-A462-40B3-9ACE-99699BD1D2FD}" type="datetimeFigureOut">
              <a:rPr lang="fr-CH" smtClean="0"/>
              <a:t>05.12.2025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55FFFF-308A-D133-89BE-9FC2157F6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63531F-105A-5F91-B0A4-C23FEEC8C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CBA6-6664-4119-A4A9-287F416B9AF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131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97F45E-73FB-7F25-C615-D973DC58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E3B5F8-F48A-8521-74E6-71AA61790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0EA38F-5567-0F4E-FFA9-C6D11241F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CFCF-A462-40B3-9ACE-99699BD1D2FD}" type="datetimeFigureOut">
              <a:rPr lang="fr-CH" smtClean="0"/>
              <a:t>05.12.2025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AD0F00-9E33-C802-A72D-D0701A2C3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C4FE3A-524B-5000-DB75-AAE571BE6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CBA6-6664-4119-A4A9-287F416B9AF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1646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3D4A5-FE9E-E714-ED0B-ED445CF11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4EB4CF-A4D9-48DA-28B7-0E3C4D7769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C1CB10-E395-691D-906A-7EF8B4A76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EF040C-8481-ADD0-6CA5-1AA75F9C2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CFCF-A462-40B3-9ACE-99699BD1D2FD}" type="datetimeFigureOut">
              <a:rPr lang="fr-CH" smtClean="0"/>
              <a:t>05.12.2025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5CB5D-95CA-0390-7469-FB66E2237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6FFCA3-CC2A-5099-DA3E-C633B29D0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CBA6-6664-4119-A4A9-287F416B9AF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5527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909E41-DC5F-E33D-EC62-AA3DB830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CA9859-6066-7275-595C-DBE4FA943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9A1B03F-B957-B0BD-1EFA-5D6AD1875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801BF03-925B-E3A0-6C35-6865326BB8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2862C8C-68CE-A257-CB59-8EEE6DDAE6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CCDEFEB-2D62-4FFC-C130-B804CA35B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CFCF-A462-40B3-9ACE-99699BD1D2FD}" type="datetimeFigureOut">
              <a:rPr lang="fr-CH" smtClean="0"/>
              <a:t>05.12.2025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433E88-DF13-6668-A10D-6682FC258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C1C5266-D548-7586-7554-A4857A8B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CBA6-6664-4119-A4A9-287F416B9AF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60247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00467B-7F21-66A8-BE32-67703AB2F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1BC5254-024A-38D3-73A8-D6C9E5A39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CFCF-A462-40B3-9ACE-99699BD1D2FD}" type="datetimeFigureOut">
              <a:rPr lang="fr-CH" smtClean="0"/>
              <a:t>05.12.2025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34DD05-9DBE-270E-039C-FC18EB77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8382A3-5FC5-8B97-2E8F-D742F344C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CBA6-6664-4119-A4A9-287F416B9AF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002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3C0605-B7E7-2305-CC53-56946C51F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CFCF-A462-40B3-9ACE-99699BD1D2FD}" type="datetimeFigureOut">
              <a:rPr lang="fr-CH" smtClean="0"/>
              <a:t>05.12.2025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1387CAD-5289-AFE4-B209-AEC0A151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8B5104-FF97-358C-DFA0-308A4CF4C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CBA6-6664-4119-A4A9-287F416B9AF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4820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8B4D6A-8B13-DD73-A4D2-315DB9375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8F5041-4DA0-5B3F-EF22-A1981A0BC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85B13B-CF27-F0BF-E58B-DDEF0A71C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AC1FAC-CA3E-41A9-1C5C-953EBD1B1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CFCF-A462-40B3-9ACE-99699BD1D2FD}" type="datetimeFigureOut">
              <a:rPr lang="fr-CH" smtClean="0"/>
              <a:t>05.12.2025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303ABC-03A1-B3E4-D4B7-6CE5C84E0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ECE43D-64C7-7028-C19F-0B652CCA7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CBA6-6664-4119-A4A9-287F416B9AF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0179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D05E90-B5E6-D09E-B81D-9D9C8E3DD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D12FFA2-2D67-0DDE-1813-E94CEA2997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D883EA-0EF2-5C5E-E946-4A28FC662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62F5DA-D434-6488-7323-1480A518D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CFCF-A462-40B3-9ACE-99699BD1D2FD}" type="datetimeFigureOut">
              <a:rPr lang="fr-CH" smtClean="0"/>
              <a:t>05.12.2025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3D60B4-80CA-DFDD-A588-819B21C0F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12DBFB-DEC7-81E6-3178-F4421B572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CBA6-6664-4119-A4A9-287F416B9AF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2294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C46F419-387A-D37E-5783-0A28A82EF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8E9260-A7EE-B5B0-DCCD-52181E9E6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58C7DB-2CC9-34DA-70AD-E2ABF70077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C5CFCF-A462-40B3-9ACE-99699BD1D2FD}" type="datetimeFigureOut">
              <a:rPr lang="fr-CH" smtClean="0"/>
              <a:t>05.12.2025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5161A0-3BA5-AE65-6C5A-19A81CFB1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4EC977-C4DB-E04F-5442-DE49140C2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A6-6664-4119-A4A9-287F416B9AF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9609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competences.cuso.ch/en/welcome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www10.unine.ch/descriptifs/" TargetMode="External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essagerie.itts@unine.ch" TargetMode="External"/><Relationship Id="rId2" Type="http://schemas.openxmlformats.org/officeDocument/2006/relationships/hyperlink" Target="mailto:immatriculation@unine.c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phelie.bidet@unine.ch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a.slotwinski@unine.ch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messagerie.itts@unine.ch" TargetMode="External"/><Relationship Id="rId4" Type="http://schemas.openxmlformats.org/officeDocument/2006/relationships/hyperlink" Target="mailto:ophelie.bidet@unine.ch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lex.admin.ch/eli/cc/2019/722/f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edlex.admin.ch/eli/cc/2019/722/d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hyperlink" Target="https://www.unine.ch/itts" TargetMode="External"/><Relationship Id="rId5" Type="http://schemas.openxmlformats.org/officeDocument/2006/relationships/diagramData" Target="../diagrams/data1.xml"/><Relationship Id="rId10" Type="http://schemas.openxmlformats.org/officeDocument/2006/relationships/hyperlink" Target="https://www.unine.ch/itts/equipe/" TargetMode="Externa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ne.ch/media/wp-content/uploads/sites/17/r_doctorat_FSE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ine.ch/luniversite/organisation/commissions/" TargetMode="External"/><Relationship Id="rId5" Type="http://schemas.openxmlformats.org/officeDocument/2006/relationships/hyperlink" Target="https://www.unine.ch/media/wp-content/uploads/sites/17/UNINE_charte_doctorat_EN.pdf" TargetMode="External"/><Relationship Id="rId4" Type="http://schemas.openxmlformats.org/officeDocument/2006/relationships/hyperlink" Target="https://www.unine.ch/itts/doctorat-en-travail-social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ne.ch/itts/equipe/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wiss Gateway">
            <a:extLst>
              <a:ext uri="{FF2B5EF4-FFF2-40B4-BE49-F238E27FC236}">
                <a16:creationId xmlns:a16="http://schemas.microsoft.com/office/drawing/2014/main" id="{BD2B7E78-BF04-C4CB-418F-33E34A9FC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123" y="533022"/>
            <a:ext cx="5003742" cy="212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0C2D923-6F10-4832-A6A3-ADC798054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135" y="1041400"/>
            <a:ext cx="9552496" cy="23876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fr-CH" sz="3200" b="1" dirty="0">
                <a:latin typeface="Gellix" pitchFamily="50" charset="0"/>
                <a:cs typeface="Gellix" pitchFamily="50" charset="0"/>
              </a:rPr>
              <a:t>Information session: </a:t>
            </a:r>
            <a:br>
              <a:rPr lang="fr-CH" sz="3200" b="1" dirty="0">
                <a:latin typeface="Gellix" pitchFamily="50" charset="0"/>
                <a:cs typeface="Gellix" pitchFamily="50" charset="0"/>
              </a:rPr>
            </a:br>
            <a:r>
              <a:rPr lang="fr-CH" sz="3200" b="1" dirty="0">
                <a:latin typeface="Gellix" pitchFamily="50" charset="0"/>
                <a:cs typeface="Gellix" pitchFamily="50" charset="0"/>
              </a:rPr>
              <a:t>PhD program in social </a:t>
            </a:r>
            <a:r>
              <a:rPr lang="fr-CH" sz="3200" b="1" dirty="0" err="1">
                <a:latin typeface="Gellix" pitchFamily="50" charset="0"/>
                <a:cs typeface="Gellix" pitchFamily="50" charset="0"/>
              </a:rPr>
              <a:t>work</a:t>
            </a:r>
            <a:br>
              <a:rPr lang="fr-CH" sz="3200" b="1" dirty="0">
                <a:latin typeface="Gellix" pitchFamily="50" charset="0"/>
                <a:cs typeface="Gellix" pitchFamily="50" charset="0"/>
              </a:rPr>
            </a:br>
            <a:r>
              <a:rPr lang="fr-CH" sz="3200" b="1" dirty="0" err="1">
                <a:latin typeface="Gellix" pitchFamily="50" charset="0"/>
                <a:cs typeface="Gellix" pitchFamily="50" charset="0"/>
              </a:rPr>
              <a:t>Transdisciplinary</a:t>
            </a:r>
            <a:r>
              <a:rPr lang="fr-CH" sz="3200" b="1" dirty="0">
                <a:latin typeface="Gellix" pitchFamily="50" charset="0"/>
                <a:cs typeface="Gellix" pitchFamily="50" charset="0"/>
              </a:rPr>
              <a:t> Institute of Social Work (ITTS)</a:t>
            </a:r>
            <a:endParaRPr lang="fr-CH" sz="3200" b="1" dirty="0">
              <a:solidFill>
                <a:schemeClr val="tx1">
                  <a:lumMod val="50000"/>
                  <a:lumOff val="50000"/>
                </a:schemeClr>
              </a:solidFill>
              <a:latin typeface="Gellix" pitchFamily="50" charset="0"/>
              <a:cs typeface="Gellix" pitchFamily="50" charset="0"/>
            </a:endParaRP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83B8D991-12C0-4DA0-95C7-D89D3C5F1826}"/>
              </a:ext>
            </a:extLst>
          </p:cNvPr>
          <p:cNvSpPr txBox="1">
            <a:spLocks/>
          </p:cNvSpPr>
          <p:nvPr/>
        </p:nvSpPr>
        <p:spPr>
          <a:xfrm>
            <a:off x="425338" y="393737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latin typeface="Gellix" pitchFamily="50" charset="0"/>
                <a:cs typeface="Gellix" pitchFamily="50" charset="0"/>
              </a:rPr>
              <a:t>Friday December 5, 12h00-14h00 (online)</a:t>
            </a:r>
          </a:p>
          <a:p>
            <a:pPr algn="l"/>
            <a:r>
              <a:rPr lang="en-GB" sz="2000" dirty="0">
                <a:latin typeface="Gellix" pitchFamily="50" charset="0"/>
                <a:cs typeface="Gellix" pitchFamily="50" charset="0"/>
              </a:rPr>
              <a:t>Barbara Waldis, Michaela Slotwinski &amp; Ophélie Bidet </a:t>
            </a:r>
          </a:p>
          <a:p>
            <a:pPr algn="l"/>
            <a:r>
              <a:rPr lang="en-GB" sz="2000" dirty="0">
                <a:latin typeface="Gellix" pitchFamily="50" charset="0"/>
                <a:cs typeface="Gellix" pitchFamily="50" charset="0"/>
              </a:rPr>
              <a:t>ITTS, Faculty of Economics, </a:t>
            </a:r>
            <a:r>
              <a:rPr lang="en-GB" sz="2000" dirty="0" err="1">
                <a:latin typeface="Gellix" pitchFamily="50" charset="0"/>
                <a:cs typeface="Gellix" pitchFamily="50" charset="0"/>
              </a:rPr>
              <a:t>UniNE</a:t>
            </a:r>
            <a:r>
              <a:rPr lang="en-GB" sz="2000" dirty="0">
                <a:latin typeface="Gellix" pitchFamily="50" charset="0"/>
                <a:cs typeface="Gellix" pitchFamily="50" charset="0"/>
              </a:rPr>
              <a:t> </a:t>
            </a:r>
          </a:p>
          <a:p>
            <a:endParaRPr lang="en-GB" sz="2000" dirty="0"/>
          </a:p>
        </p:txBody>
      </p:sp>
      <p:pic>
        <p:nvPicPr>
          <p:cNvPr id="5" name="Image 7">
            <a:extLst>
              <a:ext uri="{FF2B5EF4-FFF2-40B4-BE49-F238E27FC236}">
                <a16:creationId xmlns:a16="http://schemas.microsoft.com/office/drawing/2014/main" id="{C1185CC5-B987-5E8F-BDDC-941F0D97F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00" y="5499609"/>
            <a:ext cx="10598815" cy="13221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6198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7FF2EA-7E09-6D43-9CCA-51B864334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38" y="365125"/>
            <a:ext cx="11045662" cy="1325563"/>
          </a:xfrm>
        </p:spPr>
        <p:txBody>
          <a:bodyPr>
            <a:normAutofit/>
          </a:bodyPr>
          <a:lstStyle/>
          <a:p>
            <a:r>
              <a:rPr lang="fr-CH" sz="3200" dirty="0">
                <a:latin typeface="Gellix" pitchFamily="50" charset="0"/>
                <a:cs typeface="Gellix" pitchFamily="50" charset="0"/>
              </a:rPr>
              <a:t>8. Planning and </a:t>
            </a:r>
            <a:r>
              <a:rPr lang="fr-CH" sz="3200" dirty="0" err="1">
                <a:latin typeface="Gellix" pitchFamily="50" charset="0"/>
                <a:cs typeface="Gellix" pitchFamily="50" charset="0"/>
              </a:rPr>
              <a:t>financing</a:t>
            </a:r>
            <a:r>
              <a:rPr lang="fr-CH" sz="3200" dirty="0">
                <a:latin typeface="Gellix" pitchFamily="50" charset="0"/>
                <a:cs typeface="Gellix" pitchFamily="50" charset="0"/>
              </a:rPr>
              <a:t> a PhD</a:t>
            </a:r>
            <a:br>
              <a:rPr lang="fr-CH" dirty="0"/>
            </a:br>
            <a:endParaRPr lang="fr-FR" dirty="0"/>
          </a:p>
        </p:txBody>
      </p:sp>
      <p:pic>
        <p:nvPicPr>
          <p:cNvPr id="7" name="Espace réservé du contenu 6" descr="Sablier 90% avec un remplissage uni">
            <a:extLst>
              <a:ext uri="{FF2B5EF4-FFF2-40B4-BE49-F238E27FC236}">
                <a16:creationId xmlns:a16="http://schemas.microsoft.com/office/drawing/2014/main" id="{382ED111-7DFC-F442-8FBF-9A638CFA8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6427" y="1570106"/>
            <a:ext cx="914400" cy="914400"/>
          </a:xfrm>
        </p:spPr>
      </p:pic>
      <p:pic>
        <p:nvPicPr>
          <p:cNvPr id="9" name="Graphique 8" descr="Pièces contour">
            <a:extLst>
              <a:ext uri="{FF2B5EF4-FFF2-40B4-BE49-F238E27FC236}">
                <a16:creationId xmlns:a16="http://schemas.microsoft.com/office/drawing/2014/main" id="{4FDBE8CA-C0F2-B34B-BD5B-7A7BE1748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5315" y="1636815"/>
            <a:ext cx="914400" cy="9144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E6AA53E-1C7C-9B4E-B2FD-26D6B1C1F592}"/>
              </a:ext>
            </a:extLst>
          </p:cNvPr>
          <p:cNvSpPr txBox="1"/>
          <p:nvPr/>
        </p:nvSpPr>
        <p:spPr>
          <a:xfrm>
            <a:off x="560108" y="2779851"/>
            <a:ext cx="47068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2000" b="1" dirty="0">
                <a:latin typeface="Gellix" pitchFamily="50" charset="0"/>
                <a:cs typeface="Gellix" pitchFamily="50" charset="0"/>
              </a:rPr>
              <a:t>You </a:t>
            </a:r>
            <a:r>
              <a:rPr lang="fr-CH" sz="2000" b="1" dirty="0" err="1">
                <a:latin typeface="Gellix" pitchFamily="50" charset="0"/>
                <a:cs typeface="Gellix" pitchFamily="50" charset="0"/>
              </a:rPr>
              <a:t>need</a:t>
            </a:r>
            <a:r>
              <a:rPr lang="fr-CH" sz="2000" b="1" dirty="0">
                <a:latin typeface="Gellix" pitchFamily="50" charset="0"/>
                <a:cs typeface="Gellix" pitchFamily="50" charset="0"/>
              </a:rPr>
              <a:t> time 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(</a:t>
            </a:r>
            <a:r>
              <a:rPr lang="fr-CH" sz="2000" b="1" dirty="0">
                <a:latin typeface="Gellix" pitchFamily="50" charset="0"/>
                <a:cs typeface="Gellix" pitchFamily="50" charset="0"/>
              </a:rPr>
              <a:t>at least 2 </a:t>
            </a:r>
            <a:r>
              <a:rPr lang="fr-CH" sz="2000" b="1" dirty="0" err="1">
                <a:latin typeface="Gellix" pitchFamily="50" charset="0"/>
                <a:cs typeface="Gellix" pitchFamily="50" charset="0"/>
              </a:rPr>
              <a:t>days</a:t>
            </a:r>
            <a:r>
              <a:rPr lang="fr-CH" sz="2000" b="1" dirty="0">
                <a:latin typeface="Gellix" pitchFamily="50" charset="0"/>
                <a:cs typeface="Gellix" pitchFamily="50" charset="0"/>
              </a:rPr>
              <a:t> a </a:t>
            </a:r>
            <a:r>
              <a:rPr lang="fr-CH" sz="2000" b="1" dirty="0" err="1">
                <a:latin typeface="Gellix" pitchFamily="50" charset="0"/>
                <a:cs typeface="Gellix" pitchFamily="50" charset="0"/>
              </a:rPr>
              <a:t>week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) </a:t>
            </a:r>
          </a:p>
          <a:p>
            <a:pPr algn="just"/>
            <a:r>
              <a:rPr lang="fr-CH" sz="2000" dirty="0" err="1">
                <a:latin typeface="Gellix" pitchFamily="50" charset="0"/>
                <a:cs typeface="Gellix" pitchFamily="50" charset="0"/>
              </a:rPr>
              <a:t>Your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planning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goes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over 5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years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(10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semesters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),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limit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given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by the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regulations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of the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Faculty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of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Economics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and Business at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UniNE</a:t>
            </a:r>
            <a:endParaRPr lang="fr-CH" sz="2000" dirty="0">
              <a:latin typeface="Gellix" pitchFamily="50" charset="0"/>
              <a:cs typeface="Gellix" pitchFamily="50" charset="0"/>
            </a:endParaRPr>
          </a:p>
          <a:p>
            <a:pPr algn="just"/>
            <a:endParaRPr lang="fr-CH" sz="2000" dirty="0">
              <a:latin typeface="Gellix" pitchFamily="50" charset="0"/>
              <a:cs typeface="Gellix" pitchFamily="50" charset="0"/>
            </a:endParaRPr>
          </a:p>
          <a:p>
            <a:pPr algn="just"/>
            <a:r>
              <a:rPr lang="fr-CH" sz="2000" b="1" dirty="0">
                <a:latin typeface="Gellix" pitchFamily="50" charset="0"/>
                <a:cs typeface="Gellix" pitchFamily="50" charset="0"/>
              </a:rPr>
              <a:t>Do not </a:t>
            </a:r>
            <a:r>
              <a:rPr lang="fr-CH" sz="2000" b="1" dirty="0" err="1">
                <a:latin typeface="Gellix" pitchFamily="50" charset="0"/>
                <a:cs typeface="Gellix" pitchFamily="50" charset="0"/>
              </a:rPr>
              <a:t>work</a:t>
            </a:r>
            <a:r>
              <a:rPr lang="fr-CH" sz="2000" b="1" dirty="0">
                <a:latin typeface="Gellix" pitchFamily="50" charset="0"/>
                <a:cs typeface="Gellix" pitchFamily="50" charset="0"/>
              </a:rPr>
              <a:t> more </a:t>
            </a:r>
            <a:r>
              <a:rPr lang="fr-CH" sz="2000" b="1" dirty="0" err="1">
                <a:latin typeface="Gellix" pitchFamily="50" charset="0"/>
                <a:cs typeface="Gellix" pitchFamily="50" charset="0"/>
              </a:rPr>
              <a:t>than</a:t>
            </a:r>
            <a:r>
              <a:rPr lang="fr-CH" sz="2000" b="1" dirty="0">
                <a:latin typeface="Gellix" pitchFamily="50" charset="0"/>
                <a:cs typeface="Gellix" pitchFamily="50" charset="0"/>
              </a:rPr>
              <a:t> 60%</a:t>
            </a:r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4D0C473-4297-7746-94AA-58AAF3F1A630}"/>
              </a:ext>
            </a:extLst>
          </p:cNvPr>
          <p:cNvSpPr txBox="1"/>
          <p:nvPr/>
        </p:nvSpPr>
        <p:spPr>
          <a:xfrm>
            <a:off x="5724144" y="2570992"/>
            <a:ext cx="6239256" cy="2230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CH" b="1" dirty="0">
                <a:latin typeface="Gellix" pitchFamily="50" charset="0"/>
                <a:cs typeface="Gellix" pitchFamily="50" charset="0"/>
              </a:rPr>
              <a:t>You </a:t>
            </a:r>
            <a:r>
              <a:rPr lang="fr-CH" b="1" dirty="0" err="1">
                <a:latin typeface="Gellix" pitchFamily="50" charset="0"/>
                <a:cs typeface="Gellix" pitchFamily="50" charset="0"/>
              </a:rPr>
              <a:t>need</a:t>
            </a:r>
            <a:r>
              <a:rPr lang="fr-CH" b="1" dirty="0">
                <a:latin typeface="Gellix" pitchFamily="50" charset="0"/>
                <a:cs typeface="Gellix" pitchFamily="50" charset="0"/>
              </a:rPr>
              <a:t> to </a:t>
            </a:r>
            <a:r>
              <a:rPr lang="fr-CH" b="1" dirty="0" err="1">
                <a:latin typeface="Gellix" pitchFamily="50" charset="0"/>
                <a:cs typeface="Gellix" pitchFamily="50" charset="0"/>
              </a:rPr>
              <a:t>be</a:t>
            </a:r>
            <a:r>
              <a:rPr lang="fr-CH" b="1" dirty="0">
                <a:latin typeface="Gellix" pitchFamily="50" charset="0"/>
                <a:cs typeface="Gellix" pitchFamily="50" charset="0"/>
              </a:rPr>
              <a:t> able to finance at least 40% time: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fr-CH" sz="2000" dirty="0" err="1">
                <a:latin typeface="Gellix" pitchFamily="50" charset="0"/>
                <a:cs typeface="Gellix" pitchFamily="50" charset="0"/>
              </a:rPr>
              <a:t>Participate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as an SNF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researcher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in a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project</a:t>
            </a:r>
            <a:endParaRPr lang="fr-CH" sz="2000" dirty="0">
              <a:latin typeface="Gellix" pitchFamily="50" charset="0"/>
              <a:cs typeface="Gellix" pitchFamily="50" charset="0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fr-CH" sz="2000" dirty="0" err="1">
                <a:latin typeface="Gellix" pitchFamily="50" charset="0"/>
                <a:cs typeface="Gellix" pitchFamily="50" charset="0"/>
              </a:rPr>
              <a:t>Work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as a (part-time)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teaching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and / or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research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assistant in a UAS of social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work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or at UNI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fr-CH" sz="2000" dirty="0" err="1">
                <a:latin typeface="Gellix" pitchFamily="50" charset="0"/>
                <a:cs typeface="Gellix" pitchFamily="50" charset="0"/>
              </a:rPr>
              <a:t>Work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part-time in a social institution (max. 60%)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fr-CH" sz="2000" dirty="0" err="1">
                <a:latin typeface="Gellix" pitchFamily="50" charset="0"/>
                <a:cs typeface="Gellix" pitchFamily="50" charset="0"/>
              </a:rPr>
              <a:t>Apply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for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grants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</a:t>
            </a:r>
            <a:endParaRPr lang="fr-FR" sz="2000" dirty="0">
              <a:latin typeface="Gellix" pitchFamily="50" charset="0"/>
              <a:cs typeface="Gellix" pitchFamily="50" charset="0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FD020CC-01AF-4B72-A521-48D0B3188BC9}"/>
              </a:ext>
            </a:extLst>
          </p:cNvPr>
          <p:cNvCxnSpPr>
            <a:cxnSpLocks/>
          </p:cNvCxnSpPr>
          <p:nvPr/>
        </p:nvCxnSpPr>
        <p:spPr>
          <a:xfrm>
            <a:off x="308138" y="1160757"/>
            <a:ext cx="10832011" cy="0"/>
          </a:xfrm>
          <a:prstGeom prst="line">
            <a:avLst/>
          </a:prstGeom>
          <a:ln w="28575">
            <a:solidFill>
              <a:srgbClr val="0000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181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, document&#10;&#10;Le contenu généré par l’IA peut être incorrect.">
            <a:extLst>
              <a:ext uri="{FF2B5EF4-FFF2-40B4-BE49-F238E27FC236}">
                <a16:creationId xmlns:a16="http://schemas.microsoft.com/office/drawing/2014/main" id="{31723359-F0E1-E1ED-ABE2-A7DB7A6BF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1"/>
          <a:stretch>
            <a:fillRect/>
          </a:stretch>
        </p:blipFill>
        <p:spPr>
          <a:xfrm>
            <a:off x="1061884" y="-1"/>
            <a:ext cx="100584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33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F49952-934B-4092-A689-846D5774D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3600" dirty="0">
                <a:latin typeface="Gellix" pitchFamily="50" charset="0"/>
                <a:cs typeface="Gellix" pitchFamily="50" charset="0"/>
              </a:rPr>
              <a:t>10. PhD process at ITTS</a:t>
            </a:r>
            <a:br>
              <a:rPr lang="fr-CH" sz="3200" dirty="0">
                <a:latin typeface="Gellix" pitchFamily="50" charset="0"/>
                <a:cs typeface="Gellix" pitchFamily="50" charset="0"/>
              </a:rPr>
            </a:br>
            <a:br>
              <a:rPr lang="fr-CH" sz="3200" dirty="0">
                <a:latin typeface="Gellix" pitchFamily="50" charset="0"/>
                <a:cs typeface="Gellix" pitchFamily="50" charset="0"/>
              </a:rPr>
            </a:br>
            <a:endParaRPr lang="fr-CH" sz="3200" dirty="0">
              <a:latin typeface="Gellix" pitchFamily="50" charset="0"/>
              <a:cs typeface="Gellix" pitchFamily="50" charset="0"/>
            </a:endParaRPr>
          </a:p>
        </p:txBody>
      </p:sp>
      <p:sp>
        <p:nvSpPr>
          <p:cNvPr id="6" name="Flèche : droite à entaille 5">
            <a:extLst>
              <a:ext uri="{FF2B5EF4-FFF2-40B4-BE49-F238E27FC236}">
                <a16:creationId xmlns:a16="http://schemas.microsoft.com/office/drawing/2014/main" id="{F0EFA806-2821-474E-AF8D-8C7E3D05308F}"/>
              </a:ext>
            </a:extLst>
          </p:cNvPr>
          <p:cNvSpPr/>
          <p:nvPr/>
        </p:nvSpPr>
        <p:spPr>
          <a:xfrm>
            <a:off x="367755" y="3710791"/>
            <a:ext cx="11595645" cy="1390443"/>
          </a:xfrm>
          <a:prstGeom prst="notch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CH"/>
          </a:p>
        </p:txBody>
      </p:sp>
      <p:sp>
        <p:nvSpPr>
          <p:cNvPr id="7" name="Accolade fermante 6">
            <a:extLst>
              <a:ext uri="{FF2B5EF4-FFF2-40B4-BE49-F238E27FC236}">
                <a16:creationId xmlns:a16="http://schemas.microsoft.com/office/drawing/2014/main" id="{D348796C-C15E-44FF-A7DB-C79AB3075F0B}"/>
              </a:ext>
            </a:extLst>
          </p:cNvPr>
          <p:cNvSpPr/>
          <p:nvPr/>
        </p:nvSpPr>
        <p:spPr>
          <a:xfrm rot="16200000">
            <a:off x="9071864" y="1313467"/>
            <a:ext cx="456536" cy="2866452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2BE731E-C40D-43FA-A04B-33A55783B30B}"/>
              </a:ext>
            </a:extLst>
          </p:cNvPr>
          <p:cNvSpPr/>
          <p:nvPr/>
        </p:nvSpPr>
        <p:spPr>
          <a:xfrm>
            <a:off x="737669" y="4158945"/>
            <a:ext cx="468238" cy="46823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CH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096B987-4FF8-4DE8-A64F-F6000290B3C6}"/>
              </a:ext>
            </a:extLst>
          </p:cNvPr>
          <p:cNvSpPr/>
          <p:nvPr/>
        </p:nvSpPr>
        <p:spPr>
          <a:xfrm>
            <a:off x="1465503" y="4156198"/>
            <a:ext cx="468238" cy="46823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CH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0308561-59F6-4AEC-833F-B65DD65EE2D2}"/>
              </a:ext>
            </a:extLst>
          </p:cNvPr>
          <p:cNvSpPr/>
          <p:nvPr/>
        </p:nvSpPr>
        <p:spPr>
          <a:xfrm>
            <a:off x="7577742" y="4171893"/>
            <a:ext cx="468238" cy="46823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CH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B72CD43-1C0B-40D9-8E34-F6F50A2B8F6E}"/>
              </a:ext>
            </a:extLst>
          </p:cNvPr>
          <p:cNvSpPr/>
          <p:nvPr/>
        </p:nvSpPr>
        <p:spPr>
          <a:xfrm>
            <a:off x="10486660" y="4187348"/>
            <a:ext cx="468238" cy="46823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C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806CCB-33C7-4331-B8CD-0D1ABA0B336A}"/>
              </a:ext>
            </a:extLst>
          </p:cNvPr>
          <p:cNvSpPr/>
          <p:nvPr/>
        </p:nvSpPr>
        <p:spPr bwMode="auto">
          <a:xfrm>
            <a:off x="9784211" y="3000504"/>
            <a:ext cx="1866452" cy="5681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Gellix"/>
                <a:cs typeface="Gellix"/>
              </a:rPr>
              <a:t>Submission of PhD &amp; defense</a:t>
            </a:r>
            <a:endParaRPr lang="fr-CH" sz="1600" dirty="0">
              <a:solidFill>
                <a:schemeClr val="accent1">
                  <a:lumMod val="60000"/>
                  <a:lumOff val="40000"/>
                </a:schemeClr>
              </a:solidFill>
              <a:latin typeface="Gellix"/>
              <a:cs typeface="Gellix"/>
            </a:endParaRPr>
          </a:p>
        </p:txBody>
      </p:sp>
      <p:sp>
        <p:nvSpPr>
          <p:cNvPr id="15" name="Straight Connector 5">
            <a:extLst>
              <a:ext uri="{FF2B5EF4-FFF2-40B4-BE49-F238E27FC236}">
                <a16:creationId xmlns:a16="http://schemas.microsoft.com/office/drawing/2014/main" id="{F5FE9FE9-BC90-4E48-BD8C-357B44B7C980}"/>
              </a:ext>
            </a:extLst>
          </p:cNvPr>
          <p:cNvSpPr/>
          <p:nvPr/>
        </p:nvSpPr>
        <p:spPr bwMode="auto">
          <a:xfrm>
            <a:off x="10717437" y="3559791"/>
            <a:ext cx="6289" cy="613561"/>
          </a:xfrm>
          <a:prstGeom prst="line">
            <a:avLst/>
          </a:prstGeom>
          <a:gradFill rotWithShape="0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6350" cap="flat" cmpd="sng" algn="ctr"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prstDash val="dash"/>
            <a:miter lim="800000"/>
          </a:ln>
          <a:effectLst/>
        </p:spPr>
        <p:style>
          <a:lnRef idx="1">
            <a:srgbClr val="000000"/>
          </a:lnRef>
          <a:fillRef idx="3">
            <a:srgbClr val="000000"/>
          </a:fillRef>
          <a:effectRef idx="2">
            <a:srgbClr val="000000"/>
          </a:effectRef>
          <a:fontRef idx="minor">
            <a:schemeClr val="lt1"/>
          </a:fontRef>
        </p:style>
        <p:txBody>
          <a:bodyPr/>
          <a:lstStyle/>
          <a:p>
            <a:endParaRPr lang="fr-CH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C05B36-796A-4E69-AEA9-8D6453E4BBAA}"/>
              </a:ext>
            </a:extLst>
          </p:cNvPr>
          <p:cNvSpPr txBox="1"/>
          <p:nvPr/>
        </p:nvSpPr>
        <p:spPr>
          <a:xfrm>
            <a:off x="9993093" y="4880452"/>
            <a:ext cx="1449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>
                <a:latin typeface="Gellix" pitchFamily="50" charset="0"/>
                <a:cs typeface="Gellix" pitchFamily="50" charset="0"/>
              </a:rPr>
              <a:t>+ 5 </a:t>
            </a:r>
            <a:r>
              <a:rPr lang="fr-CH" b="1" dirty="0" err="1">
                <a:latin typeface="Gellix" pitchFamily="50" charset="0"/>
                <a:cs typeface="Gellix" pitchFamily="50" charset="0"/>
              </a:rPr>
              <a:t>years</a:t>
            </a:r>
            <a:endParaRPr lang="fr-CH" b="1" dirty="0">
              <a:latin typeface="Gellix" pitchFamily="50" charset="0"/>
              <a:cs typeface="Gellix" pitchFamily="50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FB42EBD-1A7F-4732-9BCE-E734304467E2}"/>
              </a:ext>
            </a:extLst>
          </p:cNvPr>
          <p:cNvSpPr txBox="1"/>
          <p:nvPr/>
        </p:nvSpPr>
        <p:spPr>
          <a:xfrm>
            <a:off x="7082655" y="4880452"/>
            <a:ext cx="1449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>
                <a:latin typeface="Gellix" pitchFamily="50" charset="0"/>
                <a:cs typeface="Gellix" pitchFamily="50" charset="0"/>
              </a:rPr>
              <a:t>+ 18 </a:t>
            </a:r>
            <a:r>
              <a:rPr lang="fr-CH" b="1" dirty="0" err="1">
                <a:latin typeface="Gellix" pitchFamily="50" charset="0"/>
                <a:cs typeface="Gellix" pitchFamily="50" charset="0"/>
              </a:rPr>
              <a:t>months</a:t>
            </a:r>
            <a:endParaRPr lang="fr-CH" b="1" dirty="0">
              <a:latin typeface="Gellix" pitchFamily="50" charset="0"/>
              <a:cs typeface="Gellix" pitchFamily="50" charset="0"/>
            </a:endParaRPr>
          </a:p>
        </p:txBody>
      </p:sp>
      <p:sp>
        <p:nvSpPr>
          <p:cNvPr id="18" name="Straight Connector 5">
            <a:extLst>
              <a:ext uri="{FF2B5EF4-FFF2-40B4-BE49-F238E27FC236}">
                <a16:creationId xmlns:a16="http://schemas.microsoft.com/office/drawing/2014/main" id="{12806D56-C877-49C1-84D6-32C30C6CA293}"/>
              </a:ext>
            </a:extLst>
          </p:cNvPr>
          <p:cNvSpPr/>
          <p:nvPr/>
        </p:nvSpPr>
        <p:spPr bwMode="auto">
          <a:xfrm>
            <a:off x="7807195" y="3559791"/>
            <a:ext cx="0" cy="607954"/>
          </a:xfrm>
          <a:prstGeom prst="line">
            <a:avLst/>
          </a:prstGeom>
          <a:gradFill rotWithShape="0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6350" cap="flat" cmpd="sng" algn="ctr"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prstDash val="dash"/>
            <a:miter lim="800000"/>
          </a:ln>
          <a:effectLst/>
        </p:spPr>
        <p:style>
          <a:lnRef idx="1">
            <a:srgbClr val="000000"/>
          </a:lnRef>
          <a:fillRef idx="3">
            <a:srgbClr val="000000"/>
          </a:fillRef>
          <a:effectRef idx="2">
            <a:srgbClr val="000000"/>
          </a:effectRef>
          <a:fontRef idx="minor">
            <a:schemeClr val="lt1"/>
          </a:fontRef>
        </p:style>
        <p:txBody>
          <a:bodyPr/>
          <a:lstStyle/>
          <a:p>
            <a:endParaRPr lang="fr-C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D63069-C66C-40E5-94F2-A0D3D4841FC3}"/>
              </a:ext>
            </a:extLst>
          </p:cNvPr>
          <p:cNvSpPr/>
          <p:nvPr/>
        </p:nvSpPr>
        <p:spPr bwMode="auto">
          <a:xfrm>
            <a:off x="6876539" y="3005931"/>
            <a:ext cx="1866452" cy="5681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Gellix"/>
                <a:cs typeface="Gellix"/>
              </a:rPr>
              <a:t>Validation of PhD project</a:t>
            </a:r>
            <a:endParaRPr lang="fr-CH" sz="1600" dirty="0">
              <a:solidFill>
                <a:schemeClr val="accent1">
                  <a:lumMod val="60000"/>
                  <a:lumOff val="40000"/>
                </a:schemeClr>
              </a:solidFill>
              <a:latin typeface="Gellix"/>
              <a:cs typeface="Gellix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31C457F-8BBE-47C7-A3CC-69C771EA7D49}"/>
              </a:ext>
            </a:extLst>
          </p:cNvPr>
          <p:cNvCxnSpPr/>
          <p:nvPr/>
        </p:nvCxnSpPr>
        <p:spPr>
          <a:xfrm flipH="1">
            <a:off x="9022548" y="3736383"/>
            <a:ext cx="475861" cy="1328735"/>
          </a:xfrm>
          <a:prstGeom prst="line">
            <a:avLst/>
          </a:prstGeom>
          <a:ln w="571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C69C944C-931D-4DA3-B1A7-1281FA8EFB28}"/>
              </a:ext>
            </a:extLst>
          </p:cNvPr>
          <p:cNvCxnSpPr/>
          <p:nvPr/>
        </p:nvCxnSpPr>
        <p:spPr>
          <a:xfrm flipH="1">
            <a:off x="9212264" y="3741644"/>
            <a:ext cx="475861" cy="1328735"/>
          </a:xfrm>
          <a:prstGeom prst="line">
            <a:avLst/>
          </a:prstGeom>
          <a:ln w="571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AF8B4EA7-CE82-4448-9FC2-8728440E553F}"/>
              </a:ext>
            </a:extLst>
          </p:cNvPr>
          <p:cNvSpPr txBox="1"/>
          <p:nvPr/>
        </p:nvSpPr>
        <p:spPr>
          <a:xfrm>
            <a:off x="3199448" y="4890409"/>
            <a:ext cx="218392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err="1">
                <a:latin typeface="Gellix" pitchFamily="50" charset="0"/>
                <a:cs typeface="Gellix" pitchFamily="50" charset="0"/>
              </a:rPr>
              <a:t>Every</a:t>
            </a:r>
            <a:r>
              <a:rPr lang="fr-CH" b="1" dirty="0">
                <a:latin typeface="Gellix" pitchFamily="50" charset="0"/>
                <a:cs typeface="Gellix" pitchFamily="50" charset="0"/>
              </a:rPr>
              <a:t> </a:t>
            </a:r>
            <a:r>
              <a:rPr lang="fr-CH" b="1" dirty="0" err="1">
                <a:latin typeface="Gellix" pitchFamily="50" charset="0"/>
                <a:cs typeface="Gellix" pitchFamily="50" charset="0"/>
              </a:rPr>
              <a:t>September</a:t>
            </a:r>
            <a:r>
              <a:rPr lang="fr-CH" b="1" dirty="0">
                <a:latin typeface="Gellix" pitchFamily="50" charset="0"/>
                <a:cs typeface="Gellix" pitchFamily="50" charset="0"/>
              </a:rPr>
              <a:t> </a:t>
            </a:r>
            <a:r>
              <a:rPr lang="fr-CH" sz="1400" dirty="0">
                <a:latin typeface="Gellix" pitchFamily="50" charset="0"/>
                <a:cs typeface="Gellix" pitchFamily="50" charset="0"/>
              </a:rPr>
              <a:t>(</a:t>
            </a:r>
            <a:r>
              <a:rPr lang="fr-CH" sz="1400" dirty="0" err="1">
                <a:latin typeface="Gellix" pitchFamily="50" charset="0"/>
                <a:cs typeface="Gellix" pitchFamily="50" charset="0"/>
              </a:rPr>
              <a:t>next</a:t>
            </a:r>
            <a:r>
              <a:rPr lang="fr-CH" sz="1400" dirty="0">
                <a:latin typeface="Gellix" pitchFamily="50" charset="0"/>
                <a:cs typeface="Gellix" pitchFamily="50" charset="0"/>
              </a:rPr>
              <a:t> date: </a:t>
            </a:r>
            <a:r>
              <a:rPr lang="fr-CH" sz="1400" dirty="0" err="1">
                <a:solidFill>
                  <a:schemeClr val="accent4"/>
                </a:solidFill>
                <a:latin typeface="Gellix" pitchFamily="50" charset="0"/>
                <a:cs typeface="Gellix" pitchFamily="50" charset="0"/>
              </a:rPr>
              <a:t>September</a:t>
            </a:r>
            <a:r>
              <a:rPr lang="fr-CH" sz="1400" dirty="0">
                <a:solidFill>
                  <a:schemeClr val="accent4"/>
                </a:solidFill>
                <a:latin typeface="Gellix" pitchFamily="50" charset="0"/>
                <a:cs typeface="Gellix" pitchFamily="50" charset="0"/>
              </a:rPr>
              <a:t> 14th 2026</a:t>
            </a:r>
            <a:r>
              <a:rPr lang="fr-CH" sz="1400" dirty="0">
                <a:latin typeface="Gellix" pitchFamily="50" charset="0"/>
                <a:cs typeface="Gellix" pitchFamily="50" charset="0"/>
              </a:rPr>
              <a:t>)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BFF1AEB-014C-40DA-8202-BFF937487080}"/>
              </a:ext>
            </a:extLst>
          </p:cNvPr>
          <p:cNvSpPr txBox="1"/>
          <p:nvPr/>
        </p:nvSpPr>
        <p:spPr>
          <a:xfrm>
            <a:off x="9243110" y="5675983"/>
            <a:ext cx="2654860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Gellix"/>
                <a:cs typeface="Gellix"/>
              </a:rPr>
              <a:t>PhD title of </a:t>
            </a:r>
            <a:r>
              <a:rPr lang="en-US" sz="1600" dirty="0" err="1">
                <a:latin typeface="Gellix"/>
                <a:cs typeface="Gellix"/>
              </a:rPr>
              <a:t>UniNE</a:t>
            </a:r>
            <a:r>
              <a:rPr lang="en-US" sz="1600" dirty="0">
                <a:latin typeface="Gellix"/>
                <a:cs typeface="Gellix"/>
              </a:rPr>
              <a:t> with mention "in partnership with HES-SO &amp; FHNW”</a:t>
            </a:r>
            <a:endParaRPr lang="fr-CH" dirty="0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B9BA4BBA-BA4E-4763-B2A6-C82D763FD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878" y="4774836"/>
            <a:ext cx="1127858" cy="209720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1E6C93BB-0D86-418E-AEEE-C8219620ECD1}"/>
              </a:ext>
            </a:extLst>
          </p:cNvPr>
          <p:cNvSpPr/>
          <p:nvPr/>
        </p:nvSpPr>
        <p:spPr bwMode="auto">
          <a:xfrm>
            <a:off x="8153146" y="1381822"/>
            <a:ext cx="2268810" cy="11128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algn="ctr"/>
            <a:r>
              <a:rPr lang="fr-CH" sz="1200" dirty="0">
                <a:latin typeface="Gellix" pitchFamily="50" charset="0"/>
                <a:cs typeface="Gellix" pitchFamily="50" charset="0"/>
              </a:rPr>
              <a:t>PhD </a:t>
            </a:r>
            <a:r>
              <a:rPr lang="fr-CH" sz="1200" dirty="0" err="1">
                <a:latin typeface="Gellix" pitchFamily="50" charset="0"/>
                <a:cs typeface="Gellix" pitchFamily="50" charset="0"/>
              </a:rPr>
              <a:t>work</a:t>
            </a:r>
            <a:r>
              <a:rPr lang="fr-CH" sz="1200" dirty="0">
                <a:latin typeface="Gellix" pitchFamily="50" charset="0"/>
                <a:cs typeface="Gellix" pitchFamily="50" charset="0"/>
              </a:rPr>
              <a:t>: </a:t>
            </a:r>
            <a:r>
              <a:rPr lang="fr-CH" sz="1200" dirty="0" err="1">
                <a:latin typeface="Gellix" pitchFamily="50" charset="0"/>
                <a:cs typeface="Gellix" pitchFamily="50" charset="0"/>
              </a:rPr>
              <a:t>Individual</a:t>
            </a:r>
            <a:r>
              <a:rPr lang="fr-CH" sz="1200" dirty="0">
                <a:latin typeface="Gellix" pitchFamily="50" charset="0"/>
                <a:cs typeface="Gellix" pitchFamily="50" charset="0"/>
              </a:rPr>
              <a:t>, </a:t>
            </a:r>
            <a:r>
              <a:rPr lang="fr-CH" sz="1200" dirty="0" err="1">
                <a:latin typeface="Gellix" pitchFamily="50" charset="0"/>
                <a:cs typeface="Gellix" pitchFamily="50" charset="0"/>
              </a:rPr>
              <a:t>empirical</a:t>
            </a:r>
            <a:r>
              <a:rPr lang="fr-CH" sz="1200" dirty="0">
                <a:latin typeface="Gellix" pitchFamily="50" charset="0"/>
                <a:cs typeface="Gellix" pitchFamily="50" charset="0"/>
              </a:rPr>
              <a:t> </a:t>
            </a:r>
            <a:r>
              <a:rPr lang="fr-CH" sz="1200" dirty="0" err="1">
                <a:latin typeface="Gellix" pitchFamily="50" charset="0"/>
                <a:cs typeface="Gellix" pitchFamily="50" charset="0"/>
              </a:rPr>
              <a:t>work</a:t>
            </a:r>
            <a:r>
              <a:rPr lang="fr-CH" sz="1200" dirty="0">
                <a:latin typeface="Gellix" pitchFamily="50" charset="0"/>
                <a:cs typeface="Gellix" pitchFamily="50" charset="0"/>
              </a:rPr>
              <a:t>, </a:t>
            </a:r>
            <a:r>
              <a:rPr lang="fr-CH" sz="1200" dirty="0" err="1">
                <a:latin typeface="Gellix" pitchFamily="50" charset="0"/>
                <a:cs typeface="Gellix" pitchFamily="50" charset="0"/>
              </a:rPr>
              <a:t>analysis</a:t>
            </a:r>
            <a:r>
              <a:rPr lang="fr-CH" sz="1200" dirty="0">
                <a:latin typeface="Gellix" pitchFamily="50" charset="0"/>
                <a:cs typeface="Gellix" pitchFamily="50" charset="0"/>
              </a:rPr>
              <a:t>, </a:t>
            </a:r>
            <a:r>
              <a:rPr lang="fr-CH" sz="1200" dirty="0" err="1">
                <a:latin typeface="Gellix" pitchFamily="50" charset="0"/>
                <a:cs typeface="Gellix" pitchFamily="50" charset="0"/>
              </a:rPr>
              <a:t>presenting</a:t>
            </a:r>
            <a:r>
              <a:rPr lang="fr-CH" sz="1200" dirty="0">
                <a:latin typeface="Gellix" pitchFamily="50" charset="0"/>
                <a:cs typeface="Gellix" pitchFamily="50" charset="0"/>
              </a:rPr>
              <a:t> and </a:t>
            </a:r>
            <a:r>
              <a:rPr lang="fr-CH" sz="1200" dirty="0" err="1">
                <a:latin typeface="Gellix" pitchFamily="50" charset="0"/>
                <a:cs typeface="Gellix" pitchFamily="50" charset="0"/>
              </a:rPr>
              <a:t>discussing</a:t>
            </a:r>
            <a:r>
              <a:rPr lang="fr-CH" sz="1200" dirty="0">
                <a:latin typeface="Gellix" pitchFamily="50" charset="0"/>
                <a:cs typeface="Gellix" pitchFamily="50" charset="0"/>
              </a:rPr>
              <a:t> </a:t>
            </a:r>
            <a:r>
              <a:rPr lang="fr-CH" sz="1200" dirty="0" err="1">
                <a:latin typeface="Gellix" pitchFamily="50" charset="0"/>
                <a:cs typeface="Gellix" pitchFamily="50" charset="0"/>
              </a:rPr>
              <a:t>results</a:t>
            </a:r>
            <a:r>
              <a:rPr lang="fr-CH" sz="1200" dirty="0">
                <a:latin typeface="Gellix" pitchFamily="50" charset="0"/>
                <a:cs typeface="Gellix" pitchFamily="50" charset="0"/>
              </a:rPr>
              <a:t>, </a:t>
            </a:r>
            <a:r>
              <a:rPr lang="fr-CH" sz="1200" dirty="0" err="1">
                <a:latin typeface="Gellix" pitchFamily="50" charset="0"/>
                <a:cs typeface="Gellix" pitchFamily="50" charset="0"/>
              </a:rPr>
              <a:t>writing</a:t>
            </a:r>
            <a:r>
              <a:rPr lang="fr-CH" sz="1200" dirty="0">
                <a:latin typeface="Gellix" pitchFamily="50" charset="0"/>
                <a:cs typeface="Gellix" pitchFamily="50" charset="0"/>
              </a:rPr>
              <a:t> up the PhD (</a:t>
            </a:r>
            <a:r>
              <a:rPr lang="fr-CH" sz="1200" dirty="0" err="1">
                <a:latin typeface="Gellix" pitchFamily="50" charset="0"/>
                <a:cs typeface="Gellix" pitchFamily="50" charset="0"/>
              </a:rPr>
              <a:t>monography</a:t>
            </a:r>
            <a:r>
              <a:rPr lang="fr-CH" sz="1200" dirty="0">
                <a:latin typeface="Gellix" pitchFamily="50" charset="0"/>
                <a:cs typeface="Gellix" pitchFamily="50" charset="0"/>
              </a:rPr>
              <a:t> or articles)</a:t>
            </a:r>
          </a:p>
        </p:txBody>
      </p:sp>
      <p:sp>
        <p:nvSpPr>
          <p:cNvPr id="33" name="Accolade fermante 32">
            <a:extLst>
              <a:ext uri="{FF2B5EF4-FFF2-40B4-BE49-F238E27FC236}">
                <a16:creationId xmlns:a16="http://schemas.microsoft.com/office/drawing/2014/main" id="{5CA5C62E-527E-4415-920E-EAB296D7B20E}"/>
              </a:ext>
            </a:extLst>
          </p:cNvPr>
          <p:cNvSpPr/>
          <p:nvPr/>
        </p:nvSpPr>
        <p:spPr>
          <a:xfrm rot="16200000">
            <a:off x="5831527" y="992090"/>
            <a:ext cx="440305" cy="3520536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F1048CD-9785-45CF-B084-41616B51A6AF}"/>
              </a:ext>
            </a:extLst>
          </p:cNvPr>
          <p:cNvSpPr/>
          <p:nvPr/>
        </p:nvSpPr>
        <p:spPr bwMode="auto">
          <a:xfrm>
            <a:off x="4804451" y="1381823"/>
            <a:ext cx="2268810" cy="1077660"/>
          </a:xfrm>
          <a:prstGeom prst="rect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algn="ctr"/>
            <a:r>
              <a:rPr lang="fr-CH" sz="1200" b="1" dirty="0">
                <a:latin typeface="Gellix" pitchFamily="50" charset="0"/>
                <a:cs typeface="Gellix" pitchFamily="50" charset="0"/>
              </a:rPr>
              <a:t>ITTS PhD Program</a:t>
            </a:r>
            <a:r>
              <a:rPr lang="fr-CH" sz="1200" dirty="0">
                <a:latin typeface="Gellix" pitchFamily="50" charset="0"/>
                <a:cs typeface="Gellix" pitchFamily="50" charset="0"/>
              </a:rPr>
              <a:t>/ </a:t>
            </a:r>
          </a:p>
          <a:p>
            <a:pPr algn="ctr"/>
            <a:r>
              <a:rPr lang="fr-CH" sz="1200" dirty="0">
                <a:latin typeface="Gellix" pitchFamily="50" charset="0"/>
                <a:cs typeface="Gellix" pitchFamily="50" charset="0"/>
              </a:rPr>
              <a:t>30 ECTS of </a:t>
            </a:r>
            <a:r>
              <a:rPr lang="fr-CH" sz="1200" dirty="0" err="1">
                <a:latin typeface="Gellix" pitchFamily="50" charset="0"/>
                <a:cs typeface="Gellix" pitchFamily="50" charset="0"/>
              </a:rPr>
              <a:t>Pedagogical</a:t>
            </a:r>
            <a:r>
              <a:rPr lang="fr-CH" sz="1200" dirty="0">
                <a:latin typeface="Gellix" pitchFamily="50" charset="0"/>
                <a:cs typeface="Gellix" pitchFamily="50" charset="0"/>
              </a:rPr>
              <a:t> agreement (</a:t>
            </a:r>
            <a:r>
              <a:rPr lang="fr-CH" sz="1200" dirty="0" err="1">
                <a:latin typeface="Gellix" pitchFamily="50" charset="0"/>
                <a:cs typeface="Gellix" pitchFamily="50" charset="0"/>
              </a:rPr>
              <a:t>seminars</a:t>
            </a:r>
            <a:r>
              <a:rPr lang="fr-CH" sz="1200" dirty="0">
                <a:latin typeface="Gellix" pitchFamily="50" charset="0"/>
                <a:cs typeface="Gellix" pitchFamily="50" charset="0"/>
              </a:rPr>
              <a:t>, classes, </a:t>
            </a:r>
            <a:r>
              <a:rPr lang="fr-CH" sz="1200" dirty="0" err="1">
                <a:latin typeface="Gellix" pitchFamily="50" charset="0"/>
                <a:cs typeface="Gellix" pitchFamily="50" charset="0"/>
              </a:rPr>
              <a:t>conferences</a:t>
            </a:r>
            <a:r>
              <a:rPr lang="fr-CH" sz="1200" dirty="0">
                <a:latin typeface="Gellix" pitchFamily="50" charset="0"/>
                <a:cs typeface="Gellix" pitchFamily="50" charset="0"/>
              </a:rPr>
              <a:t>, </a:t>
            </a:r>
            <a:r>
              <a:rPr lang="fr-CH" sz="1200" dirty="0" err="1">
                <a:latin typeface="Gellix" pitchFamily="50" charset="0"/>
                <a:cs typeface="Gellix" pitchFamily="50" charset="0"/>
              </a:rPr>
              <a:t>etc</a:t>
            </a:r>
            <a:r>
              <a:rPr lang="fr-CH" sz="1200" dirty="0">
                <a:latin typeface="Gellix" pitchFamily="50" charset="0"/>
                <a:cs typeface="Gellix" pitchFamily="50" charset="0"/>
              </a:rPr>
              <a:t>) &amp; </a:t>
            </a:r>
            <a:r>
              <a:rPr lang="fr-CH" sz="1200" dirty="0" err="1">
                <a:latin typeface="Gellix" pitchFamily="50" charset="0"/>
                <a:cs typeface="Gellix" pitchFamily="50" charset="0"/>
              </a:rPr>
              <a:t>writing</a:t>
            </a:r>
            <a:r>
              <a:rPr lang="fr-CH" sz="1200" dirty="0">
                <a:latin typeface="Gellix" pitchFamily="50" charset="0"/>
                <a:cs typeface="Gellix" pitchFamily="50" charset="0"/>
              </a:rPr>
              <a:t> the PhD </a:t>
            </a:r>
            <a:r>
              <a:rPr lang="fr-CH" sz="1200" dirty="0" err="1">
                <a:latin typeface="Gellix" pitchFamily="50" charset="0"/>
                <a:cs typeface="Gellix" pitchFamily="50" charset="0"/>
              </a:rPr>
              <a:t>project</a:t>
            </a:r>
            <a:endParaRPr lang="fr-CH" sz="1200" dirty="0">
              <a:latin typeface="Gellix" pitchFamily="50" charset="0"/>
              <a:cs typeface="Gellix" pitchFamily="50" charset="0"/>
            </a:endParaRPr>
          </a:p>
        </p:txBody>
      </p:sp>
      <p:sp>
        <p:nvSpPr>
          <p:cNvPr id="35" name="Straight Connector 5">
            <a:extLst>
              <a:ext uri="{FF2B5EF4-FFF2-40B4-BE49-F238E27FC236}">
                <a16:creationId xmlns:a16="http://schemas.microsoft.com/office/drawing/2014/main" id="{9ACBD5AF-09B2-43ED-B0DC-A6043A13FDA1}"/>
              </a:ext>
            </a:extLst>
          </p:cNvPr>
          <p:cNvSpPr/>
          <p:nvPr/>
        </p:nvSpPr>
        <p:spPr bwMode="auto">
          <a:xfrm>
            <a:off x="10727068" y="4660777"/>
            <a:ext cx="6289" cy="942731"/>
          </a:xfrm>
          <a:prstGeom prst="line">
            <a:avLst/>
          </a:prstGeom>
          <a:gradFill rotWithShape="0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6350" cap="flat" cmpd="sng" algn="ctr"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prstDash val="dash"/>
            <a:miter lim="800000"/>
          </a:ln>
          <a:effectLst/>
        </p:spPr>
        <p:style>
          <a:lnRef idx="1">
            <a:srgbClr val="000000"/>
          </a:lnRef>
          <a:fillRef idx="3">
            <a:srgbClr val="000000"/>
          </a:fillRef>
          <a:effectRef idx="2">
            <a:srgbClr val="000000"/>
          </a:effectRef>
          <a:fontRef idx="minor">
            <a:schemeClr val="lt1"/>
          </a:fontRef>
        </p:style>
        <p:txBody>
          <a:bodyPr/>
          <a:lstStyle/>
          <a:p>
            <a:endParaRPr lang="fr-CH"/>
          </a:p>
        </p:txBody>
      </p:sp>
      <p:sp>
        <p:nvSpPr>
          <p:cNvPr id="36" name="Straight Connector 5">
            <a:extLst>
              <a:ext uri="{FF2B5EF4-FFF2-40B4-BE49-F238E27FC236}">
                <a16:creationId xmlns:a16="http://schemas.microsoft.com/office/drawing/2014/main" id="{5C74E9F3-C641-4040-A3CC-5807E1CF33C8}"/>
              </a:ext>
            </a:extLst>
          </p:cNvPr>
          <p:cNvSpPr/>
          <p:nvPr/>
        </p:nvSpPr>
        <p:spPr bwMode="auto">
          <a:xfrm>
            <a:off x="2959042" y="3520610"/>
            <a:ext cx="0" cy="647135"/>
          </a:xfrm>
          <a:prstGeom prst="line">
            <a:avLst/>
          </a:prstGeom>
          <a:gradFill rotWithShape="0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6350" cap="flat" cmpd="sng" algn="ctr"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prstDash val="dash"/>
            <a:miter lim="800000"/>
          </a:ln>
          <a:effectLst/>
        </p:spPr>
        <p:style>
          <a:lnRef idx="1">
            <a:srgbClr val="000000"/>
          </a:lnRef>
          <a:fillRef idx="3">
            <a:srgbClr val="000000"/>
          </a:fillRef>
          <a:effectRef idx="2">
            <a:srgbClr val="000000"/>
          </a:effectRef>
          <a:fontRef idx="minor">
            <a:schemeClr val="lt1"/>
          </a:fontRef>
        </p:style>
        <p:txBody>
          <a:bodyPr/>
          <a:lstStyle/>
          <a:p>
            <a:endParaRPr lang="fr-CH"/>
          </a:p>
        </p:txBody>
      </p:sp>
      <p:sp>
        <p:nvSpPr>
          <p:cNvPr id="37" name="Straight Connector 5">
            <a:extLst>
              <a:ext uri="{FF2B5EF4-FFF2-40B4-BE49-F238E27FC236}">
                <a16:creationId xmlns:a16="http://schemas.microsoft.com/office/drawing/2014/main" id="{9DF5E2FA-F8B1-429A-81C0-1E16A6125D31}"/>
              </a:ext>
            </a:extLst>
          </p:cNvPr>
          <p:cNvSpPr/>
          <p:nvPr/>
        </p:nvSpPr>
        <p:spPr bwMode="auto">
          <a:xfrm>
            <a:off x="1711790" y="3520610"/>
            <a:ext cx="0" cy="635588"/>
          </a:xfrm>
          <a:prstGeom prst="line">
            <a:avLst/>
          </a:prstGeom>
          <a:gradFill rotWithShape="0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6350" cap="flat" cmpd="sng" algn="ctr"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prstDash val="dash"/>
            <a:miter lim="800000"/>
          </a:ln>
          <a:effectLst/>
        </p:spPr>
        <p:style>
          <a:lnRef idx="1">
            <a:srgbClr val="000000"/>
          </a:lnRef>
          <a:fillRef idx="3">
            <a:srgbClr val="000000"/>
          </a:fillRef>
          <a:effectRef idx="2">
            <a:srgbClr val="000000"/>
          </a:effectRef>
          <a:fontRef idx="minor">
            <a:schemeClr val="lt1"/>
          </a:fontRef>
        </p:style>
        <p:txBody>
          <a:bodyPr/>
          <a:lstStyle/>
          <a:p>
            <a:endParaRPr lang="fr-CH"/>
          </a:p>
        </p:txBody>
      </p:sp>
      <p:sp>
        <p:nvSpPr>
          <p:cNvPr id="38" name="Straight Connector 5">
            <a:extLst>
              <a:ext uri="{FF2B5EF4-FFF2-40B4-BE49-F238E27FC236}">
                <a16:creationId xmlns:a16="http://schemas.microsoft.com/office/drawing/2014/main" id="{E6A8E4DF-60C8-4EAE-9E5E-90F49C76A781}"/>
              </a:ext>
            </a:extLst>
          </p:cNvPr>
          <p:cNvSpPr/>
          <p:nvPr/>
        </p:nvSpPr>
        <p:spPr bwMode="auto">
          <a:xfrm>
            <a:off x="985817" y="3536305"/>
            <a:ext cx="6289" cy="613561"/>
          </a:xfrm>
          <a:prstGeom prst="line">
            <a:avLst/>
          </a:prstGeom>
          <a:gradFill rotWithShape="0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6350" cap="flat" cmpd="sng" algn="ctr"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prstDash val="dash"/>
            <a:miter lim="800000"/>
          </a:ln>
          <a:effectLst/>
        </p:spPr>
        <p:style>
          <a:lnRef idx="1">
            <a:srgbClr val="000000"/>
          </a:lnRef>
          <a:fillRef idx="3">
            <a:srgbClr val="000000"/>
          </a:fillRef>
          <a:effectRef idx="2">
            <a:srgbClr val="000000"/>
          </a:effectRef>
          <a:fontRef idx="minor">
            <a:schemeClr val="lt1"/>
          </a:fontRef>
        </p:style>
        <p:txBody>
          <a:bodyPr/>
          <a:lstStyle/>
          <a:p>
            <a:endParaRPr lang="fr-CH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8380BD6-0AFA-47B1-9078-8181FE14208C}"/>
              </a:ext>
            </a:extLst>
          </p:cNvPr>
          <p:cNvSpPr/>
          <p:nvPr/>
        </p:nvSpPr>
        <p:spPr bwMode="auto">
          <a:xfrm rot="17909882">
            <a:off x="1327062" y="2586549"/>
            <a:ext cx="1410223" cy="5530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Gellix"/>
                <a:cs typeface="Gellix"/>
              </a:rPr>
              <a:t>Application &amp; selection</a:t>
            </a:r>
            <a:endParaRPr lang="fr-CH" sz="1400" dirty="0">
              <a:solidFill>
                <a:schemeClr val="accent1">
                  <a:lumMod val="60000"/>
                  <a:lumOff val="40000"/>
                </a:schemeClr>
              </a:solidFill>
              <a:latin typeface="Gellix"/>
              <a:cs typeface="Gellix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58F617C-0356-4DC2-9965-AB785BCE52CC}"/>
              </a:ext>
            </a:extLst>
          </p:cNvPr>
          <p:cNvSpPr/>
          <p:nvPr/>
        </p:nvSpPr>
        <p:spPr bwMode="auto">
          <a:xfrm rot="17884323">
            <a:off x="360660" y="2353104"/>
            <a:ext cx="2329133" cy="26869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Gellix"/>
                <a:cs typeface="Gellix"/>
              </a:rPr>
              <a:t>Eligibility &amp; co-direction</a:t>
            </a:r>
            <a:endParaRPr lang="fr-CH" sz="1400" dirty="0">
              <a:solidFill>
                <a:schemeClr val="accent1">
                  <a:lumMod val="60000"/>
                  <a:lumOff val="40000"/>
                </a:schemeClr>
              </a:solidFill>
              <a:latin typeface="Gellix"/>
              <a:cs typeface="Gellix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79517486-722D-4CDF-8011-2B7C9850371C}"/>
              </a:ext>
            </a:extLst>
          </p:cNvPr>
          <p:cNvSpPr txBox="1"/>
          <p:nvPr/>
        </p:nvSpPr>
        <p:spPr>
          <a:xfrm>
            <a:off x="310899" y="4891948"/>
            <a:ext cx="280178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b="1" dirty="0">
                <a:latin typeface="Gellix" pitchFamily="50" charset="0"/>
                <a:cs typeface="Gellix" pitchFamily="50" charset="0"/>
              </a:rPr>
              <a:t>Application </a:t>
            </a:r>
            <a:r>
              <a:rPr lang="fr-CH" sz="1600" b="1" dirty="0" err="1">
                <a:latin typeface="Gellix" pitchFamily="50" charset="0"/>
                <a:cs typeface="Gellix" pitchFamily="50" charset="0"/>
              </a:rPr>
              <a:t>before</a:t>
            </a:r>
            <a:endParaRPr lang="fr-CH" sz="1600" b="1" dirty="0">
              <a:latin typeface="Gellix" pitchFamily="50" charset="0"/>
              <a:cs typeface="Gellix" pitchFamily="50" charset="0"/>
            </a:endParaRPr>
          </a:p>
          <a:p>
            <a:pPr algn="ctr"/>
            <a:r>
              <a:rPr lang="fr-CH" sz="1600" b="1" dirty="0">
                <a:latin typeface="Gellix" pitchFamily="50" charset="0"/>
                <a:cs typeface="Gellix" pitchFamily="50" charset="0"/>
              </a:rPr>
              <a:t>April 30th</a:t>
            </a:r>
          </a:p>
          <a:p>
            <a:pPr algn="ctr"/>
            <a:r>
              <a:rPr lang="fr-CH" sz="1400" dirty="0">
                <a:latin typeface="Gellix" pitchFamily="50" charset="0"/>
                <a:cs typeface="Gellix" pitchFamily="50" charset="0"/>
              </a:rPr>
              <a:t>(</a:t>
            </a:r>
            <a:r>
              <a:rPr lang="fr-CH" sz="1400" dirty="0" err="1">
                <a:latin typeface="Gellix" pitchFamily="50" charset="0"/>
                <a:cs typeface="Gellix" pitchFamily="50" charset="0"/>
              </a:rPr>
              <a:t>next</a:t>
            </a:r>
            <a:r>
              <a:rPr lang="fr-CH" sz="1400" dirty="0">
                <a:latin typeface="Gellix" pitchFamily="50" charset="0"/>
                <a:cs typeface="Gellix" pitchFamily="50" charset="0"/>
              </a:rPr>
              <a:t> deadline: </a:t>
            </a:r>
            <a:r>
              <a:rPr lang="fr-CH" sz="1400" dirty="0">
                <a:solidFill>
                  <a:schemeClr val="accent4"/>
                </a:solidFill>
                <a:latin typeface="Gellix" pitchFamily="50" charset="0"/>
                <a:cs typeface="Gellix" pitchFamily="50" charset="0"/>
              </a:rPr>
              <a:t>April 30th 2026</a:t>
            </a:r>
            <a:r>
              <a:rPr lang="fr-CH" sz="1400" dirty="0">
                <a:latin typeface="Gellix" pitchFamily="50" charset="0"/>
                <a:cs typeface="Gellix" pitchFamily="50" charset="0"/>
              </a:rPr>
              <a:t>)</a:t>
            </a:r>
          </a:p>
          <a:p>
            <a:pPr algn="ctr"/>
            <a:r>
              <a:rPr lang="fr-CH" sz="1600" b="1" dirty="0" err="1">
                <a:latin typeface="Gellix" pitchFamily="50" charset="0"/>
                <a:cs typeface="Gellix" pitchFamily="50" charset="0"/>
              </a:rPr>
              <a:t>Decision</a:t>
            </a:r>
            <a:r>
              <a:rPr lang="fr-CH" sz="1600" b="1" dirty="0">
                <a:latin typeface="Gellix" pitchFamily="50" charset="0"/>
                <a:cs typeface="Gellix" pitchFamily="50" charset="0"/>
              </a:rPr>
              <a:t> by May 15th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2E2332A-1808-496E-806D-BBC47A1C2323}"/>
              </a:ext>
            </a:extLst>
          </p:cNvPr>
          <p:cNvSpPr/>
          <p:nvPr/>
        </p:nvSpPr>
        <p:spPr bwMode="auto">
          <a:xfrm rot="17897492">
            <a:off x="2387449" y="2534523"/>
            <a:ext cx="2060516" cy="26869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dirty="0">
                <a:solidFill>
                  <a:schemeClr val="tx1"/>
                </a:solidFill>
                <a:latin typeface="Gellix"/>
                <a:cs typeface="Gellix"/>
              </a:rPr>
              <a:t>Pedagogical Agreement</a:t>
            </a:r>
            <a:endParaRPr lang="fr-CH" sz="1200" dirty="0">
              <a:solidFill>
                <a:schemeClr val="accent1">
                  <a:lumMod val="60000"/>
                  <a:lumOff val="40000"/>
                </a:schemeClr>
              </a:solidFill>
              <a:latin typeface="Gellix"/>
              <a:cs typeface="Gellix"/>
            </a:endParaRPr>
          </a:p>
        </p:txBody>
      </p:sp>
      <p:sp>
        <p:nvSpPr>
          <p:cNvPr id="47" name="Straight Connector 5">
            <a:extLst>
              <a:ext uri="{FF2B5EF4-FFF2-40B4-BE49-F238E27FC236}">
                <a16:creationId xmlns:a16="http://schemas.microsoft.com/office/drawing/2014/main" id="{B79A978E-B90F-4FAA-A605-323E926CEF05}"/>
              </a:ext>
            </a:extLst>
          </p:cNvPr>
          <p:cNvSpPr/>
          <p:nvPr/>
        </p:nvSpPr>
        <p:spPr bwMode="auto">
          <a:xfrm flipH="1">
            <a:off x="1652009" y="4640131"/>
            <a:ext cx="0" cy="344095"/>
          </a:xfrm>
          <a:prstGeom prst="line">
            <a:avLst/>
          </a:prstGeom>
          <a:gradFill rotWithShape="0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6350" cap="flat" cmpd="sng" algn="ctr"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prstDash val="dash"/>
            <a:miter lim="800000"/>
          </a:ln>
          <a:effectLst/>
        </p:spPr>
        <p:style>
          <a:lnRef idx="1">
            <a:srgbClr val="000000"/>
          </a:lnRef>
          <a:fillRef idx="3">
            <a:srgbClr val="000000"/>
          </a:fillRef>
          <a:effectRef idx="2">
            <a:srgbClr val="000000"/>
          </a:effectRef>
          <a:fontRef idx="minor">
            <a:schemeClr val="lt1"/>
          </a:fontRef>
        </p:style>
        <p:txBody>
          <a:bodyPr/>
          <a:lstStyle/>
          <a:p>
            <a:endParaRPr lang="fr-CH"/>
          </a:p>
        </p:txBody>
      </p:sp>
      <p:sp>
        <p:nvSpPr>
          <p:cNvPr id="48" name="Straight Connector 5">
            <a:extLst>
              <a:ext uri="{FF2B5EF4-FFF2-40B4-BE49-F238E27FC236}">
                <a16:creationId xmlns:a16="http://schemas.microsoft.com/office/drawing/2014/main" id="{A6C27981-298F-4A9E-91EF-1DCB935E808C}"/>
              </a:ext>
            </a:extLst>
          </p:cNvPr>
          <p:cNvSpPr/>
          <p:nvPr/>
        </p:nvSpPr>
        <p:spPr bwMode="auto">
          <a:xfrm>
            <a:off x="7809765" y="4655586"/>
            <a:ext cx="0" cy="344095"/>
          </a:xfrm>
          <a:prstGeom prst="line">
            <a:avLst/>
          </a:prstGeom>
          <a:gradFill rotWithShape="0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6350" cap="flat" cmpd="sng" algn="ctr"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prstDash val="dash"/>
            <a:miter lim="800000"/>
          </a:ln>
          <a:effectLst/>
        </p:spPr>
        <p:style>
          <a:lnRef idx="1">
            <a:srgbClr val="000000"/>
          </a:lnRef>
          <a:fillRef idx="3">
            <a:srgbClr val="000000"/>
          </a:fillRef>
          <a:effectRef idx="2">
            <a:srgbClr val="000000"/>
          </a:effectRef>
          <a:fontRef idx="minor">
            <a:schemeClr val="lt1"/>
          </a:fontRef>
        </p:style>
        <p:txBody>
          <a:bodyPr/>
          <a:lstStyle/>
          <a:p>
            <a:endParaRPr lang="fr-CH"/>
          </a:p>
        </p:txBody>
      </p:sp>
      <p:sp>
        <p:nvSpPr>
          <p:cNvPr id="46" name="Straight Connector 5">
            <a:extLst>
              <a:ext uri="{FF2B5EF4-FFF2-40B4-BE49-F238E27FC236}">
                <a16:creationId xmlns:a16="http://schemas.microsoft.com/office/drawing/2014/main" id="{411DD2D8-50B8-4B6B-9171-548FD184CC3F}"/>
              </a:ext>
            </a:extLst>
          </p:cNvPr>
          <p:cNvSpPr/>
          <p:nvPr/>
        </p:nvSpPr>
        <p:spPr bwMode="auto">
          <a:xfrm flipH="1">
            <a:off x="4280466" y="2723589"/>
            <a:ext cx="4658" cy="2276091"/>
          </a:xfrm>
          <a:prstGeom prst="line">
            <a:avLst/>
          </a:prstGeom>
          <a:gradFill rotWithShape="0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6350" cap="flat" cmpd="sng" algn="ctr"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prstDash val="dash"/>
            <a:miter lim="800000"/>
          </a:ln>
          <a:effectLst/>
        </p:spPr>
        <p:style>
          <a:lnRef idx="1">
            <a:srgbClr val="000000"/>
          </a:lnRef>
          <a:fillRef idx="3">
            <a:srgbClr val="000000"/>
          </a:fillRef>
          <a:effectRef idx="2">
            <a:srgbClr val="000000"/>
          </a:effectRef>
          <a:fontRef idx="minor">
            <a:schemeClr val="lt1"/>
          </a:fontRef>
        </p:style>
        <p:txBody>
          <a:bodyPr/>
          <a:lstStyle/>
          <a:p>
            <a:endParaRPr lang="fr-CH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3A0D072-1D8A-49A7-AA2D-B6ACA590DDCE}"/>
              </a:ext>
            </a:extLst>
          </p:cNvPr>
          <p:cNvSpPr/>
          <p:nvPr/>
        </p:nvSpPr>
        <p:spPr bwMode="auto">
          <a:xfrm>
            <a:off x="3537249" y="3033370"/>
            <a:ext cx="1508323" cy="5681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Gellix"/>
                <a:cs typeface="Gellix"/>
              </a:rPr>
              <a:t>Starting the PhD</a:t>
            </a:r>
            <a:endParaRPr lang="fr-CH" sz="1600" dirty="0">
              <a:solidFill>
                <a:schemeClr val="accent1">
                  <a:lumMod val="60000"/>
                  <a:lumOff val="40000"/>
                </a:schemeClr>
              </a:solidFill>
              <a:latin typeface="Gellix"/>
              <a:cs typeface="Gellix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370C2E5-5841-4DEC-AED5-BC50E7E04B57}"/>
              </a:ext>
            </a:extLst>
          </p:cNvPr>
          <p:cNvSpPr/>
          <p:nvPr/>
        </p:nvSpPr>
        <p:spPr>
          <a:xfrm>
            <a:off x="4057293" y="4161535"/>
            <a:ext cx="468238" cy="46823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CH"/>
          </a:p>
        </p:txBody>
      </p: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825CC4CF-8711-4215-81A4-7C08E77FFF56}"/>
              </a:ext>
            </a:extLst>
          </p:cNvPr>
          <p:cNvCxnSpPr>
            <a:cxnSpLocks/>
          </p:cNvCxnSpPr>
          <p:nvPr/>
        </p:nvCxnSpPr>
        <p:spPr>
          <a:xfrm>
            <a:off x="367755" y="1002854"/>
            <a:ext cx="10832011" cy="0"/>
          </a:xfrm>
          <a:prstGeom prst="line">
            <a:avLst/>
          </a:prstGeom>
          <a:ln w="28575">
            <a:solidFill>
              <a:srgbClr val="0000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2F04B6F0-DAD9-4B35-B4EF-AD28421E5CF5}"/>
              </a:ext>
            </a:extLst>
          </p:cNvPr>
          <p:cNvSpPr/>
          <p:nvPr/>
        </p:nvSpPr>
        <p:spPr bwMode="auto">
          <a:xfrm>
            <a:off x="5031172" y="5804936"/>
            <a:ext cx="2268810" cy="529120"/>
          </a:xfrm>
          <a:prstGeom prst="rect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algn="ctr"/>
            <a:r>
              <a:rPr lang="fr-CH" sz="1600" dirty="0">
                <a:latin typeface="Gellix" pitchFamily="50" charset="0"/>
                <a:cs typeface="Gellix" pitchFamily="50" charset="0"/>
              </a:rPr>
              <a:t>Once per </a:t>
            </a:r>
            <a:r>
              <a:rPr lang="fr-CH" sz="1600" dirty="0" err="1">
                <a:latin typeface="Gellix" pitchFamily="50" charset="0"/>
                <a:cs typeface="Gellix" pitchFamily="50" charset="0"/>
              </a:rPr>
              <a:t>semester</a:t>
            </a:r>
            <a:r>
              <a:rPr lang="fr-CH" sz="1600" dirty="0">
                <a:latin typeface="Gellix" pitchFamily="50" charset="0"/>
                <a:cs typeface="Gellix" pitchFamily="50" charset="0"/>
              </a:rPr>
              <a:t>: </a:t>
            </a:r>
            <a:r>
              <a:rPr lang="fr-CH" sz="1600" b="1" dirty="0">
                <a:latin typeface="Gellix" pitchFamily="50" charset="0"/>
                <a:cs typeface="Gellix" pitchFamily="50" charset="0"/>
              </a:rPr>
              <a:t>PhD </a:t>
            </a:r>
            <a:r>
              <a:rPr lang="fr-CH" sz="1600" b="1" dirty="0" err="1">
                <a:latin typeface="Gellix" pitchFamily="50" charset="0"/>
                <a:cs typeface="Gellix" pitchFamily="50" charset="0"/>
              </a:rPr>
              <a:t>colloquium</a:t>
            </a:r>
            <a:endParaRPr lang="fr-CH" sz="1600" b="1" dirty="0">
              <a:latin typeface="Gellix" pitchFamily="50" charset="0"/>
              <a:cs typeface="Gellix" pitchFamily="50" charset="0"/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4884E48C-1B30-4587-8F93-81D72B6BAFF3}"/>
              </a:ext>
            </a:extLst>
          </p:cNvPr>
          <p:cNvSpPr/>
          <p:nvPr/>
        </p:nvSpPr>
        <p:spPr>
          <a:xfrm>
            <a:off x="2712115" y="4148803"/>
            <a:ext cx="468238" cy="46823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CH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4FA876C-A924-4F44-BDC4-379B25FD39E3}"/>
              </a:ext>
            </a:extLst>
          </p:cNvPr>
          <p:cNvSpPr/>
          <p:nvPr/>
        </p:nvSpPr>
        <p:spPr bwMode="auto">
          <a:xfrm rot="17897492">
            <a:off x="1966079" y="2767796"/>
            <a:ext cx="1450458" cy="28258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dirty="0">
                <a:solidFill>
                  <a:schemeClr val="tx1"/>
                </a:solidFill>
                <a:latin typeface="Gellix"/>
                <a:cs typeface="Gellix"/>
              </a:rPr>
              <a:t>Registration</a:t>
            </a:r>
            <a:endParaRPr lang="fr-CH" sz="1200" dirty="0">
              <a:solidFill>
                <a:schemeClr val="accent1">
                  <a:lumMod val="60000"/>
                  <a:lumOff val="40000"/>
                </a:schemeClr>
              </a:solidFill>
              <a:latin typeface="Gellix"/>
              <a:cs typeface="Gellix"/>
            </a:endParaRPr>
          </a:p>
        </p:txBody>
      </p:sp>
      <p:sp>
        <p:nvSpPr>
          <p:cNvPr id="45" name="Straight Connector 5">
            <a:extLst>
              <a:ext uri="{FF2B5EF4-FFF2-40B4-BE49-F238E27FC236}">
                <a16:creationId xmlns:a16="http://schemas.microsoft.com/office/drawing/2014/main" id="{BC18A232-3539-4595-9956-1C3615728355}"/>
              </a:ext>
            </a:extLst>
          </p:cNvPr>
          <p:cNvSpPr/>
          <p:nvPr/>
        </p:nvSpPr>
        <p:spPr bwMode="auto">
          <a:xfrm flipH="1">
            <a:off x="2353578" y="3562240"/>
            <a:ext cx="6833" cy="617923"/>
          </a:xfrm>
          <a:prstGeom prst="line">
            <a:avLst/>
          </a:prstGeom>
          <a:gradFill rotWithShape="0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6350" cap="flat" cmpd="sng" algn="ctr"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prstDash val="dash"/>
            <a:miter lim="800000"/>
          </a:ln>
          <a:effectLst/>
        </p:spPr>
        <p:style>
          <a:lnRef idx="1">
            <a:srgbClr val="000000"/>
          </a:lnRef>
          <a:fillRef idx="3">
            <a:srgbClr val="000000"/>
          </a:fillRef>
          <a:effectRef idx="2">
            <a:srgbClr val="000000"/>
          </a:effectRef>
          <a:fontRef idx="minor">
            <a:schemeClr val="lt1"/>
          </a:fontRef>
        </p:style>
        <p:txBody>
          <a:bodyPr/>
          <a:lstStyle/>
          <a:p>
            <a:endParaRPr lang="fr-CH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29A46716-6327-40CE-AC13-64FF559D31EE}"/>
              </a:ext>
            </a:extLst>
          </p:cNvPr>
          <p:cNvSpPr/>
          <p:nvPr/>
        </p:nvSpPr>
        <p:spPr>
          <a:xfrm>
            <a:off x="2127263" y="4146815"/>
            <a:ext cx="468238" cy="46823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57206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FAC18E-266E-BA46-B1FA-3C479F157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7" y="192212"/>
            <a:ext cx="10691407" cy="1325563"/>
          </a:xfrm>
        </p:spPr>
        <p:txBody>
          <a:bodyPr>
            <a:normAutofit/>
          </a:bodyPr>
          <a:lstStyle/>
          <a:p>
            <a:r>
              <a:rPr lang="fr-CH" sz="3200" dirty="0">
                <a:latin typeface="Gellix" pitchFamily="50" charset="0"/>
                <a:cs typeface="Gellix" pitchFamily="50" charset="0"/>
              </a:rPr>
              <a:t>11. Structure of the PhD program</a:t>
            </a:r>
            <a:br>
              <a:rPr lang="fr-CH" b="1" dirty="0">
                <a:latin typeface="Gellix Medium" pitchFamily="50" charset="0"/>
                <a:cs typeface="Gellix Medium" pitchFamily="50" charset="0"/>
              </a:rPr>
            </a:br>
            <a:endParaRPr lang="fr-FR" b="1" dirty="0">
              <a:latin typeface="Gellix Medium" pitchFamily="50" charset="0"/>
              <a:cs typeface="Gellix Medium" pitchFamily="50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EAFB90-7C09-CE46-8891-BEA1AA65A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27" y="1517775"/>
            <a:ext cx="4967333" cy="436099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>
                <a:latin typeface="Gellix" pitchFamily="50" charset="0"/>
                <a:cs typeface="Gellix" pitchFamily="50" charset="0"/>
              </a:rPr>
              <a:t>Each PhD-student </a:t>
            </a:r>
            <a:r>
              <a:rPr lang="en-GB" sz="2000" dirty="0">
                <a:latin typeface="Gellix" pitchFamily="50" charset="0"/>
                <a:cs typeface="Gellix" pitchFamily="50" charset="0"/>
              </a:rPr>
              <a:t>must complete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>
                <a:latin typeface="Gellix" pitchFamily="50" charset="0"/>
                <a:cs typeface="Gellix" pitchFamily="50" charset="0"/>
              </a:rPr>
              <a:t>30 ECTS </a:t>
            </a:r>
            <a:r>
              <a:rPr lang="en-GB" sz="2000" dirty="0">
                <a:latin typeface="Gellix" pitchFamily="50" charset="0"/>
                <a:cs typeface="Gellix" pitchFamily="50" charset="0"/>
              </a:rPr>
              <a:t>during the first </a:t>
            </a:r>
            <a:r>
              <a:rPr lang="en-GB" sz="2000" b="1" dirty="0">
                <a:latin typeface="Gellix" pitchFamily="50" charset="0"/>
                <a:cs typeface="Gellix" pitchFamily="50" charset="0"/>
              </a:rPr>
              <a:t>18 months</a:t>
            </a:r>
            <a:r>
              <a:rPr lang="en-GB" sz="2000" dirty="0">
                <a:latin typeface="Gellix" pitchFamily="50" charset="0"/>
                <a:cs typeface="Gellix" pitchFamily="50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>
              <a:latin typeface="Gellix" pitchFamily="50" charset="0"/>
              <a:cs typeface="Gellix" pitchFamily="50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latin typeface="Gellix" pitchFamily="50" charset="0"/>
                <a:cs typeface="Gellix" pitchFamily="50" charset="0"/>
              </a:rPr>
              <a:t>The PhD student decides upon its own programme, together with the two supervisors and the direction of the ITTS.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>
              <a:latin typeface="Gellix" pitchFamily="50" charset="0"/>
              <a:cs typeface="Gellix" pitchFamily="50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>
                <a:latin typeface="Gellix" pitchFamily="50" charset="0"/>
                <a:cs typeface="Gellix" pitchFamily="50" charset="0"/>
              </a:rPr>
              <a:t>The individual programme of 30 ECTS is listed in the pedagogical agreement.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b="1" dirty="0">
              <a:latin typeface="Gellix" pitchFamily="50" charset="0"/>
              <a:cs typeface="Gellix" pitchFamily="50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H" sz="2000" dirty="0">
                <a:latin typeface="Gellix" pitchFamily="50" charset="0"/>
                <a:cs typeface="Gellix" pitchFamily="50" charset="0"/>
              </a:rPr>
              <a:t>The participation in </a:t>
            </a:r>
            <a:r>
              <a:rPr lang="fr-CH" sz="2000" b="1" dirty="0">
                <a:latin typeface="Gellix" pitchFamily="50" charset="0"/>
                <a:cs typeface="Gellix" pitchFamily="50" charset="0"/>
              </a:rPr>
              <a:t>international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seminars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,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conferences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are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encouraged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and the </a:t>
            </a:r>
            <a:r>
              <a:rPr lang="fr-CH" sz="2000" b="1" dirty="0">
                <a:latin typeface="Gellix" pitchFamily="50" charset="0"/>
                <a:cs typeface="Gellix" pitchFamily="50" charset="0"/>
              </a:rPr>
              <a:t>ITTS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/ FSE </a:t>
            </a:r>
            <a:r>
              <a:rPr lang="fr-CH" sz="2000" b="1" dirty="0">
                <a:latin typeface="Gellix" pitchFamily="50" charset="0"/>
                <a:cs typeface="Gellix" pitchFamily="50" charset="0"/>
              </a:rPr>
              <a:t>support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these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</a:t>
            </a:r>
            <a:r>
              <a:rPr lang="fr-CH" sz="2000" b="1" dirty="0">
                <a:latin typeface="Gellix" pitchFamily="50" charset="0"/>
                <a:cs typeface="Gellix" pitchFamily="50" charset="0"/>
              </a:rPr>
              <a:t>participations </a:t>
            </a:r>
            <a:r>
              <a:rPr lang="fr-CH" sz="2000" b="1" dirty="0" err="1">
                <a:latin typeface="Gellix" pitchFamily="50" charset="0"/>
                <a:cs typeface="Gellix" pitchFamily="50" charset="0"/>
              </a:rPr>
              <a:t>financially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CH" sz="2000" dirty="0">
              <a:latin typeface="Gellix" pitchFamily="50" charset="0"/>
              <a:cs typeface="Gellix" pitchFamily="50" charset="0"/>
            </a:endParaRP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02454BD5-203B-174A-B95F-7F368481D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2327971"/>
              </p:ext>
            </p:extLst>
          </p:nvPr>
        </p:nvGraphicFramePr>
        <p:xfrm>
          <a:off x="5891645" y="1594578"/>
          <a:ext cx="5853791" cy="3857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2B09363-B678-4C04-85DA-E4DEB2981D20}"/>
              </a:ext>
            </a:extLst>
          </p:cNvPr>
          <p:cNvCxnSpPr>
            <a:cxnSpLocks/>
          </p:cNvCxnSpPr>
          <p:nvPr/>
        </p:nvCxnSpPr>
        <p:spPr>
          <a:xfrm>
            <a:off x="816427" y="1015554"/>
            <a:ext cx="10832011" cy="0"/>
          </a:xfrm>
          <a:prstGeom prst="line">
            <a:avLst/>
          </a:prstGeom>
          <a:ln w="28575">
            <a:solidFill>
              <a:srgbClr val="0000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A5E1D2CA-C086-885E-C94C-FF43D3F649A3}"/>
              </a:ext>
            </a:extLst>
          </p:cNvPr>
          <p:cNvSpPr txBox="1"/>
          <p:nvPr/>
        </p:nvSpPr>
        <p:spPr>
          <a:xfrm>
            <a:off x="5671458" y="5627915"/>
            <a:ext cx="65103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Gellix" pitchFamily="50" charset="0"/>
                <a:cs typeface="Gellix" pitchFamily="50" charset="0"/>
              </a:rPr>
              <a:t>4 participations in the PHD </a:t>
            </a:r>
            <a:r>
              <a:rPr lang="fr-CH" sz="2000" b="1" dirty="0" err="1">
                <a:latin typeface="Gellix" pitchFamily="50" charset="0"/>
                <a:cs typeface="Gellix" pitchFamily="50" charset="0"/>
              </a:rPr>
              <a:t>colloquium</a:t>
            </a:r>
            <a:r>
              <a:rPr lang="fr-CH" sz="2000" b="1" dirty="0">
                <a:latin typeface="Gellix" pitchFamily="50" charset="0"/>
                <a:cs typeface="Gellix" pitchFamily="50" charset="0"/>
              </a:rPr>
              <a:t> are </a:t>
            </a:r>
            <a:r>
              <a:rPr lang="fr-CH" sz="2000" b="1" dirty="0" err="1">
                <a:latin typeface="Gellix" pitchFamily="50" charset="0"/>
                <a:cs typeface="Gellix" pitchFamily="50" charset="0"/>
              </a:rPr>
              <a:t>mandatory</a:t>
            </a:r>
            <a:endParaRPr lang="fr-CH" sz="2000" b="1" dirty="0">
              <a:latin typeface="Gellix" pitchFamily="50" charset="0"/>
              <a:cs typeface="Gellix" pitchFamily="50" charset="0"/>
            </a:endParaRP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87678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0C1299A-D75F-4BB2-BD06-36D696A9B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643" y="0"/>
            <a:ext cx="5244353" cy="6858000"/>
          </a:xfrm>
          <a:prstGeom prst="rect">
            <a:avLst/>
          </a:prstGeom>
        </p:spPr>
      </p:pic>
      <p:sp>
        <p:nvSpPr>
          <p:cNvPr id="1849" name="TextBox 1848">
            <a:extLst>
              <a:ext uri="{FF2B5EF4-FFF2-40B4-BE49-F238E27FC236}">
                <a16:creationId xmlns:a16="http://schemas.microsoft.com/office/drawing/2014/main" id="{2177249B-615A-6C63-C9FA-60840350BB44}"/>
              </a:ext>
            </a:extLst>
          </p:cNvPr>
          <p:cNvSpPr txBox="1"/>
          <p:nvPr/>
        </p:nvSpPr>
        <p:spPr>
          <a:xfrm>
            <a:off x="241004" y="4062818"/>
            <a:ext cx="2046177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fr-CH" sz="1400" dirty="0">
              <a:solidFill>
                <a:schemeClr val="accent1">
                  <a:lumMod val="60000"/>
                  <a:lumOff val="40000"/>
                </a:schemeClr>
              </a:solidFill>
              <a:latin typeface="Calibri Light"/>
              <a:cs typeface="Calibri"/>
            </a:endParaRPr>
          </a:p>
          <a:p>
            <a:pPr algn="ctr"/>
            <a:endParaRPr lang="en-US" sz="1600" dirty="0">
              <a:latin typeface="Calibri Light"/>
              <a:cs typeface="Calibri Light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E0600B2-987E-4984-B83A-9B7F17D61BDE}"/>
              </a:ext>
            </a:extLst>
          </p:cNvPr>
          <p:cNvCxnSpPr>
            <a:cxnSpLocks/>
          </p:cNvCxnSpPr>
          <p:nvPr/>
        </p:nvCxnSpPr>
        <p:spPr>
          <a:xfrm>
            <a:off x="383292" y="1180016"/>
            <a:ext cx="10832011" cy="0"/>
          </a:xfrm>
          <a:prstGeom prst="line">
            <a:avLst/>
          </a:prstGeom>
          <a:ln w="28575">
            <a:solidFill>
              <a:srgbClr val="0000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E3344FFD-0B55-444A-A9DB-88E906630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8" y="1212176"/>
            <a:ext cx="5061262" cy="5645823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5F08C473-8A80-4469-9535-A7971D865AE9}"/>
              </a:ext>
            </a:extLst>
          </p:cNvPr>
          <p:cNvGrpSpPr/>
          <p:nvPr/>
        </p:nvGrpSpPr>
        <p:grpSpPr>
          <a:xfrm rot="16200000">
            <a:off x="5658878" y="3203963"/>
            <a:ext cx="698853" cy="698853"/>
            <a:chOff x="8546114" y="823473"/>
            <a:chExt cx="698853" cy="698853"/>
          </a:xfrm>
        </p:grpSpPr>
        <p:sp>
          <p:nvSpPr>
            <p:cNvPr id="11" name="Flèche : bas 10">
              <a:extLst>
                <a:ext uri="{FF2B5EF4-FFF2-40B4-BE49-F238E27FC236}">
                  <a16:creationId xmlns:a16="http://schemas.microsoft.com/office/drawing/2014/main" id="{DF342FFA-7BED-437B-9942-0256A46F4FC4}"/>
                </a:ext>
              </a:extLst>
            </p:cNvPr>
            <p:cNvSpPr/>
            <p:nvPr/>
          </p:nvSpPr>
          <p:spPr>
            <a:xfrm>
              <a:off x="8546114" y="823473"/>
              <a:ext cx="698853" cy="698853"/>
            </a:xfrm>
            <a:prstGeom prst="downArrow">
              <a:avLst>
                <a:gd name="adj1" fmla="val 55000"/>
                <a:gd name="adj2" fmla="val 45000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12" name="Flèche : bas 4">
              <a:extLst>
                <a:ext uri="{FF2B5EF4-FFF2-40B4-BE49-F238E27FC236}">
                  <a16:creationId xmlns:a16="http://schemas.microsoft.com/office/drawing/2014/main" id="{FB05EAD5-31DB-4660-A385-56741EE8573F}"/>
                </a:ext>
              </a:extLst>
            </p:cNvPr>
            <p:cNvSpPr txBox="1"/>
            <p:nvPr/>
          </p:nvSpPr>
          <p:spPr>
            <a:xfrm>
              <a:off x="8703356" y="823473"/>
              <a:ext cx="384369" cy="5258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370" tIns="39370" rIns="39370" bIns="3937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3100" kern="12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CCF9C9-7A4A-9F03-8464-E00BDBA08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04" y="371724"/>
            <a:ext cx="6465639" cy="683206"/>
          </a:xfr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CH" sz="3200" dirty="0">
                <a:latin typeface="Gellix" pitchFamily="50" charset="0"/>
                <a:cs typeface="Gellix" pitchFamily="50" charset="0"/>
              </a:rPr>
              <a:t>12. </a:t>
            </a:r>
            <a:r>
              <a:rPr lang="fr-CH" sz="3200" dirty="0" err="1">
                <a:latin typeface="Gellix" pitchFamily="50" charset="0"/>
                <a:cs typeface="Gellix" pitchFamily="50" charset="0"/>
              </a:rPr>
              <a:t>Pedagogical</a:t>
            </a:r>
            <a:r>
              <a:rPr lang="fr-CH" sz="3200" dirty="0">
                <a:latin typeface="Gellix" pitchFamily="50" charset="0"/>
                <a:cs typeface="Gellix" pitchFamily="50" charset="0"/>
              </a:rPr>
              <a:t> agreement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Gellix" pitchFamily="50" charset="0"/>
              <a:cs typeface="Gellix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6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44ACFE-93C9-AF5F-C103-E83EA3D44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200" dirty="0">
                <a:latin typeface="Gellix" pitchFamily="50" charset="0"/>
                <a:cs typeface="Gellix" pitchFamily="50" charset="0"/>
              </a:rPr>
              <a:t>13. Seminars: Spring </a:t>
            </a:r>
            <a:r>
              <a:rPr lang="fr-CH" sz="3200" dirty="0" err="1">
                <a:latin typeface="Gellix" pitchFamily="50" charset="0"/>
                <a:cs typeface="Gellix" pitchFamily="50" charset="0"/>
              </a:rPr>
              <a:t>semester</a:t>
            </a:r>
            <a:r>
              <a:rPr lang="fr-CH" sz="3200" dirty="0">
                <a:latin typeface="Gellix" pitchFamily="50" charset="0"/>
                <a:cs typeface="Gellix" pitchFamily="50" charset="0"/>
              </a:rPr>
              <a:t> 2026</a:t>
            </a:r>
            <a:br>
              <a:rPr lang="fr-CH" dirty="0">
                <a:latin typeface="Gellix" pitchFamily="50" charset="0"/>
                <a:cs typeface="Gellix" pitchFamily="50" charset="0"/>
              </a:rPr>
            </a:br>
            <a:endParaRPr lang="fr-CH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4D2ED6BC-ABA1-A43D-3D03-AC2AA4F8A8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324615"/>
              </p:ext>
            </p:extLst>
          </p:nvPr>
        </p:nvGraphicFramePr>
        <p:xfrm>
          <a:off x="173181" y="1027906"/>
          <a:ext cx="11845637" cy="580079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884870">
                  <a:extLst>
                    <a:ext uri="{9D8B030D-6E8A-4147-A177-3AD203B41FA5}">
                      <a16:colId xmlns:a16="http://schemas.microsoft.com/office/drawing/2014/main" val="3016850607"/>
                    </a:ext>
                  </a:extLst>
                </a:gridCol>
                <a:gridCol w="2692286">
                  <a:extLst>
                    <a:ext uri="{9D8B030D-6E8A-4147-A177-3AD203B41FA5}">
                      <a16:colId xmlns:a16="http://schemas.microsoft.com/office/drawing/2014/main" val="1030253307"/>
                    </a:ext>
                  </a:extLst>
                </a:gridCol>
                <a:gridCol w="1005739">
                  <a:extLst>
                    <a:ext uri="{9D8B030D-6E8A-4147-A177-3AD203B41FA5}">
                      <a16:colId xmlns:a16="http://schemas.microsoft.com/office/drawing/2014/main" val="3423312123"/>
                    </a:ext>
                  </a:extLst>
                </a:gridCol>
                <a:gridCol w="4262742">
                  <a:extLst>
                    <a:ext uri="{9D8B030D-6E8A-4147-A177-3AD203B41FA5}">
                      <a16:colId xmlns:a16="http://schemas.microsoft.com/office/drawing/2014/main" val="2574700244"/>
                    </a:ext>
                  </a:extLst>
                </a:gridCol>
              </a:tblGrid>
              <a:tr h="3427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800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cs typeface="Gellix" pitchFamily="50" charset="0"/>
                        </a:rPr>
                        <a:t>Seminar</a:t>
                      </a:r>
                      <a:endParaRPr lang="fr-CH" sz="18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800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cs typeface="Gellix" pitchFamily="50" charset="0"/>
                        </a:rPr>
                        <a:t>Professor(s)</a:t>
                      </a:r>
                      <a:endParaRPr lang="fr-CH" sz="18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800" dirty="0" err="1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cs typeface="Gellix" pitchFamily="50" charset="0"/>
                        </a:rPr>
                        <a:t>Credits</a:t>
                      </a:r>
                      <a:endParaRPr lang="fr-CH" sz="18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800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cs typeface="Gellix" pitchFamily="50" charset="0"/>
                        </a:rPr>
                        <a:t>Dates</a:t>
                      </a:r>
                      <a:endParaRPr lang="fr-CH" sz="18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780241"/>
                  </a:ext>
                </a:extLst>
              </a:tr>
              <a:tr h="37276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800" i="1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cs typeface="Gellix" pitchFamily="50" charset="0"/>
                        </a:rPr>
                        <a:t>Soft </a:t>
                      </a:r>
                      <a:r>
                        <a:rPr lang="fr-CH" sz="1800" i="1" dirty="0" err="1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cs typeface="Gellix" pitchFamily="50" charset="0"/>
                        </a:rPr>
                        <a:t>Skills</a:t>
                      </a:r>
                      <a:r>
                        <a:rPr lang="fr-CH" sz="1800" i="1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cs typeface="Gellix" pitchFamily="50" charset="0"/>
                        </a:rPr>
                        <a:t> for Academia</a:t>
                      </a:r>
                      <a:endParaRPr lang="fr-CH" sz="1800" i="1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H" sz="18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H" sz="18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H" sz="18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2881586"/>
                  </a:ext>
                </a:extLst>
              </a:tr>
              <a:tr h="9527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cs typeface="Gellix" pitchFamily="50" charset="0"/>
                        </a:rPr>
                        <a:t>Colloquium on academic writing</a:t>
                      </a:r>
                      <a:endParaRPr lang="fr-CH" sz="16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cs typeface="Gellix" pitchFamily="50" charset="0"/>
                        </a:rPr>
                        <a:t>Emmanuelle Reuter </a:t>
                      </a:r>
                      <a:endParaRPr lang="fr-CH" sz="14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cs typeface="Gellix" pitchFamily="50" charset="0"/>
                        </a:rPr>
                        <a:t>3 ECTS</a:t>
                      </a:r>
                      <a:endParaRPr lang="fr-CH" sz="14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Gellix" pitchFamily="50" charset="0"/>
                          <a:cs typeface="Gellix" pitchFamily="50" charset="0"/>
                        </a:rPr>
                        <a:t>Friday 20.02.26, 13.03.26 &amp; 24.04.26, full days</a:t>
                      </a:r>
                      <a:endParaRPr lang="fr-CH" sz="14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042100"/>
                  </a:ext>
                </a:extLst>
              </a:tr>
              <a:tr h="708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600" b="1" dirty="0" err="1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ea typeface="Calibri" panose="020F0502020204030204" pitchFamily="34" charset="0"/>
                          <a:cs typeface="Gellix" pitchFamily="50" charset="0"/>
                        </a:rPr>
                        <a:t>Writing</a:t>
                      </a:r>
                      <a:r>
                        <a:rPr lang="fr-CH" sz="1600" b="1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ea typeface="Calibri" panose="020F0502020204030204" pitchFamily="34" charset="0"/>
                          <a:cs typeface="Gellix" pitchFamily="50" charset="0"/>
                        </a:rPr>
                        <a:t> </a:t>
                      </a:r>
                      <a:r>
                        <a:rPr lang="fr-CH" sz="1600" b="1" dirty="0" err="1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ea typeface="Calibri" panose="020F0502020204030204" pitchFamily="34" charset="0"/>
                          <a:cs typeface="Gellix" pitchFamily="50" charset="0"/>
                        </a:rPr>
                        <a:t>Bootcamp</a:t>
                      </a:r>
                      <a:endParaRPr lang="fr-CH" sz="1600" b="1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ea typeface="Calibri" panose="020F0502020204030204" pitchFamily="34" charset="0"/>
                          <a:cs typeface="Gellix" pitchFamily="50" charset="0"/>
                        </a:rPr>
                        <a:t>Mirjam Godskesen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ea typeface="Calibri" panose="020F0502020204030204" pitchFamily="34" charset="0"/>
                          <a:cs typeface="Gellix" pitchFamily="50" charset="0"/>
                        </a:rPr>
                        <a:t>2 ECTS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 err="1">
                          <a:effectLst/>
                          <a:latin typeface="Gellix" pitchFamily="50" charset="0"/>
                          <a:ea typeface="Calibri" panose="020F0502020204030204" pitchFamily="34" charset="0"/>
                          <a:cs typeface="Gellix" pitchFamily="50" charset="0"/>
                        </a:rPr>
                        <a:t>Monday</a:t>
                      </a:r>
                      <a:r>
                        <a:rPr lang="fr-CH" sz="1400" dirty="0">
                          <a:effectLst/>
                          <a:latin typeface="Gellix" pitchFamily="50" charset="0"/>
                          <a:ea typeface="Calibri" panose="020F0502020204030204" pitchFamily="34" charset="0"/>
                          <a:cs typeface="Gellix" pitchFamily="50" charset="0"/>
                        </a:rPr>
                        <a:t> 31.08.26 to </a:t>
                      </a:r>
                      <a:r>
                        <a:rPr lang="fr-CH" sz="1400" dirty="0" err="1">
                          <a:effectLst/>
                          <a:latin typeface="Gellix" pitchFamily="50" charset="0"/>
                          <a:ea typeface="Calibri" panose="020F0502020204030204" pitchFamily="34" charset="0"/>
                          <a:cs typeface="Gellix" pitchFamily="50" charset="0"/>
                        </a:rPr>
                        <a:t>Wednesday</a:t>
                      </a:r>
                      <a:r>
                        <a:rPr lang="fr-CH" sz="1400" dirty="0">
                          <a:effectLst/>
                          <a:latin typeface="Gellix" pitchFamily="50" charset="0"/>
                          <a:ea typeface="Calibri" panose="020F0502020204030204" pitchFamily="34" charset="0"/>
                          <a:cs typeface="Gellix" pitchFamily="50" charset="0"/>
                        </a:rPr>
                        <a:t> 02.09.26, full </a:t>
                      </a:r>
                      <a:r>
                        <a:rPr lang="fr-CH" sz="1400" dirty="0" err="1">
                          <a:effectLst/>
                          <a:latin typeface="Gellix" pitchFamily="50" charset="0"/>
                          <a:ea typeface="Calibri" panose="020F0502020204030204" pitchFamily="34" charset="0"/>
                          <a:cs typeface="Gellix" pitchFamily="50" charset="0"/>
                        </a:rPr>
                        <a:t>days</a:t>
                      </a:r>
                      <a:endParaRPr lang="fr-CH" sz="1400" dirty="0"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993355"/>
                  </a:ext>
                </a:extLst>
              </a:tr>
              <a:tr h="37276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cs typeface="Gellix" pitchFamily="50" charset="0"/>
                        </a:rPr>
                        <a:t>Theories in Social Work</a:t>
                      </a:r>
                      <a:endParaRPr lang="fr-CH" sz="1400" i="1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H" sz="18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H" sz="18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H" sz="18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3490273"/>
                  </a:ext>
                </a:extLst>
              </a:tr>
              <a:tr h="762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cs typeface="Gellix" pitchFamily="50" charset="0"/>
                        </a:rPr>
                        <a:t>Current Issues in Social Work: State Interventions in Family and Private Life</a:t>
                      </a:r>
                      <a:endParaRPr lang="fr-CH" sz="16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ea typeface="Calibri" panose="020F0502020204030204" pitchFamily="34" charset="0"/>
                          <a:cs typeface="Gellix" pitchFamily="50" charset="0"/>
                        </a:rPr>
                        <a:t>Colleen Henry</a:t>
                      </a:r>
                      <a:endParaRPr lang="fr-CH" sz="14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cs typeface="Gellix" pitchFamily="50" charset="0"/>
                        </a:rPr>
                        <a:t>3 ECTS</a:t>
                      </a:r>
                      <a:endParaRPr lang="fr-CH" sz="14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ea typeface="Calibri" panose="020F0502020204030204" pitchFamily="34" charset="0"/>
                          <a:cs typeface="Gellix" pitchFamily="50" charset="0"/>
                        </a:rPr>
                        <a:t>Thursdays 21.05.26, 04.06.26 full </a:t>
                      </a:r>
                      <a:r>
                        <a:rPr lang="fr-CH" sz="1400" dirty="0" err="1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ea typeface="Calibri" panose="020F0502020204030204" pitchFamily="34" charset="0"/>
                          <a:cs typeface="Gellix" pitchFamily="50" charset="0"/>
                        </a:rPr>
                        <a:t>days</a:t>
                      </a: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ea typeface="Calibri" panose="020F0502020204030204" pitchFamily="34" charset="0"/>
                          <a:cs typeface="Gellix" pitchFamily="50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 err="1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ea typeface="Calibri" panose="020F0502020204030204" pitchFamily="34" charset="0"/>
                          <a:cs typeface="Gellix" pitchFamily="50" charset="0"/>
                        </a:rPr>
                        <a:t>Monday</a:t>
                      </a: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ea typeface="Calibri" panose="020F0502020204030204" pitchFamily="34" charset="0"/>
                          <a:cs typeface="Gellix" pitchFamily="50" charset="0"/>
                        </a:rPr>
                        <a:t> 22.06.26 </a:t>
                      </a:r>
                      <a:r>
                        <a:rPr lang="fr-CH" sz="1400" dirty="0" err="1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ea typeface="Calibri" panose="020F0502020204030204" pitchFamily="34" charset="0"/>
                          <a:cs typeface="Gellix" pitchFamily="50" charset="0"/>
                        </a:rPr>
                        <a:t>afternoon</a:t>
                      </a: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ea typeface="Calibri" panose="020F0502020204030204" pitchFamily="34" charset="0"/>
                          <a:cs typeface="Gellix" pitchFamily="50" charset="0"/>
                        </a:rPr>
                        <a:t>, Tuesday 23.06.26 full </a:t>
                      </a:r>
                      <a:r>
                        <a:rPr lang="fr-CH" sz="140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ea typeface="Calibri" panose="020F0502020204030204" pitchFamily="34" charset="0"/>
                          <a:cs typeface="Gellix" pitchFamily="50" charset="0"/>
                        </a:rPr>
                        <a:t>day</a:t>
                      </a:r>
                      <a:endParaRPr lang="fr-CH" sz="14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126695"/>
                  </a:ext>
                </a:extLst>
              </a:tr>
              <a:tr h="37276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cs typeface="Gellix" pitchFamily="50" charset="0"/>
                        </a:rPr>
                        <a:t>Methodologies</a:t>
                      </a:r>
                      <a:endParaRPr lang="fr-CH" sz="1400" i="1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H" sz="18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H" sz="18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H" sz="18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7908267"/>
                  </a:ext>
                </a:extLst>
              </a:tr>
              <a:tr h="910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cs typeface="Gellix" pitchFamily="50" charset="0"/>
                        </a:rPr>
                        <a:t>Introduction to Survey (Experiment) Methods in Social Science Research</a:t>
                      </a:r>
                      <a:endParaRPr lang="fr-CH" sz="16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cs typeface="Gellix" pitchFamily="50" charset="0"/>
                        </a:rPr>
                        <a:t>Michaela Slotwinski</a:t>
                      </a:r>
                      <a:endParaRPr lang="fr-CH" sz="14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cs typeface="Gellix" pitchFamily="50" charset="0"/>
                        </a:rPr>
                        <a:t>3 ECTS</a:t>
                      </a:r>
                      <a:endParaRPr lang="fr-CH" sz="14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Gellix" pitchFamily="50" charset="0"/>
                          <a:cs typeface="Gellix" pitchFamily="50" charset="0"/>
                        </a:rPr>
                        <a:t> Friday </a:t>
                      </a:r>
                      <a:r>
                        <a:rPr lang="fr-CH" sz="1400" kern="1200" dirty="0">
                          <a:solidFill>
                            <a:schemeClr val="dk1"/>
                          </a:solidFill>
                          <a:effectLst/>
                          <a:latin typeface="Gellix" pitchFamily="50" charset="0"/>
                          <a:ea typeface="+mn-ea"/>
                          <a:cs typeface="Gellix" pitchFamily="50" charset="0"/>
                        </a:rPr>
                        <a:t>06.03.26, 20.03 &amp; 17.04, full </a:t>
                      </a:r>
                      <a:r>
                        <a:rPr lang="fr-CH" sz="1400" kern="1200" dirty="0" err="1">
                          <a:solidFill>
                            <a:schemeClr val="dk1"/>
                          </a:solidFill>
                          <a:effectLst/>
                          <a:latin typeface="Gellix" pitchFamily="50" charset="0"/>
                          <a:ea typeface="+mn-ea"/>
                          <a:cs typeface="Gellix" pitchFamily="50" charset="0"/>
                        </a:rPr>
                        <a:t>days</a:t>
                      </a:r>
                      <a:r>
                        <a:rPr lang="fr-CH" sz="1400" kern="1200" dirty="0">
                          <a:solidFill>
                            <a:schemeClr val="dk1"/>
                          </a:solidFill>
                          <a:effectLst/>
                          <a:latin typeface="Gellix" pitchFamily="50" charset="0"/>
                          <a:ea typeface="+mn-ea"/>
                          <a:cs typeface="Gellix" pitchFamily="50" charset="0"/>
                        </a:rPr>
                        <a:t>; Friday 29.</a:t>
                      </a:r>
                      <a:r>
                        <a:rPr lang="fr-CH" sz="1400" kern="1200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ea typeface="+mn-ea"/>
                          <a:cs typeface="Gellix" pitchFamily="50" charset="0"/>
                        </a:rPr>
                        <a:t>05</a:t>
                      </a:r>
                      <a:r>
                        <a:rPr lang="fr-CH" sz="1400" kern="1200" dirty="0">
                          <a:solidFill>
                            <a:schemeClr val="dk1"/>
                          </a:solidFill>
                          <a:effectLst/>
                          <a:latin typeface="Gellix" pitchFamily="50" charset="0"/>
                          <a:ea typeface="+mn-ea"/>
                          <a:cs typeface="Gellix" pitchFamily="50" charset="0"/>
                        </a:rPr>
                        <a:t>, </a:t>
                      </a:r>
                      <a:r>
                        <a:rPr lang="fr-CH" sz="1400" kern="1200" dirty="0" err="1">
                          <a:solidFill>
                            <a:schemeClr val="dk1"/>
                          </a:solidFill>
                          <a:effectLst/>
                          <a:latin typeface="Gellix" pitchFamily="50" charset="0"/>
                          <a:ea typeface="+mn-ea"/>
                          <a:cs typeface="Gellix" pitchFamily="50" charset="0"/>
                        </a:rPr>
                        <a:t>morning</a:t>
                      </a:r>
                      <a:endParaRPr lang="fr-CH" sz="1400" dirty="0"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325010"/>
                  </a:ext>
                </a:extLst>
              </a:tr>
              <a:tr h="1005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cs typeface="Gellix" pitchFamily="50" charset="0"/>
                        </a:rPr>
                        <a:t>Qualitative and mixed methods in social work &amp; social sciences</a:t>
                      </a:r>
                      <a:endParaRPr lang="fr-CH" sz="16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Gellix" pitchFamily="50" charset="0"/>
                          <a:cs typeface="Gellix" pitchFamily="50" charset="0"/>
                        </a:rPr>
                        <a:t> </a:t>
                      </a:r>
                      <a:endParaRPr lang="fr-CH" sz="14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Gellix" pitchFamily="50" charset="0"/>
                        <a:cs typeface="Gellix" pitchFamily="50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cs typeface="Gellix" pitchFamily="50" charset="0"/>
                        </a:rPr>
                        <a:t>Colleen Henry</a:t>
                      </a:r>
                      <a:endParaRPr lang="fr-CH" sz="14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cs typeface="Gellix" pitchFamily="50" charset="0"/>
                        </a:rPr>
                        <a:t>3 ECTS</a:t>
                      </a:r>
                      <a:endParaRPr lang="fr-CH" sz="14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cs typeface="Gellix" pitchFamily="50" charset="0"/>
                        </a:rPr>
                        <a:t>Thursdays 19.02.26 afternoon, 05.03.26, 02.04.26, 23.04.26 full days</a:t>
                      </a:r>
                      <a:endParaRPr lang="fr-CH" sz="14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10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738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99FC9CF4-6D6C-4DAC-916C-0C99ADE4C9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233562"/>
              </p:ext>
            </p:extLst>
          </p:nvPr>
        </p:nvGraphicFramePr>
        <p:xfrm>
          <a:off x="173181" y="864619"/>
          <a:ext cx="11845637" cy="585549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884870">
                  <a:extLst>
                    <a:ext uri="{9D8B030D-6E8A-4147-A177-3AD203B41FA5}">
                      <a16:colId xmlns:a16="http://schemas.microsoft.com/office/drawing/2014/main" val="3016850607"/>
                    </a:ext>
                  </a:extLst>
                </a:gridCol>
                <a:gridCol w="2692286">
                  <a:extLst>
                    <a:ext uri="{9D8B030D-6E8A-4147-A177-3AD203B41FA5}">
                      <a16:colId xmlns:a16="http://schemas.microsoft.com/office/drawing/2014/main" val="1030253307"/>
                    </a:ext>
                  </a:extLst>
                </a:gridCol>
                <a:gridCol w="1005739">
                  <a:extLst>
                    <a:ext uri="{9D8B030D-6E8A-4147-A177-3AD203B41FA5}">
                      <a16:colId xmlns:a16="http://schemas.microsoft.com/office/drawing/2014/main" val="3423312123"/>
                    </a:ext>
                  </a:extLst>
                </a:gridCol>
                <a:gridCol w="4262742">
                  <a:extLst>
                    <a:ext uri="{9D8B030D-6E8A-4147-A177-3AD203B41FA5}">
                      <a16:colId xmlns:a16="http://schemas.microsoft.com/office/drawing/2014/main" val="2574700244"/>
                    </a:ext>
                  </a:extLst>
                </a:gridCol>
              </a:tblGrid>
              <a:tr h="3427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800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cs typeface="Gellix" pitchFamily="50" charset="0"/>
                        </a:rPr>
                        <a:t>Seminar</a:t>
                      </a:r>
                      <a:endParaRPr lang="fr-CH" sz="18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800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cs typeface="Gellix" pitchFamily="50" charset="0"/>
                        </a:rPr>
                        <a:t>Professor(s)</a:t>
                      </a:r>
                      <a:endParaRPr lang="fr-CH" sz="18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800" dirty="0" err="1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cs typeface="Gellix" pitchFamily="50" charset="0"/>
                        </a:rPr>
                        <a:t>Credits</a:t>
                      </a:r>
                      <a:endParaRPr lang="fr-CH" sz="18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800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cs typeface="Gellix" pitchFamily="50" charset="0"/>
                        </a:rPr>
                        <a:t>Dates</a:t>
                      </a:r>
                      <a:endParaRPr lang="fr-CH" sz="18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780241"/>
                  </a:ext>
                </a:extLst>
              </a:tr>
              <a:tr h="37276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800" i="1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cs typeface="Gellix" pitchFamily="50" charset="0"/>
                        </a:rPr>
                        <a:t>Soft </a:t>
                      </a:r>
                      <a:r>
                        <a:rPr lang="fr-CH" sz="1800" i="1" dirty="0" err="1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cs typeface="Gellix" pitchFamily="50" charset="0"/>
                        </a:rPr>
                        <a:t>Skills</a:t>
                      </a:r>
                      <a:r>
                        <a:rPr lang="fr-CH" sz="1800" i="1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cs typeface="Gellix" pitchFamily="50" charset="0"/>
                        </a:rPr>
                        <a:t> for Academia</a:t>
                      </a:r>
                      <a:endParaRPr lang="fr-CH" sz="1800" i="1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H" sz="18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H" sz="18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H" sz="18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2881586"/>
                  </a:ext>
                </a:extLst>
              </a:tr>
              <a:tr h="9527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ea typeface="+mn-ea"/>
                          <a:cs typeface="Gellix" pitchFamily="50" charset="0"/>
                        </a:rPr>
                        <a:t>Starting a PhD thesis, entering the PhD process </a:t>
                      </a:r>
                      <a:endParaRPr lang="fr-CH" sz="14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400" i="0" dirty="0">
                          <a:effectLst/>
                          <a:latin typeface="Gellix" pitchFamily="50" charset="0"/>
                          <a:ea typeface="Calibri" panose="020F0502020204030204" pitchFamily="34" charset="0"/>
                          <a:cs typeface="Gellix" pitchFamily="50" charset="0"/>
                        </a:rPr>
                        <a:t>Borrelli L. &amp; </a:t>
                      </a:r>
                      <a:r>
                        <a:rPr lang="fr-CH" sz="1400" i="0" dirty="0" err="1">
                          <a:effectLst/>
                          <a:latin typeface="Gellix" pitchFamily="50" charset="0"/>
                          <a:ea typeface="Calibri" panose="020F0502020204030204" pitchFamily="34" charset="0"/>
                          <a:cs typeface="Gellix" pitchFamily="50" charset="0"/>
                        </a:rPr>
                        <a:t>Slotwinski</a:t>
                      </a:r>
                      <a:r>
                        <a:rPr lang="fr-CH" sz="1400" i="0" dirty="0">
                          <a:effectLst/>
                          <a:latin typeface="Gellix" pitchFamily="50" charset="0"/>
                          <a:ea typeface="Calibri" panose="020F0502020204030204" pitchFamily="34" charset="0"/>
                          <a:cs typeface="Gellix" pitchFamily="50" charset="0"/>
                        </a:rPr>
                        <a:t> M</a:t>
                      </a:r>
                      <a:r>
                        <a:rPr lang="fr-CH" sz="1400" i="1" dirty="0">
                          <a:effectLst/>
                          <a:latin typeface="Gellix" pitchFamily="50" charset="0"/>
                          <a:ea typeface="Calibri" panose="020F0502020204030204" pitchFamily="34" charset="0"/>
                          <a:cs typeface="Gellix" pitchFamily="50" charset="0"/>
                        </a:rPr>
                        <a:t>.</a:t>
                      </a:r>
                      <a:endParaRPr lang="fr-CH" sz="14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cs typeface="Gellix" pitchFamily="50" charset="0"/>
                        </a:rPr>
                        <a:t>1,5 ECTS</a:t>
                      </a:r>
                      <a:endParaRPr lang="fr-CH" sz="14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  <a:latin typeface="Gellix" pitchFamily="50" charset="0"/>
                          <a:ea typeface="Calibri" panose="020F0502020204030204" pitchFamily="34" charset="0"/>
                          <a:cs typeface="Gellix" pitchFamily="50" charset="0"/>
                        </a:rPr>
                        <a:t>Thursday 17.9.26, full day; </a:t>
                      </a:r>
                      <a:br>
                        <a:rPr lang="en-US" sz="1400" dirty="0">
                          <a:effectLst/>
                          <a:latin typeface="Gellix" pitchFamily="50" charset="0"/>
                          <a:ea typeface="Calibri" panose="020F0502020204030204" pitchFamily="34" charset="0"/>
                          <a:cs typeface="Gellix" pitchFamily="50" charset="0"/>
                        </a:rPr>
                      </a:br>
                      <a:r>
                        <a:rPr lang="en-US" sz="1400" dirty="0">
                          <a:effectLst/>
                          <a:latin typeface="Gellix" pitchFamily="50" charset="0"/>
                          <a:ea typeface="Calibri" panose="020F0502020204030204" pitchFamily="34" charset="0"/>
                          <a:cs typeface="Gellix" pitchFamily="50" charset="0"/>
                        </a:rPr>
                        <a:t>Friday 29.01.27, full day</a:t>
                      </a:r>
                      <a:endParaRPr lang="fr-CH" sz="1400" dirty="0"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89535" marR="8953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042100"/>
                  </a:ext>
                </a:extLst>
              </a:tr>
              <a:tr h="37276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cs typeface="Gellix" pitchFamily="50" charset="0"/>
                        </a:rPr>
                        <a:t>Theories in Social Work</a:t>
                      </a:r>
                      <a:endParaRPr lang="fr-CH" sz="1400" i="1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H" sz="18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H" sz="18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H" sz="18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3490273"/>
                  </a:ext>
                </a:extLst>
              </a:tr>
              <a:tr h="762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ea typeface="+mn-ea"/>
                          <a:cs typeface="Gellix" pitchFamily="50" charset="0"/>
                        </a:rPr>
                        <a:t>Social work theories: epistemologies, classics, and current issues</a:t>
                      </a:r>
                      <a:endParaRPr lang="fr-CH" sz="14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ea typeface="Calibri" panose="020F0502020204030204" pitchFamily="34" charset="0"/>
                          <a:cs typeface="Gellix" pitchFamily="50" charset="0"/>
                        </a:rPr>
                        <a:t>Borrelli L.</a:t>
                      </a:r>
                      <a:endParaRPr lang="fr-CH" sz="14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cs typeface="Gellix" pitchFamily="50" charset="0"/>
                        </a:rPr>
                        <a:t>3 ECTS</a:t>
                      </a:r>
                      <a:endParaRPr lang="fr-CH" sz="14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400" kern="1200" dirty="0" err="1">
                          <a:solidFill>
                            <a:schemeClr val="dk1"/>
                          </a:solidFill>
                          <a:effectLst/>
                          <a:latin typeface="Gellix" pitchFamily="50" charset="0"/>
                          <a:ea typeface="+mn-ea"/>
                          <a:cs typeface="Gellix" pitchFamily="50" charset="0"/>
                        </a:rPr>
                        <a:t>Thursday</a:t>
                      </a:r>
                      <a:r>
                        <a:rPr lang="de-CH" sz="1400" kern="1200" dirty="0">
                          <a:solidFill>
                            <a:schemeClr val="dk1"/>
                          </a:solidFill>
                          <a:effectLst/>
                          <a:latin typeface="Gellix" pitchFamily="50" charset="0"/>
                          <a:ea typeface="+mn-ea"/>
                          <a:cs typeface="Gellix" pitchFamily="50" charset="0"/>
                        </a:rPr>
                        <a:t> 22 &amp; Friday 23.10.26, </a:t>
                      </a:r>
                      <a:r>
                        <a:rPr lang="de-CH" sz="1400" kern="1200" dirty="0" err="1">
                          <a:solidFill>
                            <a:schemeClr val="dk1"/>
                          </a:solidFill>
                          <a:effectLst/>
                          <a:latin typeface="Gellix" pitchFamily="50" charset="0"/>
                          <a:ea typeface="+mn-ea"/>
                          <a:cs typeface="Gellix" pitchFamily="50" charset="0"/>
                        </a:rPr>
                        <a:t>full</a:t>
                      </a:r>
                      <a:r>
                        <a:rPr lang="de-CH" sz="1400" kern="1200" dirty="0">
                          <a:solidFill>
                            <a:schemeClr val="dk1"/>
                          </a:solidFill>
                          <a:effectLst/>
                          <a:latin typeface="Gellix" pitchFamily="50" charset="0"/>
                          <a:ea typeface="+mn-ea"/>
                          <a:cs typeface="Gellix" pitchFamily="50" charset="0"/>
                        </a:rPr>
                        <a:t> </a:t>
                      </a:r>
                      <a:r>
                        <a:rPr lang="de-CH" sz="1400" kern="1200" dirty="0" err="1">
                          <a:solidFill>
                            <a:schemeClr val="dk1"/>
                          </a:solidFill>
                          <a:effectLst/>
                          <a:latin typeface="Gellix" pitchFamily="50" charset="0"/>
                          <a:ea typeface="+mn-ea"/>
                          <a:cs typeface="Gellix" pitchFamily="50" charset="0"/>
                        </a:rPr>
                        <a:t>days</a:t>
                      </a:r>
                      <a:r>
                        <a:rPr lang="de-CH" sz="1400" kern="1200" dirty="0">
                          <a:solidFill>
                            <a:schemeClr val="dk1"/>
                          </a:solidFill>
                          <a:effectLst/>
                          <a:latin typeface="Gellix" pitchFamily="50" charset="0"/>
                          <a:ea typeface="+mn-ea"/>
                          <a:cs typeface="Gellix" pitchFamily="50" charset="0"/>
                        </a:rPr>
                        <a:t>;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400" kern="1200" dirty="0" err="1">
                          <a:solidFill>
                            <a:schemeClr val="dk1"/>
                          </a:solidFill>
                          <a:effectLst/>
                          <a:latin typeface="Gellix" pitchFamily="50" charset="0"/>
                          <a:ea typeface="+mn-ea"/>
                          <a:cs typeface="Gellix" pitchFamily="50" charset="0"/>
                        </a:rPr>
                        <a:t>Thursday</a:t>
                      </a:r>
                      <a:r>
                        <a:rPr lang="de-CH" sz="1400" kern="1200" dirty="0">
                          <a:solidFill>
                            <a:schemeClr val="dk1"/>
                          </a:solidFill>
                          <a:effectLst/>
                          <a:latin typeface="Gellix" pitchFamily="50" charset="0"/>
                          <a:ea typeface="+mn-ea"/>
                          <a:cs typeface="Gellix" pitchFamily="50" charset="0"/>
                        </a:rPr>
                        <a:t> 03 &amp; Friday 04.12.26, </a:t>
                      </a:r>
                      <a:r>
                        <a:rPr lang="de-CH" sz="1400" kern="1200" dirty="0" err="1">
                          <a:solidFill>
                            <a:schemeClr val="dk1"/>
                          </a:solidFill>
                          <a:effectLst/>
                          <a:latin typeface="Gellix" pitchFamily="50" charset="0"/>
                          <a:ea typeface="+mn-ea"/>
                          <a:cs typeface="Gellix" pitchFamily="50" charset="0"/>
                        </a:rPr>
                        <a:t>full</a:t>
                      </a:r>
                      <a:r>
                        <a:rPr lang="de-CH" sz="1400" kern="1200" dirty="0">
                          <a:solidFill>
                            <a:schemeClr val="dk1"/>
                          </a:solidFill>
                          <a:effectLst/>
                          <a:latin typeface="Gellix" pitchFamily="50" charset="0"/>
                          <a:ea typeface="+mn-ea"/>
                          <a:cs typeface="Gellix" pitchFamily="50" charset="0"/>
                        </a:rPr>
                        <a:t> </a:t>
                      </a:r>
                      <a:r>
                        <a:rPr lang="de-CH" sz="1400" kern="1200" dirty="0" err="1">
                          <a:solidFill>
                            <a:schemeClr val="dk1"/>
                          </a:solidFill>
                          <a:effectLst/>
                          <a:latin typeface="Gellix" pitchFamily="50" charset="0"/>
                          <a:ea typeface="+mn-ea"/>
                          <a:cs typeface="Gellix" pitchFamily="50" charset="0"/>
                        </a:rPr>
                        <a:t>days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126695"/>
                  </a:ext>
                </a:extLst>
              </a:tr>
              <a:tr h="762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ea typeface="Calibri" panose="020F0502020204030204" pitchFamily="34" charset="0"/>
                          <a:cs typeface="Gellix" pitchFamily="50" charset="0"/>
                        </a:rPr>
                        <a:t>Current topical issues in social work</a:t>
                      </a:r>
                      <a:endParaRPr lang="fr-CH" sz="16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ea typeface="Calibri" panose="020F0502020204030204" pitchFamily="34" charset="0"/>
                          <a:cs typeface="Gellix" pitchFamily="50" charset="0"/>
                        </a:rPr>
                        <a:t>NN.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ea typeface="Calibri" panose="020F0502020204030204" pitchFamily="34" charset="0"/>
                          <a:cs typeface="Gellix" pitchFamily="50" charset="0"/>
                        </a:rPr>
                        <a:t>3ECTS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ea typeface="Calibri" panose="020F0502020204030204" pitchFamily="34" charset="0"/>
                          <a:cs typeface="Gellix" pitchFamily="50" charset="0"/>
                        </a:rPr>
                        <a:t>TBD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200511"/>
                  </a:ext>
                </a:extLst>
              </a:tr>
              <a:tr h="37276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cs typeface="Gellix" pitchFamily="50" charset="0"/>
                        </a:rPr>
                        <a:t>Methodologies</a:t>
                      </a:r>
                      <a:endParaRPr lang="fr-CH" sz="1400" i="1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H" sz="18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H" sz="18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H" sz="18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7908267"/>
                  </a:ext>
                </a:extLst>
              </a:tr>
              <a:tr h="910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ea typeface="+mn-ea"/>
                          <a:cs typeface="Gellix" pitchFamily="50" charset="0"/>
                        </a:rPr>
                        <a:t>Social work research methods: developing a PhD project</a:t>
                      </a:r>
                      <a:endParaRPr lang="fr-CH" sz="14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cs typeface="Gellix" pitchFamily="50" charset="0"/>
                        </a:rPr>
                        <a:t>Borrelli L.</a:t>
                      </a:r>
                      <a:endParaRPr lang="fr-CH" sz="14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cs typeface="Gellix" pitchFamily="50" charset="0"/>
                        </a:rPr>
                        <a:t>3 ECTS</a:t>
                      </a:r>
                      <a:endParaRPr lang="fr-CH" sz="14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  <a:latin typeface="Gellix" pitchFamily="50" charset="0"/>
                          <a:ea typeface="Calibri" panose="020F0502020204030204" pitchFamily="34" charset="0"/>
                          <a:cs typeface="Gellix" pitchFamily="50" charset="0"/>
                        </a:rPr>
                        <a:t>Thursday 01 &amp; Friday 02.10.26, full days; </a:t>
                      </a:r>
                      <a:br>
                        <a:rPr lang="en-US" sz="1400" dirty="0">
                          <a:effectLst/>
                          <a:latin typeface="Gellix" pitchFamily="50" charset="0"/>
                          <a:ea typeface="Calibri" panose="020F0502020204030204" pitchFamily="34" charset="0"/>
                          <a:cs typeface="Gellix" pitchFamily="50" charset="0"/>
                        </a:rPr>
                      </a:br>
                      <a:r>
                        <a:rPr lang="en-US" sz="1400" dirty="0">
                          <a:effectLst/>
                          <a:latin typeface="Gellix" pitchFamily="50" charset="0"/>
                          <a:ea typeface="Calibri" panose="020F0502020204030204" pitchFamily="34" charset="0"/>
                          <a:cs typeface="Gellix" pitchFamily="50" charset="0"/>
                        </a:rPr>
                        <a:t>Thursday 19 &amp; Friday 20.11.26, full days</a:t>
                      </a:r>
                      <a:endParaRPr lang="fr-CH" sz="1400" dirty="0"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89535" marR="8953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325010"/>
                  </a:ext>
                </a:extLst>
              </a:tr>
              <a:tr h="1005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ellix" pitchFamily="50" charset="0"/>
                          <a:ea typeface="Calibri" panose="020F0502020204030204" pitchFamily="34" charset="0"/>
                          <a:cs typeface="Gellix" pitchFamily="50" charset="0"/>
                        </a:rPr>
                        <a:t>Making Sense of Data: An Introduction to Quantitative Reasoning in Social Sciences</a:t>
                      </a:r>
                      <a:endParaRPr lang="fr-CH" sz="2000" dirty="0"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89535" marR="89535" marT="0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400" i="0" dirty="0" err="1">
                          <a:effectLst/>
                          <a:latin typeface="Gellix" pitchFamily="50" charset="0"/>
                          <a:ea typeface="Calibri" panose="020F0502020204030204" pitchFamily="34" charset="0"/>
                          <a:cs typeface="Gellix" pitchFamily="50" charset="0"/>
                        </a:rPr>
                        <a:t>Slotwinski</a:t>
                      </a:r>
                      <a:r>
                        <a:rPr lang="fr-CH" sz="1400" i="0" dirty="0">
                          <a:effectLst/>
                          <a:latin typeface="Gellix" pitchFamily="50" charset="0"/>
                          <a:ea typeface="Calibri" panose="020F0502020204030204" pitchFamily="34" charset="0"/>
                          <a:cs typeface="Gellix" pitchFamily="50" charset="0"/>
                        </a:rPr>
                        <a:t> M</a:t>
                      </a:r>
                      <a:r>
                        <a:rPr lang="fr-CH" sz="1400" i="1" dirty="0">
                          <a:effectLst/>
                          <a:latin typeface="Gellix" pitchFamily="50" charset="0"/>
                          <a:ea typeface="Calibri" panose="020F0502020204030204" pitchFamily="34" charset="0"/>
                          <a:cs typeface="Gellix" pitchFamily="50" charset="0"/>
                        </a:rPr>
                        <a:t>.</a:t>
                      </a:r>
                      <a:endParaRPr lang="fr-CH" sz="14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Gellix" pitchFamily="50" charset="0"/>
                          <a:cs typeface="Gellix" pitchFamily="50" charset="0"/>
                        </a:rPr>
                        <a:t>3 ECTS</a:t>
                      </a:r>
                      <a:endParaRPr lang="fr-CH" sz="14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ellix" pitchFamily="50" charset="0"/>
                          <a:ea typeface="+mn-ea"/>
                          <a:cs typeface="Gellix" pitchFamily="50" charset="0"/>
                        </a:rPr>
                        <a:t>Friday, am: 16.10.26; 30.10.26; 13.11.26;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ellix" pitchFamily="50" charset="0"/>
                          <a:ea typeface="+mn-ea"/>
                          <a:cs typeface="Gellix" pitchFamily="50" charset="0"/>
                        </a:rPr>
                      </a:b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ellix" pitchFamily="50" charset="0"/>
                          <a:ea typeface="+mn-ea"/>
                          <a:cs typeface="Gellix" pitchFamily="50" charset="0"/>
                        </a:rPr>
                        <a:t> Friday, full day: 27.11.26; 11.12.26</a:t>
                      </a:r>
                      <a:endParaRPr lang="fr-CH" sz="1400" dirty="0">
                        <a:solidFill>
                          <a:schemeClr val="tx1"/>
                        </a:solidFill>
                        <a:effectLst/>
                        <a:latin typeface="Gellix" pitchFamily="50" charset="0"/>
                        <a:ea typeface="Calibri" panose="020F0502020204030204" pitchFamily="34" charset="0"/>
                        <a:cs typeface="Gellix" pitchFamily="50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10930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79CC900E-0E92-4736-92C9-E14000B883BF}"/>
              </a:ext>
            </a:extLst>
          </p:cNvPr>
          <p:cNvSpPr txBox="1">
            <a:spLocks/>
          </p:cNvSpPr>
          <p:nvPr/>
        </p:nvSpPr>
        <p:spPr>
          <a:xfrm>
            <a:off x="505689" y="201837"/>
            <a:ext cx="1118061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Gellix Medium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llix" pitchFamily="50" charset="0"/>
                <a:ea typeface="+mj-ea"/>
                <a:cs typeface="Gellix" pitchFamily="50" charset="0"/>
              </a:rPr>
              <a:t>14. Seminars: </a:t>
            </a:r>
            <a:r>
              <a:rPr kumimoji="0" lang="fr-CH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llix" pitchFamily="50" charset="0"/>
                <a:ea typeface="+mj-ea"/>
                <a:cs typeface="Gellix" pitchFamily="50" charset="0"/>
              </a:rPr>
              <a:t>Fall</a:t>
            </a:r>
            <a:r>
              <a:rPr kumimoji="0" lang="fr-C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llix" pitchFamily="50" charset="0"/>
                <a:ea typeface="+mj-ea"/>
                <a:cs typeface="Gellix" pitchFamily="50" charset="0"/>
              </a:rPr>
              <a:t> </a:t>
            </a:r>
            <a:r>
              <a:rPr kumimoji="0" lang="fr-CH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llix" pitchFamily="50" charset="0"/>
                <a:ea typeface="+mj-ea"/>
                <a:cs typeface="Gellix" pitchFamily="50" charset="0"/>
              </a:rPr>
              <a:t>semester</a:t>
            </a:r>
            <a:r>
              <a:rPr kumimoji="0" lang="fr-C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llix" pitchFamily="50" charset="0"/>
                <a:ea typeface="+mj-ea"/>
                <a:cs typeface="Gellix" pitchFamily="50" charset="0"/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1533205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7A4A27-55AA-4377-AA62-B11E30CEA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220664"/>
            <a:ext cx="11972925" cy="1274762"/>
          </a:xfrm>
        </p:spPr>
        <p:txBody>
          <a:bodyPr>
            <a:noAutofit/>
          </a:bodyPr>
          <a:lstStyle/>
          <a:p>
            <a:r>
              <a:rPr lang="fr-CH" sz="3200" dirty="0">
                <a:latin typeface="Gellix" pitchFamily="50" charset="0"/>
                <a:cs typeface="Gellix" pitchFamily="50" charset="0"/>
              </a:rPr>
              <a:t>15. </a:t>
            </a:r>
            <a:r>
              <a:rPr lang="fr-CH" sz="3200" dirty="0" err="1">
                <a:latin typeface="Gellix" pitchFamily="50" charset="0"/>
                <a:cs typeface="Gellix" pitchFamily="50" charset="0"/>
              </a:rPr>
              <a:t>Other</a:t>
            </a:r>
            <a:r>
              <a:rPr lang="fr-CH" sz="3200" dirty="0">
                <a:latin typeface="Gellix" pitchFamily="50" charset="0"/>
                <a:cs typeface="Gellix" pitchFamily="50" charset="0"/>
              </a:rPr>
              <a:t> doctoral </a:t>
            </a:r>
            <a:r>
              <a:rPr lang="fr-CH" sz="3200" dirty="0" err="1">
                <a:latin typeface="Gellix" pitchFamily="50" charset="0"/>
                <a:cs typeface="Gellix" pitchFamily="50" charset="0"/>
              </a:rPr>
              <a:t>seminars</a:t>
            </a:r>
            <a:r>
              <a:rPr lang="fr-CH" sz="3200" dirty="0">
                <a:latin typeface="Gellix" pitchFamily="50" charset="0"/>
                <a:cs typeface="Gellix" pitchFamily="50" charset="0"/>
              </a:rPr>
              <a:t> </a:t>
            </a:r>
            <a:r>
              <a:rPr lang="fr-CH" sz="3200" dirty="0" err="1">
                <a:latin typeface="Gellix" pitchFamily="50" charset="0"/>
                <a:cs typeface="Gellix" pitchFamily="50" charset="0"/>
              </a:rPr>
              <a:t>elsewhere</a:t>
            </a:r>
            <a:br>
              <a:rPr lang="fr-CH" sz="4000" b="1" dirty="0"/>
            </a:br>
            <a:endParaRPr lang="fr-CH" sz="40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CF7A92-94E1-4434-9945-6669A632C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4" y="1717675"/>
            <a:ext cx="7877848" cy="42624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CH" sz="2400" i="1" dirty="0" err="1">
                <a:latin typeface="Gellix" pitchFamily="50" charset="0"/>
                <a:cs typeface="Gellix" pitchFamily="50" charset="0"/>
              </a:rPr>
              <a:t>Other</a:t>
            </a:r>
            <a:r>
              <a:rPr lang="fr-CH" sz="2400" i="1" dirty="0">
                <a:latin typeface="Gellix" pitchFamily="50" charset="0"/>
                <a:cs typeface="Gellix" pitchFamily="50" charset="0"/>
              </a:rPr>
              <a:t> </a:t>
            </a:r>
            <a:r>
              <a:rPr lang="fr-CH" sz="2400" i="1" dirty="0" err="1">
                <a:latin typeface="Gellix" pitchFamily="50" charset="0"/>
                <a:cs typeface="Gellix" pitchFamily="50" charset="0"/>
              </a:rPr>
              <a:t>possibilities</a:t>
            </a:r>
            <a:r>
              <a:rPr lang="fr-CH" sz="2400" i="1" dirty="0">
                <a:latin typeface="Gellix" pitchFamily="50" charset="0"/>
                <a:cs typeface="Gellix" pitchFamily="50" charset="0"/>
              </a:rPr>
              <a:t>: CUSO, Triangle Azur, BENEFRI &amp; programme UNINE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fr-CH" sz="2400" dirty="0">
              <a:latin typeface="Gellix" pitchFamily="50" charset="0"/>
              <a:cs typeface="Gellix" pitchFamily="50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CH" sz="2400" dirty="0">
                <a:latin typeface="Gellix" pitchFamily="50" charset="0"/>
                <a:cs typeface="Gellix" pitchFamily="50" charset="0"/>
                <a:hlinkClick r:id="rId3"/>
              </a:rPr>
              <a:t>https://competences.cuso.ch/en/welcome</a:t>
            </a:r>
            <a:r>
              <a:rPr lang="fr-CH" sz="2400" dirty="0">
                <a:latin typeface="Gellix" pitchFamily="50" charset="0"/>
                <a:cs typeface="Gellix" pitchFamily="50" charset="0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CH" sz="2400" dirty="0">
                <a:latin typeface="Gellix" pitchFamily="50" charset="0"/>
                <a:cs typeface="Gellix" pitchFamily="50" charset="0"/>
                <a:hlinkClick r:id="rId4"/>
              </a:rPr>
              <a:t>https://www10.unine.ch/descriptifs/</a:t>
            </a:r>
            <a:endParaRPr lang="fr-CH" sz="2400" dirty="0">
              <a:highlight>
                <a:srgbClr val="FFFF00"/>
              </a:highlight>
              <a:latin typeface="Gellix" pitchFamily="50" charset="0"/>
              <a:cs typeface="Gellix" pitchFamily="50" charset="0"/>
              <a:hlinkClick r:id="rId4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fr-CH" sz="2400" dirty="0">
              <a:latin typeface="Gellix" pitchFamily="50" charset="0"/>
              <a:cs typeface="Gellix" pitchFamily="50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dirty="0">
                <a:latin typeface="Gellix" pitchFamily="50" charset="0"/>
                <a:cs typeface="Gellix" pitchFamily="50" charset="0"/>
              </a:rPr>
              <a:t>Watch out for excellent (</a:t>
            </a:r>
            <a:r>
              <a:rPr lang="en-GB" sz="2400" b="1" dirty="0">
                <a:latin typeface="Gellix" pitchFamily="50" charset="0"/>
                <a:cs typeface="Gellix" pitchFamily="50" charset="0"/>
              </a:rPr>
              <a:t>inter)national teaching offers (post graduate level) </a:t>
            </a:r>
            <a:r>
              <a:rPr lang="en-GB" sz="2400" dirty="0">
                <a:latin typeface="Gellix" pitchFamily="50" charset="0"/>
                <a:cs typeface="Gellix" pitchFamily="50" charset="0"/>
              </a:rPr>
              <a:t>regarding your </a:t>
            </a:r>
            <a:r>
              <a:rPr lang="en-GB" sz="2400" b="1" dirty="0">
                <a:latin typeface="Gellix" pitchFamily="50" charset="0"/>
                <a:cs typeface="Gellix" pitchFamily="50" charset="0"/>
              </a:rPr>
              <a:t>topic</a:t>
            </a:r>
            <a:r>
              <a:rPr lang="en-GB" sz="2400" dirty="0">
                <a:latin typeface="Gellix" pitchFamily="50" charset="0"/>
                <a:cs typeface="Gellix" pitchFamily="50" charset="0"/>
              </a:rPr>
              <a:t>, your </a:t>
            </a:r>
            <a:r>
              <a:rPr lang="en-GB" sz="2400" b="1" dirty="0">
                <a:latin typeface="Gellix" pitchFamily="50" charset="0"/>
                <a:cs typeface="Gellix" pitchFamily="50" charset="0"/>
              </a:rPr>
              <a:t>methods. </a:t>
            </a:r>
            <a:r>
              <a:rPr lang="en-GB" sz="2400" dirty="0">
                <a:latin typeface="Gellix" pitchFamily="50" charset="0"/>
                <a:cs typeface="Gellix" pitchFamily="50" charset="0"/>
              </a:rPr>
              <a:t>Also consider presenting at </a:t>
            </a:r>
            <a:r>
              <a:rPr lang="en-GB" sz="2400" b="1" dirty="0">
                <a:latin typeface="Gellix" pitchFamily="50" charset="0"/>
                <a:cs typeface="Gellix" pitchFamily="50" charset="0"/>
              </a:rPr>
              <a:t>(inter)national conferences </a:t>
            </a:r>
            <a:r>
              <a:rPr lang="en-GB" sz="2400" dirty="0">
                <a:latin typeface="Gellix" pitchFamily="50" charset="0"/>
                <a:cs typeface="Gellix" pitchFamily="50" charset="0"/>
              </a:rPr>
              <a:t>gathering experts in your field.</a:t>
            </a:r>
            <a:r>
              <a:rPr lang="en-GB" sz="2400" b="1" dirty="0">
                <a:latin typeface="Gellix" pitchFamily="50" charset="0"/>
                <a:cs typeface="Gellix" pitchFamily="50" charset="0"/>
              </a:rPr>
              <a:t> Discuss with your PhD supervisors!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fr-CH" sz="26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fr-CH" sz="26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8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78AFA3D-A055-4FCE-A5F5-5E2B6FD334F4}"/>
              </a:ext>
            </a:extLst>
          </p:cNvPr>
          <p:cNvCxnSpPr>
            <a:cxnSpLocks/>
          </p:cNvCxnSpPr>
          <p:nvPr/>
        </p:nvCxnSpPr>
        <p:spPr>
          <a:xfrm>
            <a:off x="287039" y="987502"/>
            <a:ext cx="10832011" cy="0"/>
          </a:xfrm>
          <a:prstGeom prst="line">
            <a:avLst/>
          </a:prstGeom>
          <a:ln w="28575">
            <a:solidFill>
              <a:srgbClr val="0000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52EE5C27-32B5-F1F3-E394-A5AEDADC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879" y="2361609"/>
            <a:ext cx="1732564" cy="49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 nouveau logo de l'Université de Lausanne. [DR - Unil]">
            <a:extLst>
              <a:ext uri="{FF2B5EF4-FFF2-40B4-BE49-F238E27FC236}">
                <a16:creationId xmlns:a16="http://schemas.microsoft.com/office/drawing/2014/main" id="{474279E2-6BA3-17CA-C441-10D4D093A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222" y="3045428"/>
            <a:ext cx="1006221" cy="75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97A2188-70E6-9555-3EA6-EFC552F75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1" b="12519"/>
          <a:stretch>
            <a:fillRect/>
          </a:stretch>
        </p:blipFill>
        <p:spPr bwMode="auto">
          <a:xfrm>
            <a:off x="9870679" y="3977348"/>
            <a:ext cx="1423436" cy="10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BBB1066-7785-8E5D-1A39-108F86184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062" y="5257229"/>
            <a:ext cx="1502053" cy="102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F82BB51-7783-8B37-3B0F-F95CE04C9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879" y="1446250"/>
            <a:ext cx="1732564" cy="7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593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057563-CAED-484A-8182-85793B328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81" y="254257"/>
            <a:ext cx="11744325" cy="1051336"/>
          </a:xfrm>
        </p:spPr>
        <p:txBody>
          <a:bodyPr>
            <a:normAutofit/>
          </a:bodyPr>
          <a:lstStyle/>
          <a:p>
            <a:r>
              <a:rPr lang="fr-CH" sz="3200" dirty="0">
                <a:latin typeface="Gellix" pitchFamily="50" charset="0"/>
                <a:cs typeface="Gellix" pitchFamily="50" charset="0"/>
              </a:rPr>
              <a:t> 16. In case of questions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9FCE0F-D50F-4981-BDCF-E71FAC86A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4617" y="1938528"/>
            <a:ext cx="3323590" cy="76722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fr-CH" b="1" dirty="0">
                <a:latin typeface="Gellix" pitchFamily="50" charset="0"/>
                <a:cs typeface="Gellix" pitchFamily="50" charset="0"/>
              </a:rPr>
              <a:t>Registration at </a:t>
            </a:r>
            <a:r>
              <a:rPr lang="fr-CH" b="1" dirty="0" err="1">
                <a:latin typeface="Gellix" pitchFamily="50" charset="0"/>
                <a:cs typeface="Gellix" pitchFamily="50" charset="0"/>
              </a:rPr>
              <a:t>UniNE</a:t>
            </a:r>
            <a:endParaRPr lang="fr-CH" b="1" dirty="0">
              <a:latin typeface="Gellix" pitchFamily="50" charset="0"/>
              <a:cs typeface="Gellix" pitchFamily="50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fr-CH" sz="2200" dirty="0">
                <a:latin typeface="Gellix" pitchFamily="50" charset="0"/>
                <a:cs typeface="Gellix" pitchFamily="50" charset="0"/>
              </a:rPr>
              <a:t>(in due time)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FF7417B-A3BE-4A0E-82ED-8BD3DEC5E1EF}"/>
              </a:ext>
            </a:extLst>
          </p:cNvPr>
          <p:cNvSpPr txBox="1">
            <a:spLocks/>
          </p:cNvSpPr>
          <p:nvPr/>
        </p:nvSpPr>
        <p:spPr>
          <a:xfrm>
            <a:off x="3956050" y="1938528"/>
            <a:ext cx="4133469" cy="1490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ellix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ellix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ellix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ellix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ellix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H" sz="2400" b="1" dirty="0" err="1"/>
              <a:t>Any</a:t>
            </a:r>
            <a:r>
              <a:rPr lang="fr-CH" sz="2400" b="1" dirty="0"/>
              <a:t> </a:t>
            </a:r>
            <a:r>
              <a:rPr lang="fr-CH" sz="2400" b="1" dirty="0" err="1"/>
              <a:t>other</a:t>
            </a:r>
            <a:r>
              <a:rPr lang="fr-CH" sz="2400" b="1" dirty="0"/>
              <a:t> question </a:t>
            </a:r>
            <a:r>
              <a:rPr lang="fr-CH" sz="2000" dirty="0"/>
              <a:t>(admission </a:t>
            </a:r>
            <a:r>
              <a:rPr lang="fr-CH" sz="2000" dirty="0" err="1"/>
              <a:t>criteria</a:t>
            </a:r>
            <a:r>
              <a:rPr lang="fr-CH" sz="2000" dirty="0"/>
              <a:t>, </a:t>
            </a:r>
            <a:r>
              <a:rPr lang="fr-CH" sz="2000" dirty="0" err="1"/>
              <a:t>search</a:t>
            </a:r>
            <a:r>
              <a:rPr lang="fr-CH" sz="2000" dirty="0"/>
              <a:t> for </a:t>
            </a:r>
            <a:r>
              <a:rPr lang="fr-CH" sz="2000" dirty="0" err="1"/>
              <a:t>supervisors</a:t>
            </a:r>
            <a:r>
              <a:rPr lang="fr-CH" sz="2000" dirty="0"/>
              <a:t>, </a:t>
            </a:r>
            <a:r>
              <a:rPr lang="fr-CH" sz="2000" dirty="0" err="1"/>
              <a:t>pedagogical</a:t>
            </a:r>
            <a:r>
              <a:rPr lang="fr-CH" sz="2000" dirty="0"/>
              <a:t> agreement,…)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2086F0-AF05-4851-94D9-3A690F6BD199}"/>
              </a:ext>
            </a:extLst>
          </p:cNvPr>
          <p:cNvSpPr/>
          <p:nvPr/>
        </p:nvSpPr>
        <p:spPr>
          <a:xfrm>
            <a:off x="8227907" y="4376827"/>
            <a:ext cx="33235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Gellix" pitchFamily="50" charset="0"/>
                <a:cs typeface="Gellix" pitchFamily="50" charset="0"/>
              </a:rPr>
              <a:t>Service des</a:t>
            </a:r>
          </a:p>
          <a:p>
            <a:pPr algn="ctr"/>
            <a:r>
              <a:rPr lang="en-GB" sz="2000" dirty="0">
                <a:latin typeface="Gellix" pitchFamily="50" charset="0"/>
                <a:cs typeface="Gellix" pitchFamily="50" charset="0"/>
              </a:rPr>
              <a:t>Immatriculations</a:t>
            </a:r>
          </a:p>
          <a:p>
            <a:pPr algn="ctr"/>
            <a:r>
              <a:rPr lang="en-US" sz="2000" dirty="0">
                <a:latin typeface="Gellix" pitchFamily="50" charset="0"/>
                <a:cs typeface="Gellix" pitchFamily="50" charset="0"/>
                <a:hlinkClick r:id="rId2"/>
              </a:rPr>
              <a:t>immatriculation@unine.ch</a:t>
            </a:r>
            <a:r>
              <a:rPr lang="en-US" sz="2000" dirty="0">
                <a:latin typeface="Gellix" pitchFamily="50" charset="0"/>
                <a:cs typeface="Gellix" pitchFamily="50" charset="0"/>
              </a:rPr>
              <a:t> 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8F256AC-746C-40C2-914C-8B6BEFD45FAC}"/>
              </a:ext>
            </a:extLst>
          </p:cNvPr>
          <p:cNvSpPr txBox="1">
            <a:spLocks/>
          </p:cNvSpPr>
          <p:nvPr/>
        </p:nvSpPr>
        <p:spPr>
          <a:xfrm>
            <a:off x="328619" y="1938528"/>
            <a:ext cx="3282333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ellix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ellix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ellix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ellix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ellix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H" sz="2400" dirty="0"/>
              <a:t>ITTS </a:t>
            </a:r>
            <a:r>
              <a:rPr lang="fr-CH" sz="2400" b="1" dirty="0"/>
              <a:t>administrative</a:t>
            </a:r>
            <a:r>
              <a:rPr lang="fr-CH" sz="2400" dirty="0"/>
              <a:t> </a:t>
            </a:r>
            <a:r>
              <a:rPr lang="fr-CH" sz="2400" dirty="0" err="1"/>
              <a:t>matters</a:t>
            </a:r>
            <a:endParaRPr lang="fr-CH" sz="2400" dirty="0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6F3AC5B-38AA-4E21-825D-40BDF44EB51E}"/>
              </a:ext>
            </a:extLst>
          </p:cNvPr>
          <p:cNvCxnSpPr>
            <a:cxnSpLocks/>
          </p:cNvCxnSpPr>
          <p:nvPr/>
        </p:nvCxnSpPr>
        <p:spPr>
          <a:xfrm flipH="1">
            <a:off x="9885126" y="2852928"/>
            <a:ext cx="4576" cy="12879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EE9B1C49-2AFE-4BEA-B59B-3477C34C2AE3}"/>
              </a:ext>
            </a:extLst>
          </p:cNvPr>
          <p:cNvCxnSpPr>
            <a:cxnSpLocks/>
          </p:cNvCxnSpPr>
          <p:nvPr/>
        </p:nvCxnSpPr>
        <p:spPr>
          <a:xfrm>
            <a:off x="6022784" y="3346100"/>
            <a:ext cx="0" cy="7947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541D415B-1029-47D3-AB0D-2A45BEDEEF32}"/>
              </a:ext>
            </a:extLst>
          </p:cNvPr>
          <p:cNvCxnSpPr>
            <a:cxnSpLocks/>
          </p:cNvCxnSpPr>
          <p:nvPr/>
        </p:nvCxnSpPr>
        <p:spPr>
          <a:xfrm>
            <a:off x="1944946" y="2912730"/>
            <a:ext cx="0" cy="12879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AA62FDB4-5D5D-4CA5-B8D0-D1F7DAD06738}"/>
              </a:ext>
            </a:extLst>
          </p:cNvPr>
          <p:cNvSpPr txBox="1">
            <a:spLocks/>
          </p:cNvSpPr>
          <p:nvPr/>
        </p:nvSpPr>
        <p:spPr>
          <a:xfrm>
            <a:off x="191662" y="4601876"/>
            <a:ext cx="3556245" cy="485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ellix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ellix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ellix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ellix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ellix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H" sz="2000" dirty="0">
                <a:hlinkClick r:id="rId3"/>
              </a:rPr>
              <a:t>messagerie.itts@unine.ch</a:t>
            </a:r>
            <a:r>
              <a:rPr lang="fr-CH" sz="2000" dirty="0"/>
              <a:t> 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AD553366-3114-4A72-8BBE-97266C309383}"/>
              </a:ext>
            </a:extLst>
          </p:cNvPr>
          <p:cNvSpPr txBox="1">
            <a:spLocks/>
          </p:cNvSpPr>
          <p:nvPr/>
        </p:nvSpPr>
        <p:spPr>
          <a:xfrm>
            <a:off x="4244660" y="4601876"/>
            <a:ext cx="3556247" cy="469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ellix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ellix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ellix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ellix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ellix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H" sz="2000" dirty="0">
                <a:hlinkClick r:id="rId4"/>
              </a:rPr>
              <a:t>ophelie.bidet@unine.ch</a:t>
            </a:r>
            <a:r>
              <a:rPr lang="fr-CH" sz="2000" dirty="0"/>
              <a:t> 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D9AFB88F-7BC4-4DF0-905F-55A64921B5F4}"/>
              </a:ext>
            </a:extLst>
          </p:cNvPr>
          <p:cNvCxnSpPr>
            <a:cxnSpLocks/>
          </p:cNvCxnSpPr>
          <p:nvPr/>
        </p:nvCxnSpPr>
        <p:spPr>
          <a:xfrm>
            <a:off x="294881" y="1061144"/>
            <a:ext cx="10832011" cy="0"/>
          </a:xfrm>
          <a:prstGeom prst="line">
            <a:avLst/>
          </a:prstGeom>
          <a:ln w="28575">
            <a:solidFill>
              <a:srgbClr val="0000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37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228602" y="220663"/>
            <a:ext cx="11734798" cy="23904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latin typeface="Gellix" pitchFamily="50" charset="0"/>
                <a:cs typeface="Gellix" pitchFamily="50" charset="0"/>
              </a:rPr>
              <a:t>Thank</a:t>
            </a:r>
            <a:r>
              <a:rPr lang="fr-CH" sz="3200" dirty="0">
                <a:latin typeface="Gellix" pitchFamily="50" charset="0"/>
                <a:cs typeface="Gellix" pitchFamily="50" charset="0"/>
              </a:rPr>
              <a:t> </a:t>
            </a:r>
            <a:r>
              <a:rPr lang="fr-CH" sz="3200" dirty="0" err="1">
                <a:latin typeface="Gellix" pitchFamily="50" charset="0"/>
                <a:cs typeface="Gellix" pitchFamily="50" charset="0"/>
              </a:rPr>
              <a:t>you</a:t>
            </a:r>
            <a:r>
              <a:rPr lang="fr-CH" sz="3200" dirty="0">
                <a:latin typeface="Gellix" pitchFamily="50" charset="0"/>
                <a:cs typeface="Gellix" pitchFamily="50" charset="0"/>
              </a:rPr>
              <a:t> for </a:t>
            </a:r>
            <a:r>
              <a:rPr lang="fr-CH" sz="3200" dirty="0" err="1">
                <a:latin typeface="Gellix" pitchFamily="50" charset="0"/>
                <a:cs typeface="Gellix" pitchFamily="50" charset="0"/>
              </a:rPr>
              <a:t>your</a:t>
            </a:r>
            <a:r>
              <a:rPr lang="fr-CH" sz="3200" dirty="0">
                <a:latin typeface="Gellix" pitchFamily="50" charset="0"/>
                <a:cs typeface="Gellix" pitchFamily="50" charset="0"/>
              </a:rPr>
              <a:t> attention !</a:t>
            </a:r>
            <a:br>
              <a:rPr lang="fr-CH" sz="3200" dirty="0">
                <a:latin typeface="Gellix" pitchFamily="50" charset="0"/>
                <a:cs typeface="Gellix" pitchFamily="50" charset="0"/>
              </a:rPr>
            </a:br>
            <a:br>
              <a:rPr lang="fr-CH" sz="3200" dirty="0">
                <a:latin typeface="Gellix" pitchFamily="50" charset="0"/>
                <a:cs typeface="Gellix" pitchFamily="50" charset="0"/>
              </a:rPr>
            </a:br>
            <a:r>
              <a:rPr lang="fr-CH" sz="3200" dirty="0">
                <a:latin typeface="Gellix" pitchFamily="50" charset="0"/>
                <a:cs typeface="Gellix" pitchFamily="50" charset="0"/>
              </a:rPr>
              <a:t>Questions and </a:t>
            </a:r>
            <a:r>
              <a:rPr lang="fr-CH" sz="3200" dirty="0" err="1">
                <a:latin typeface="Gellix" pitchFamily="50" charset="0"/>
                <a:cs typeface="Gellix" pitchFamily="50" charset="0"/>
              </a:rPr>
              <a:t>remarks</a:t>
            </a:r>
            <a:r>
              <a:rPr lang="fr-CH" sz="3200" dirty="0">
                <a:latin typeface="Gellix" pitchFamily="50" charset="0"/>
                <a:cs typeface="Gellix" pitchFamily="50" charset="0"/>
              </a:rPr>
              <a:t>?</a:t>
            </a:r>
            <a:br>
              <a:rPr lang="fr-CH" sz="3200" dirty="0">
                <a:latin typeface="Gellix" pitchFamily="50" charset="0"/>
                <a:cs typeface="Gellix" pitchFamily="50" charset="0"/>
              </a:rPr>
            </a:br>
            <a:endParaRPr lang="fr-CH" sz="3200" dirty="0">
              <a:latin typeface="Gellix" pitchFamily="50" charset="0"/>
              <a:cs typeface="Gellix" pitchFamily="50" charset="0"/>
            </a:endParaRPr>
          </a:p>
        </p:txBody>
      </p:sp>
      <p:pic>
        <p:nvPicPr>
          <p:cNvPr id="7" name="Picture 4" descr="https://www.unine.ch/files/live/sites/unine/files/Medias/images/phototheque/batiments/1erMars26Andre2006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/>
        </p:blipFill>
        <p:spPr bwMode="auto">
          <a:xfrm>
            <a:off x="8270240" y="3395175"/>
            <a:ext cx="3461734" cy="2787501"/>
          </a:xfrm>
          <a:prstGeom prst="rect">
            <a:avLst/>
          </a:prstGeom>
          <a:noFill/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88F3072C-FD3E-8FA5-EA49-5B92070CF25F}"/>
              </a:ext>
            </a:extLst>
          </p:cNvPr>
          <p:cNvSpPr txBox="1">
            <a:spLocks/>
          </p:cNvSpPr>
          <p:nvPr/>
        </p:nvSpPr>
        <p:spPr bwMode="auto">
          <a:xfrm>
            <a:off x="579768" y="2115662"/>
            <a:ext cx="7930515" cy="42624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endParaRPr lang="fr-CH" sz="2200" dirty="0"/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fr-CH" sz="2000" dirty="0">
                <a:latin typeface="Gellix" pitchFamily="50" charset="0"/>
                <a:cs typeface="Gellix" pitchFamily="50" charset="0"/>
              </a:rPr>
              <a:t>Michaela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Slotwinski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, Assistant Professor &amp; Co-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director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of ITTS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fr-CH" sz="2000" dirty="0">
                <a:latin typeface="Gellix" pitchFamily="50" charset="0"/>
                <a:cs typeface="Gellix" pitchFamily="50" charset="0"/>
                <a:hlinkClick r:id="rId3"/>
              </a:rPr>
              <a:t>michaela.slotwinski@unine.ch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fr-CH" sz="2000" dirty="0">
                <a:latin typeface="Gellix" pitchFamily="50" charset="0"/>
                <a:cs typeface="Gellix" pitchFamily="50" charset="0"/>
              </a:rPr>
              <a:t>Ophélie Bidet, Responsable pédagogique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fr-CH" sz="2000" dirty="0">
                <a:latin typeface="Gellix" pitchFamily="50" charset="0"/>
                <a:cs typeface="Gellix" pitchFamily="50" charset="0"/>
                <a:hlinkClick r:id="rId4"/>
              </a:rPr>
              <a:t>ophelie.bidet@unine.ch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da-DK" sz="2000" dirty="0">
                <a:latin typeface="Gellix" pitchFamily="50" charset="0"/>
                <a:cs typeface="Gellix" pitchFamily="50" charset="0"/>
              </a:rPr>
              <a:t>Secrétariat ITTS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da-DK" sz="2000" dirty="0">
                <a:latin typeface="Gellix" pitchFamily="50" charset="0"/>
                <a:cs typeface="Gellix" pitchFamily="50" charset="0"/>
                <a:hlinkClick r:id="rId5"/>
              </a:rPr>
              <a:t>messagerie.itts@unine.ch</a:t>
            </a:r>
            <a:r>
              <a:rPr lang="da-DK" sz="2000" dirty="0">
                <a:latin typeface="Gellix" pitchFamily="50" charset="0"/>
                <a:cs typeface="Gellix" pitchFamily="50" charset="0"/>
              </a:rPr>
              <a:t>  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fr-CH" sz="2000" dirty="0">
                <a:latin typeface="Gellix" pitchFamily="50" charset="0"/>
                <a:cs typeface="Gellix" pitchFamily="50" charset="0"/>
              </a:rPr>
              <a:t>Institut transdisciplinaire de travail social (ITTS)</a:t>
            </a:r>
            <a:br>
              <a:rPr lang="fr-CH" sz="2000" dirty="0">
                <a:latin typeface="Gellix" pitchFamily="50" charset="0"/>
                <a:cs typeface="Gellix" pitchFamily="50" charset="0"/>
              </a:rPr>
            </a:br>
            <a:r>
              <a:rPr lang="fr-CH" sz="2000" dirty="0">
                <a:latin typeface="Gellix" pitchFamily="50" charset="0"/>
                <a:cs typeface="Gellix" pitchFamily="50" charset="0"/>
              </a:rPr>
              <a:t>A.-L. Breguet 2</a:t>
            </a:r>
            <a:br>
              <a:rPr lang="fr-CH" sz="2000" dirty="0">
                <a:latin typeface="Gellix" pitchFamily="50" charset="0"/>
                <a:cs typeface="Gellix" pitchFamily="50" charset="0"/>
              </a:rPr>
            </a:br>
            <a:r>
              <a:rPr lang="fr-CH" sz="2000" dirty="0">
                <a:latin typeface="Gellix" pitchFamily="50" charset="0"/>
                <a:cs typeface="Gellix" pitchFamily="50" charset="0"/>
              </a:rPr>
              <a:t>CH-2000 Neuchâtel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endParaRPr lang="fr-CH" sz="2200" u="sng" dirty="0">
              <a:highlight>
                <a:srgbClr val="FFFF00"/>
              </a:highlight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endParaRPr lang="fr-CH" sz="2200" u="sn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201574-84A1-45F1-84A5-BB48201B2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2" y="220664"/>
            <a:ext cx="11734798" cy="1274762"/>
          </a:xfrm>
        </p:spPr>
        <p:txBody>
          <a:bodyPr>
            <a:normAutofit/>
          </a:bodyPr>
          <a:lstStyle/>
          <a:p>
            <a:r>
              <a:rPr lang="fr-CH" sz="3200" dirty="0">
                <a:latin typeface="Gellix" pitchFamily="50" charset="0"/>
                <a:cs typeface="Gellix" pitchFamily="50" charset="0"/>
              </a:rPr>
              <a:t>Table of content</a:t>
            </a:r>
            <a:br>
              <a:rPr lang="fr-CH" sz="3200" dirty="0">
                <a:latin typeface="Gellix" pitchFamily="50" charset="0"/>
                <a:cs typeface="Gellix" pitchFamily="50" charset="0"/>
              </a:rPr>
            </a:br>
            <a:endParaRPr lang="fr-CH" sz="3200" dirty="0">
              <a:latin typeface="Gellix" pitchFamily="50" charset="0"/>
              <a:cs typeface="Gellix" pitchFamily="50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60507D-F069-42AC-8B3D-009933A63B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2" y="1717674"/>
            <a:ext cx="5756274" cy="455453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AutoNum type="arabicPeriod"/>
            </a:pPr>
            <a:r>
              <a:rPr lang="fr-CH" sz="2000" dirty="0">
                <a:latin typeface="Gellix" pitchFamily="50" charset="0"/>
                <a:cs typeface="Gellix" pitchFamily="50" charset="0"/>
              </a:rPr>
              <a:t>Legal base and goals of ITTS 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AutoNum type="arabicPeriod"/>
            </a:pPr>
            <a:r>
              <a:rPr lang="fr-CH" sz="2000" dirty="0" err="1">
                <a:latin typeface="Gellix" pitchFamily="50" charset="0"/>
                <a:cs typeface="Gellix" pitchFamily="50" charset="0"/>
              </a:rPr>
              <a:t>Specificity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of ITTS, team &amp;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committees</a:t>
            </a:r>
            <a:endParaRPr lang="fr-CH" sz="2000" dirty="0">
              <a:latin typeface="Gellix" pitchFamily="50" charset="0"/>
              <a:cs typeface="Gellix" pitchFamily="50" charset="0"/>
            </a:endParaRP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AutoNum type="arabicPeriod"/>
            </a:pPr>
            <a:r>
              <a:rPr lang="fr-CH" sz="2000" dirty="0" err="1">
                <a:latin typeface="Gellix" pitchFamily="50" charset="0"/>
                <a:cs typeface="Gellix" pitchFamily="50" charset="0"/>
              </a:rPr>
              <a:t>Regulation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for the ITTS PhD program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AutoNum type="arabicPeriod"/>
            </a:pPr>
            <a:r>
              <a:rPr lang="fr-CH" sz="2000" dirty="0">
                <a:latin typeface="Gellix" pitchFamily="50" charset="0"/>
                <a:cs typeface="Gellix" pitchFamily="50" charset="0"/>
              </a:rPr>
              <a:t>ITTS PhD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students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,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cohort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September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2025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AutoNum type="arabicPeriod"/>
            </a:pPr>
            <a:r>
              <a:rPr lang="fr-CH" sz="2000" dirty="0">
                <a:latin typeface="Gellix" pitchFamily="50" charset="0"/>
                <a:cs typeface="Gellix" pitchFamily="50" charset="0"/>
              </a:rPr>
              <a:t>MA of the ITTS PhD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students</a:t>
            </a:r>
            <a:endParaRPr lang="fr-CH" sz="2000" dirty="0">
              <a:latin typeface="Gellix" pitchFamily="50" charset="0"/>
              <a:cs typeface="Gellix" pitchFamily="50" charset="0"/>
            </a:endParaRP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AutoNum type="arabicPeriod"/>
            </a:pPr>
            <a:r>
              <a:rPr lang="fr-CH" sz="2000" dirty="0">
                <a:latin typeface="Gellix" pitchFamily="50" charset="0"/>
                <a:cs typeface="Gellix" pitchFamily="50" charset="0"/>
              </a:rPr>
              <a:t>ITTS PhD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supervisors</a:t>
            </a:r>
            <a:endParaRPr lang="fr-CH" sz="2000" dirty="0">
              <a:latin typeface="Gellix" pitchFamily="50" charset="0"/>
              <a:cs typeface="Gellix" pitchFamily="50" charset="0"/>
            </a:endParaRP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AutoNum type="arabicPeriod"/>
            </a:pPr>
            <a:r>
              <a:rPr lang="fr-CH" sz="2000" dirty="0" err="1">
                <a:latin typeface="Gellix" pitchFamily="50" charset="0"/>
                <a:cs typeface="Gellix" pitchFamily="50" charset="0"/>
              </a:rPr>
              <a:t>Reasons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for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doing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a PhD in social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work</a:t>
            </a:r>
            <a:endParaRPr lang="fr-CH" sz="2000" dirty="0">
              <a:latin typeface="Gellix" pitchFamily="50" charset="0"/>
              <a:cs typeface="Gellix" pitchFamily="50" charset="0"/>
            </a:endParaRP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AutoNum type="arabicPeriod"/>
            </a:pPr>
            <a:r>
              <a:rPr lang="fr-CH" sz="2000" dirty="0">
                <a:latin typeface="Gellix" pitchFamily="50" charset="0"/>
                <a:cs typeface="Gellix" pitchFamily="50" charset="0"/>
              </a:rPr>
              <a:t>Planning and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financing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a PhD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AutoNum type="arabicPeriod"/>
            </a:pPr>
            <a:endParaRPr lang="fr-CH" sz="2000" dirty="0">
              <a:latin typeface="Gellix" pitchFamily="50" charset="0"/>
              <a:cs typeface="Gellix" pitchFamily="50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fr-CH" sz="2200" dirty="0"/>
          </a:p>
          <a:p>
            <a:endParaRPr lang="fr-CH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319B51-9E59-4284-9B5B-0C12EA999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125" y="1717675"/>
            <a:ext cx="5756274" cy="45545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CH" sz="2000" dirty="0">
                <a:latin typeface="Gellix" pitchFamily="50" charset="0"/>
                <a:cs typeface="Gellix" pitchFamily="50" charset="0"/>
              </a:rPr>
              <a:t>9. The 7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steps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to start a PhD at ITTS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CH" sz="2000" dirty="0">
                <a:latin typeface="Gellix" pitchFamily="50" charset="0"/>
                <a:cs typeface="Gellix" pitchFamily="50" charset="0"/>
              </a:rPr>
              <a:t>10. PhD process at ITTS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CH" sz="2000" dirty="0">
                <a:latin typeface="Gellix" pitchFamily="50" charset="0"/>
                <a:cs typeface="Gellix" pitchFamily="50" charset="0"/>
              </a:rPr>
              <a:t>11. Structure of the PhD program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CH" sz="2000" dirty="0">
                <a:latin typeface="Gellix" pitchFamily="50" charset="0"/>
                <a:cs typeface="Gellix" pitchFamily="50" charset="0"/>
              </a:rPr>
              <a:t>12.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Pedagogical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agreement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CH" sz="2000" dirty="0">
                <a:latin typeface="Gellix" pitchFamily="50" charset="0"/>
                <a:cs typeface="Gellix" pitchFamily="50" charset="0"/>
              </a:rPr>
              <a:t>13 &amp; 14. Seminars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offers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2026,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spring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,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fall</a:t>
            </a:r>
            <a:endParaRPr lang="fr-CH" sz="2000" dirty="0">
              <a:latin typeface="Gellix" pitchFamily="50" charset="0"/>
              <a:cs typeface="Gellix" pitchFamily="50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CH" sz="2000" dirty="0">
                <a:latin typeface="Gellix" pitchFamily="50" charset="0"/>
                <a:cs typeface="Gellix" pitchFamily="50" charset="0"/>
              </a:rPr>
              <a:t>15.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Other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doctoral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seminars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elsewhere</a:t>
            </a:r>
            <a:endParaRPr lang="fr-CH" sz="2000" dirty="0">
              <a:latin typeface="Gellix" pitchFamily="50" charset="0"/>
              <a:cs typeface="Gellix" pitchFamily="50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CH" sz="2000" dirty="0">
                <a:latin typeface="Gellix" pitchFamily="50" charset="0"/>
                <a:cs typeface="Gellix" pitchFamily="50" charset="0"/>
              </a:rPr>
              <a:t>16. Contact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fr-CH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D70C019-6C9B-47C6-8FD0-22B87152DA42}"/>
              </a:ext>
            </a:extLst>
          </p:cNvPr>
          <p:cNvCxnSpPr>
            <a:cxnSpLocks/>
          </p:cNvCxnSpPr>
          <p:nvPr/>
        </p:nvCxnSpPr>
        <p:spPr>
          <a:xfrm>
            <a:off x="364042" y="949002"/>
            <a:ext cx="10832011" cy="0"/>
          </a:xfrm>
          <a:prstGeom prst="line">
            <a:avLst/>
          </a:prstGeom>
          <a:ln w="28575">
            <a:solidFill>
              <a:srgbClr val="0000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360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CF9C9-7A4A-9F03-8464-E00BDBA08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04" y="326588"/>
            <a:ext cx="11210912" cy="1274762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CH" sz="3200" dirty="0">
                <a:latin typeface="Gellix" pitchFamily="50" charset="0"/>
                <a:cs typeface="Gellix" pitchFamily="50" charset="0"/>
              </a:rPr>
              <a:t>1. ITTS : Legal base &amp; goals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Gellix" pitchFamily="50" charset="0"/>
              <a:cs typeface="Gellix" pitchFamily="50" charset="0"/>
            </a:endParaRPr>
          </a:p>
        </p:txBody>
      </p:sp>
      <p:sp>
        <p:nvSpPr>
          <p:cNvPr id="1849" name="TextBox 1848">
            <a:extLst>
              <a:ext uri="{FF2B5EF4-FFF2-40B4-BE49-F238E27FC236}">
                <a16:creationId xmlns:a16="http://schemas.microsoft.com/office/drawing/2014/main" id="{2177249B-615A-6C63-C9FA-60840350BB44}"/>
              </a:ext>
            </a:extLst>
          </p:cNvPr>
          <p:cNvSpPr txBox="1"/>
          <p:nvPr/>
        </p:nvSpPr>
        <p:spPr>
          <a:xfrm>
            <a:off x="241004" y="4062818"/>
            <a:ext cx="2046177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fr-CH" sz="1400" dirty="0">
              <a:solidFill>
                <a:schemeClr val="accent1">
                  <a:lumMod val="60000"/>
                  <a:lumOff val="40000"/>
                </a:schemeClr>
              </a:solidFill>
              <a:latin typeface="Calibri Light"/>
              <a:cs typeface="Calibri"/>
            </a:endParaRPr>
          </a:p>
          <a:p>
            <a:pPr algn="ctr"/>
            <a:endParaRPr lang="en-US" sz="1600" dirty="0">
              <a:latin typeface="Calibri Light"/>
              <a:cs typeface="Calibri Light"/>
            </a:endParaRPr>
          </a:p>
        </p:txBody>
      </p:sp>
      <p:sp>
        <p:nvSpPr>
          <p:cNvPr id="2152" name="TextBox 2151">
            <a:extLst>
              <a:ext uri="{FF2B5EF4-FFF2-40B4-BE49-F238E27FC236}">
                <a16:creationId xmlns:a16="http://schemas.microsoft.com/office/drawing/2014/main" id="{E26C6E8A-992A-12AD-42AF-9EFD205F7367}"/>
              </a:ext>
            </a:extLst>
          </p:cNvPr>
          <p:cNvSpPr txBox="1"/>
          <p:nvPr/>
        </p:nvSpPr>
        <p:spPr>
          <a:xfrm>
            <a:off x="241004" y="1450164"/>
            <a:ext cx="11383118" cy="2825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fr-CH" sz="2000" b="1" dirty="0">
                <a:latin typeface="Gellix" pitchFamily="50" charset="0"/>
                <a:ea typeface="+mn-lt"/>
                <a:cs typeface="Gellix" pitchFamily="50" charset="0"/>
              </a:rPr>
              <a:t>Art. 4,2 : </a:t>
            </a:r>
            <a:r>
              <a:rPr lang="en-US" sz="2000" b="1" dirty="0">
                <a:latin typeface="Gellix" pitchFamily="50" charset="0"/>
                <a:ea typeface="+mn-lt"/>
                <a:cs typeface="Gellix" pitchFamily="50" charset="0"/>
              </a:rPr>
              <a:t>For the third cycle, universities and other academic institutions in the university sector offer universities of applied sciences and universities of teacher education opportunities for cooperation in a spirit of partnership. </a:t>
            </a:r>
            <a:r>
              <a:rPr lang="fr-CH" dirty="0">
                <a:latin typeface="Gellix" pitchFamily="50" charset="0"/>
                <a:ea typeface="+mn-lt"/>
                <a:cs typeface="Gellix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https://www.fedlex.admin.ch/eli/cc/2019/722/fr</a:t>
            </a:r>
            <a:r>
              <a:rPr lang="fr-CH" dirty="0">
                <a:latin typeface="Gellix" pitchFamily="50" charset="0"/>
                <a:ea typeface="+mn-lt"/>
                <a:cs typeface="Gellix" pitchFamily="50" charset="0"/>
              </a:rPr>
              <a:t> ; </a:t>
            </a:r>
            <a:r>
              <a:rPr lang="de-DE" dirty="0">
                <a:latin typeface="Gellix" pitchFamily="50" charset="0"/>
                <a:ea typeface="+mn-lt"/>
                <a:cs typeface="Gellix" pitchFamily="50" charset="0"/>
              </a:rPr>
              <a:t> </a:t>
            </a:r>
            <a:r>
              <a:rPr lang="fr-CH" dirty="0">
                <a:latin typeface="Gellix" pitchFamily="50" charset="0"/>
                <a:ea typeface="+mn-lt"/>
                <a:cs typeface="Gellix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https://www.fedlex.admin.ch/eli/cc/2019/722/de</a:t>
            </a:r>
            <a:endParaRPr lang="fr-CH" dirty="0">
              <a:latin typeface="Gellix" pitchFamily="50" charset="0"/>
              <a:ea typeface="+mn-lt"/>
              <a:cs typeface="Gellix" pitchFamily="50" charset="0"/>
            </a:endParaRPr>
          </a:p>
          <a:p>
            <a:pPr>
              <a:lnSpc>
                <a:spcPct val="120000"/>
              </a:lnSpc>
            </a:pPr>
            <a:endParaRPr lang="fr-CH" dirty="0">
              <a:latin typeface="Gellix" pitchFamily="50" charset="0"/>
              <a:ea typeface="+mn-lt"/>
              <a:cs typeface="Gellix" pitchFamily="50" charset="0"/>
            </a:endParaRPr>
          </a:p>
          <a:p>
            <a:pPr>
              <a:lnSpc>
                <a:spcPct val="120000"/>
              </a:lnSpc>
            </a:pPr>
            <a:r>
              <a:rPr lang="fr-CH" dirty="0" err="1">
                <a:latin typeface="Gellix" pitchFamily="50" charset="0"/>
                <a:ea typeface="+mn-lt"/>
                <a:cs typeface="Gellix" pitchFamily="50" charset="0"/>
              </a:rPr>
              <a:t>Regulation</a:t>
            </a:r>
            <a:r>
              <a:rPr lang="fr-CH" dirty="0">
                <a:latin typeface="Gellix" pitchFamily="50" charset="0"/>
                <a:ea typeface="+mn-lt"/>
                <a:cs typeface="Gellix" pitchFamily="50" charset="0"/>
              </a:rPr>
              <a:t> of the Council of </a:t>
            </a:r>
            <a:r>
              <a:rPr lang="fr-CH" dirty="0" err="1">
                <a:latin typeface="Gellix" pitchFamily="50" charset="0"/>
                <a:ea typeface="+mn-lt"/>
                <a:cs typeface="Gellix" pitchFamily="50" charset="0"/>
              </a:rPr>
              <a:t>Universities</a:t>
            </a:r>
            <a:r>
              <a:rPr lang="fr-CH" dirty="0">
                <a:latin typeface="Gellix" pitchFamily="50" charset="0"/>
                <a:ea typeface="+mn-lt"/>
                <a:cs typeface="Gellix" pitchFamily="50" charset="0"/>
              </a:rPr>
              <a:t> on the coordination of training at </a:t>
            </a:r>
            <a:r>
              <a:rPr lang="fr-CH" dirty="0" err="1">
                <a:latin typeface="Gellix" pitchFamily="50" charset="0"/>
                <a:ea typeface="+mn-lt"/>
                <a:cs typeface="Gellix" pitchFamily="50" charset="0"/>
              </a:rPr>
              <a:t>Swiss</a:t>
            </a:r>
            <a:r>
              <a:rPr lang="fr-CH" dirty="0">
                <a:latin typeface="Gellix" pitchFamily="50" charset="0"/>
                <a:ea typeface="+mn-lt"/>
                <a:cs typeface="Gellix" pitchFamily="50" charset="0"/>
              </a:rPr>
              <a:t> </a:t>
            </a:r>
            <a:r>
              <a:rPr lang="fr-CH" dirty="0" err="1">
                <a:latin typeface="Gellix" pitchFamily="50" charset="0"/>
                <a:ea typeface="+mn-lt"/>
                <a:cs typeface="Gellix" pitchFamily="50" charset="0"/>
              </a:rPr>
              <a:t>universities</a:t>
            </a:r>
            <a:r>
              <a:rPr lang="fr-CH" dirty="0">
                <a:latin typeface="Gellix" pitchFamily="50" charset="0"/>
                <a:ea typeface="+mn-lt"/>
                <a:cs typeface="Gellix" pitchFamily="50" charset="0"/>
              </a:rPr>
              <a:t> (Art. 11 Uni: BA MA, PhD; Art.12 FH: BA, MA) 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Gellix" pitchFamily="50" charset="0"/>
              <a:ea typeface="+mn-lt"/>
              <a:cs typeface="Gellix" pitchFamily="50" charset="0"/>
            </a:endParaRPr>
          </a:p>
          <a:p>
            <a:pPr>
              <a:lnSpc>
                <a:spcPct val="120000"/>
              </a:lnSpc>
            </a:pPr>
            <a:endParaRPr lang="fr-CH" dirty="0">
              <a:latin typeface="Gellix" pitchFamily="50" charset="0"/>
              <a:cs typeface="Gellix" pitchFamily="50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08CC793-4E8B-4223-8AC7-24EF3CAD967C}"/>
              </a:ext>
            </a:extLst>
          </p:cNvPr>
          <p:cNvCxnSpPr>
            <a:cxnSpLocks/>
          </p:cNvCxnSpPr>
          <p:nvPr/>
        </p:nvCxnSpPr>
        <p:spPr>
          <a:xfrm>
            <a:off x="335166" y="1100301"/>
            <a:ext cx="10832011" cy="0"/>
          </a:xfrm>
          <a:prstGeom prst="line">
            <a:avLst/>
          </a:prstGeom>
          <a:ln w="28575">
            <a:solidFill>
              <a:srgbClr val="0000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E96F61-87C7-B89F-44C3-8D2F6AA41A62}"/>
              </a:ext>
            </a:extLst>
          </p:cNvPr>
          <p:cNvSpPr txBox="1">
            <a:spLocks/>
          </p:cNvSpPr>
          <p:nvPr/>
        </p:nvSpPr>
        <p:spPr bwMode="auto">
          <a:xfrm>
            <a:off x="335167" y="4339817"/>
            <a:ext cx="11116749" cy="2142836"/>
          </a:xfrm>
          <a:prstGeom prst="rect">
            <a:avLst/>
          </a:prstGeom>
          <a:ln w="38100" cap="flat" cmpd="sng" algn="ctr">
            <a:solidFill>
              <a:schemeClr val="accent4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fr-CH" sz="2000" b="1" dirty="0">
                <a:latin typeface="Gellix"/>
                <a:cs typeface="Gellix"/>
              </a:rPr>
              <a:t>Goals of the ITTS </a:t>
            </a:r>
            <a:endParaRPr lang="fr-CH" sz="2000" dirty="0">
              <a:latin typeface="Gellix"/>
              <a:cs typeface="Gellix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,Sans-Serif"/>
              <a:buChar char="•"/>
              <a:defRPr/>
            </a:pPr>
            <a:r>
              <a:rPr lang="fr-CH" sz="2000" dirty="0">
                <a:solidFill>
                  <a:srgbClr val="000000"/>
                </a:solidFill>
                <a:latin typeface="Gellix"/>
                <a:cs typeface="Gellix"/>
              </a:rPr>
              <a:t>Institute</a:t>
            </a:r>
            <a:r>
              <a:rPr lang="fr-CH" sz="2000" dirty="0">
                <a:latin typeface="Gellix"/>
                <a:cs typeface="Gellix"/>
              </a:rPr>
              <a:t> for the PhD in Social Work</a:t>
            </a:r>
            <a:endParaRPr lang="en-US" sz="2000" dirty="0">
              <a:latin typeface="Gellix"/>
              <a:cs typeface="Gellix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,Sans-Serif"/>
              <a:buChar char="•"/>
              <a:defRPr/>
            </a:pPr>
            <a:r>
              <a:rPr lang="fr-CH" sz="2000" dirty="0">
                <a:latin typeface="Gellix"/>
                <a:cs typeface="Gellix"/>
              </a:rPr>
              <a:t>Promotion of the </a:t>
            </a:r>
            <a:r>
              <a:rPr lang="fr-CH" sz="2000" dirty="0" err="1">
                <a:latin typeface="Gellix"/>
                <a:cs typeface="Gellix"/>
              </a:rPr>
              <a:t>next</a:t>
            </a:r>
            <a:r>
              <a:rPr lang="fr-CH" sz="2000" dirty="0">
                <a:latin typeface="Gellix"/>
                <a:cs typeface="Gellix"/>
              </a:rPr>
              <a:t> </a:t>
            </a:r>
            <a:r>
              <a:rPr lang="fr-CH" sz="2000" dirty="0" err="1">
                <a:latin typeface="Gellix"/>
                <a:cs typeface="Gellix"/>
              </a:rPr>
              <a:t>generation</a:t>
            </a:r>
            <a:r>
              <a:rPr lang="fr-CH" sz="2000" dirty="0">
                <a:latin typeface="Gellix"/>
                <a:cs typeface="Gellix"/>
              </a:rPr>
              <a:t> of social </a:t>
            </a:r>
            <a:r>
              <a:rPr lang="fr-CH" sz="2000" dirty="0" err="1">
                <a:latin typeface="Gellix"/>
                <a:cs typeface="Gellix"/>
              </a:rPr>
              <a:t>work</a:t>
            </a:r>
            <a:r>
              <a:rPr lang="fr-CH" sz="2000" dirty="0">
                <a:latin typeface="Gellix"/>
                <a:cs typeface="Gellix"/>
              </a:rPr>
              <a:t> 3rd cycle training</a:t>
            </a:r>
            <a:endParaRPr lang="fr-CH" dirty="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,Sans-Serif"/>
              <a:buChar char="•"/>
              <a:defRPr/>
            </a:pPr>
            <a:r>
              <a:rPr lang="fr-CH" sz="2000" dirty="0" err="1">
                <a:latin typeface="Gellix"/>
                <a:cs typeface="Gellix"/>
              </a:rPr>
              <a:t>Examination</a:t>
            </a:r>
            <a:r>
              <a:rPr lang="fr-CH" sz="2000" dirty="0">
                <a:latin typeface="Gellix"/>
                <a:cs typeface="Gellix"/>
              </a:rPr>
              <a:t> of social </a:t>
            </a:r>
            <a:r>
              <a:rPr lang="fr-CH" sz="2000" dirty="0" err="1">
                <a:latin typeface="Gellix"/>
                <a:cs typeface="Gellix"/>
              </a:rPr>
              <a:t>work</a:t>
            </a:r>
            <a:r>
              <a:rPr lang="fr-CH" sz="2000" dirty="0">
                <a:latin typeface="Gellix"/>
                <a:cs typeface="Gellix"/>
              </a:rPr>
              <a:t> practice </a:t>
            </a:r>
            <a:r>
              <a:rPr lang="fr-CH" sz="2000" dirty="0" err="1">
                <a:latin typeface="Gellix"/>
                <a:cs typeface="Gellix"/>
              </a:rPr>
              <a:t>based</a:t>
            </a:r>
            <a:r>
              <a:rPr lang="fr-CH" sz="2000" dirty="0">
                <a:latin typeface="Gellix"/>
                <a:cs typeface="Gellix"/>
              </a:rPr>
              <a:t> on </a:t>
            </a:r>
            <a:r>
              <a:rPr lang="fr-CH" sz="2000" dirty="0" err="1">
                <a:latin typeface="Gellix"/>
                <a:cs typeface="Gellix"/>
              </a:rPr>
              <a:t>theoretical</a:t>
            </a:r>
            <a:r>
              <a:rPr lang="fr-CH" sz="2000" dirty="0">
                <a:latin typeface="Gellix"/>
                <a:cs typeface="Gellix"/>
              </a:rPr>
              <a:t> </a:t>
            </a:r>
            <a:r>
              <a:rPr lang="fr-CH" sz="2000" dirty="0" err="1">
                <a:latin typeface="Gellix"/>
                <a:cs typeface="Gellix"/>
              </a:rPr>
              <a:t>foundations</a:t>
            </a:r>
            <a:r>
              <a:rPr lang="fr-CH" sz="2000" dirty="0">
                <a:latin typeface="Gellix"/>
                <a:cs typeface="Gellix"/>
              </a:rPr>
              <a:t> </a:t>
            </a:r>
            <a:endParaRPr lang="fr-CH" dirty="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,Sans-Serif"/>
              <a:buChar char="•"/>
              <a:defRPr/>
            </a:pPr>
            <a:r>
              <a:rPr lang="fr-CH" sz="2000" dirty="0">
                <a:latin typeface="Gellix"/>
                <a:cs typeface="Gellix"/>
              </a:rPr>
              <a:t>Contribution to the </a:t>
            </a:r>
            <a:r>
              <a:rPr lang="fr-CH" sz="2000" dirty="0" err="1">
                <a:latin typeface="Gellix"/>
                <a:cs typeface="Gellix"/>
              </a:rPr>
              <a:t>development</a:t>
            </a:r>
            <a:r>
              <a:rPr lang="fr-CH" sz="2000" dirty="0">
                <a:latin typeface="Gellix"/>
                <a:cs typeface="Gellix"/>
              </a:rPr>
              <a:t> of new </a:t>
            </a:r>
            <a:r>
              <a:rPr lang="fr-CH" sz="2000" dirty="0" err="1">
                <a:latin typeface="Gellix"/>
                <a:cs typeface="Gellix"/>
              </a:rPr>
              <a:t>knowledge</a:t>
            </a:r>
            <a:r>
              <a:rPr lang="fr-CH" sz="2000" dirty="0">
                <a:latin typeface="Gellix"/>
                <a:cs typeface="Gellix"/>
              </a:rPr>
              <a:t> by </a:t>
            </a:r>
            <a:r>
              <a:rPr lang="fr-CH" sz="2000" dirty="0" err="1">
                <a:latin typeface="Gellix"/>
                <a:cs typeface="Gellix"/>
              </a:rPr>
              <a:t>scientific</a:t>
            </a:r>
            <a:r>
              <a:rPr lang="fr-CH" sz="2000" dirty="0">
                <a:latin typeface="Gellix"/>
                <a:cs typeface="Gellix"/>
              </a:rPr>
              <a:t> </a:t>
            </a:r>
            <a:r>
              <a:rPr lang="fr-CH" sz="2000" dirty="0" err="1">
                <a:latin typeface="Gellix"/>
                <a:cs typeface="Gellix"/>
              </a:rPr>
              <a:t>studies</a:t>
            </a:r>
            <a:r>
              <a:rPr lang="fr-CH" sz="2000" dirty="0">
                <a:latin typeface="Gellix"/>
                <a:cs typeface="Gellix"/>
              </a:rPr>
              <a:t> in social </a:t>
            </a:r>
            <a:r>
              <a:rPr lang="fr-CH" sz="2000" dirty="0" err="1">
                <a:latin typeface="Gellix"/>
                <a:cs typeface="Gellix"/>
              </a:rPr>
              <a:t>work</a:t>
            </a:r>
            <a:endParaRPr lang="fr-CH" sz="1800" dirty="0">
              <a:latin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Arial,Sans-Serif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21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5587C3B-A7D6-4378-AB9D-4ACE6FB1E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090" y="1495426"/>
            <a:ext cx="1310754" cy="130465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9A9EE1F-DF20-4C48-83DE-EEACD76D3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07" y="365125"/>
            <a:ext cx="11018093" cy="1325563"/>
          </a:xfrm>
        </p:spPr>
        <p:txBody>
          <a:bodyPr>
            <a:normAutofit fontScale="90000"/>
          </a:bodyPr>
          <a:lstStyle/>
          <a:p>
            <a:r>
              <a:rPr lang="fr-CH" sz="3600" dirty="0">
                <a:latin typeface="Gellix" pitchFamily="50" charset="0"/>
                <a:cs typeface="Gellix" pitchFamily="50" charset="0"/>
              </a:rPr>
              <a:t>2. </a:t>
            </a:r>
            <a:r>
              <a:rPr lang="fr-CH" sz="3600" dirty="0" err="1">
                <a:latin typeface="Gellix" pitchFamily="50" charset="0"/>
                <a:cs typeface="Gellix" pitchFamily="50" charset="0"/>
              </a:rPr>
              <a:t>Specificity</a:t>
            </a:r>
            <a:r>
              <a:rPr lang="fr-CH" sz="3600" dirty="0">
                <a:latin typeface="Gellix" pitchFamily="50" charset="0"/>
                <a:cs typeface="Gellix" pitchFamily="50" charset="0"/>
              </a:rPr>
              <a:t> of the ITTS PhD program, team, </a:t>
            </a:r>
            <a:r>
              <a:rPr lang="fr-CH" sz="3600" dirty="0" err="1">
                <a:latin typeface="Gellix" pitchFamily="50" charset="0"/>
                <a:cs typeface="Gellix" pitchFamily="50" charset="0"/>
              </a:rPr>
              <a:t>committees</a:t>
            </a:r>
            <a:br>
              <a:rPr lang="fr-CH" sz="3200" dirty="0">
                <a:latin typeface="Gellix" pitchFamily="50" charset="0"/>
                <a:cs typeface="Gellix" pitchFamily="50" charset="0"/>
              </a:rPr>
            </a:br>
            <a:br>
              <a:rPr lang="fr-CH" sz="3200" dirty="0">
                <a:latin typeface="Gellix" pitchFamily="50" charset="0"/>
                <a:cs typeface="Gellix" pitchFamily="50" charset="0"/>
              </a:rPr>
            </a:br>
            <a:endParaRPr lang="fr-CH" sz="3200" dirty="0">
              <a:latin typeface="Gellix" pitchFamily="50" charset="0"/>
              <a:cs typeface="Gellix" pitchFamily="50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DE5ADEA-CF94-40D5-87D3-EFF7EF2ADB5E}"/>
              </a:ext>
            </a:extLst>
          </p:cNvPr>
          <p:cNvCxnSpPr>
            <a:cxnSpLocks/>
          </p:cNvCxnSpPr>
          <p:nvPr/>
        </p:nvCxnSpPr>
        <p:spPr>
          <a:xfrm>
            <a:off x="290890" y="1006752"/>
            <a:ext cx="10832011" cy="0"/>
          </a:xfrm>
          <a:prstGeom prst="line">
            <a:avLst/>
          </a:prstGeom>
          <a:ln w="28575">
            <a:solidFill>
              <a:srgbClr val="0000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815224D7-79BE-422F-B0F9-C9890E03B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171" y="1910079"/>
            <a:ext cx="841321" cy="499915"/>
          </a:xfrm>
          <a:prstGeom prst="rect">
            <a:avLst/>
          </a:prstGeom>
        </p:spPr>
      </p:pic>
      <p:graphicFrame>
        <p:nvGraphicFramePr>
          <p:cNvPr id="7" name="Espace réservé du contenu 5">
            <a:extLst>
              <a:ext uri="{FF2B5EF4-FFF2-40B4-BE49-F238E27FC236}">
                <a16:creationId xmlns:a16="http://schemas.microsoft.com/office/drawing/2014/main" id="{E465DB64-9F8C-41EC-A5EB-CA1BAE58FC5D}"/>
              </a:ext>
            </a:extLst>
          </p:cNvPr>
          <p:cNvGraphicFramePr>
            <a:graphicFrameLocks/>
          </p:cNvGraphicFramePr>
          <p:nvPr/>
        </p:nvGraphicFramePr>
        <p:xfrm>
          <a:off x="600029" y="1367766"/>
          <a:ext cx="10991942" cy="4829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10650027-9678-C1E7-ABA9-481B75660331}"/>
              </a:ext>
            </a:extLst>
          </p:cNvPr>
          <p:cNvSpPr txBox="1"/>
          <p:nvPr/>
        </p:nvSpPr>
        <p:spPr>
          <a:xfrm>
            <a:off x="335707" y="6030013"/>
            <a:ext cx="379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Gellix" pitchFamily="50" charset="0"/>
                <a:cs typeface="Gellix" pitchFamily="50" charset="0"/>
                <a:hlinkClick r:id="rId10"/>
              </a:rPr>
              <a:t>https://www.unine.ch/itts/equipe/</a:t>
            </a:r>
            <a:r>
              <a:rPr lang="fr-CH" dirty="0">
                <a:latin typeface="Gellix" pitchFamily="50" charset="0"/>
                <a:cs typeface="Gellix" pitchFamily="50" charset="0"/>
              </a:rPr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21157BC-EC29-2D81-2A13-6D6BCF201C9C}"/>
              </a:ext>
            </a:extLst>
          </p:cNvPr>
          <p:cNvSpPr txBox="1"/>
          <p:nvPr/>
        </p:nvSpPr>
        <p:spPr>
          <a:xfrm>
            <a:off x="8521831" y="6047659"/>
            <a:ext cx="307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Gellix" pitchFamily="50" charset="0"/>
                <a:cs typeface="Gellix" pitchFamily="50" charset="0"/>
                <a:hlinkClick r:id="rId11"/>
              </a:rPr>
              <a:t>https://www.unine.ch/itts</a:t>
            </a:r>
            <a:r>
              <a:rPr lang="fr-CH" dirty="0">
                <a:latin typeface="Gellix" pitchFamily="50" charset="0"/>
                <a:cs typeface="Gellix" pitchFamily="50" charset="0"/>
              </a:rPr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4F6B843-C8B2-61F6-6DE6-5FF73734861B}"/>
              </a:ext>
            </a:extLst>
          </p:cNvPr>
          <p:cNvSpPr txBox="1"/>
          <p:nvPr/>
        </p:nvSpPr>
        <p:spPr>
          <a:xfrm>
            <a:off x="8521831" y="542041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>
                <a:latin typeface="Gellix" pitchFamily="50" charset="0"/>
                <a:cs typeface="Gellix" pitchFamily="50" charset="0"/>
              </a:rPr>
              <a:t>Steering</a:t>
            </a:r>
            <a:r>
              <a:rPr lang="fr-CH" dirty="0">
                <a:latin typeface="Gellix" pitchFamily="50" charset="0"/>
                <a:cs typeface="Gellix" pitchFamily="50" charset="0"/>
              </a:rPr>
              <a:t> </a:t>
            </a:r>
            <a:r>
              <a:rPr lang="fr-CH" dirty="0" err="1">
                <a:latin typeface="Gellix" pitchFamily="50" charset="0"/>
                <a:cs typeface="Gellix" pitchFamily="50" charset="0"/>
              </a:rPr>
              <a:t>committee</a:t>
            </a:r>
            <a:endParaRPr lang="fr-CH" dirty="0">
              <a:latin typeface="Gellix" pitchFamily="50" charset="0"/>
              <a:cs typeface="Gellix" pitchFamily="50" charset="0"/>
            </a:endParaRPr>
          </a:p>
          <a:p>
            <a:r>
              <a:rPr lang="fr-CH" dirty="0">
                <a:latin typeface="Gellix" pitchFamily="50" charset="0"/>
                <a:cs typeface="Gellix" pitchFamily="50" charset="0"/>
              </a:rPr>
              <a:t>Scientific </a:t>
            </a:r>
            <a:r>
              <a:rPr lang="fr-CH" dirty="0" err="1">
                <a:latin typeface="Gellix" pitchFamily="50" charset="0"/>
                <a:cs typeface="Gellix" pitchFamily="50" charset="0"/>
              </a:rPr>
              <a:t>committee</a:t>
            </a:r>
            <a:endParaRPr lang="fr-CH" dirty="0">
              <a:latin typeface="Gellix" pitchFamily="50" charset="0"/>
              <a:cs typeface="Gellix" pitchFamily="50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7C5F92B-989C-6FAA-B71C-CAFDAEC74DB0}"/>
              </a:ext>
            </a:extLst>
          </p:cNvPr>
          <p:cNvSpPr txBox="1"/>
          <p:nvPr/>
        </p:nvSpPr>
        <p:spPr>
          <a:xfrm>
            <a:off x="335707" y="5753298"/>
            <a:ext cx="2205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Gellix" pitchFamily="50" charset="0"/>
                <a:cs typeface="Gellix" pitchFamily="50" charset="0"/>
              </a:rPr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1275828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AD2D3C-C87E-4D89-BA27-B145C3FA2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CH" sz="3200" dirty="0">
                <a:latin typeface="Gellix" pitchFamily="50" charset="0"/>
                <a:cs typeface="Gellix" pitchFamily="50" charset="0"/>
              </a:rPr>
              <a:t>3. </a:t>
            </a:r>
            <a:r>
              <a:rPr lang="fr-CH" sz="3200" dirty="0" err="1">
                <a:latin typeface="Gellix" pitchFamily="50" charset="0"/>
                <a:cs typeface="Gellix" pitchFamily="50" charset="0"/>
              </a:rPr>
              <a:t>Regulation</a:t>
            </a:r>
            <a:r>
              <a:rPr lang="fr-CH" sz="3200" dirty="0">
                <a:latin typeface="Gellix" pitchFamily="50" charset="0"/>
                <a:cs typeface="Gellix" pitchFamily="50" charset="0"/>
              </a:rPr>
              <a:t> for the ITTS PhD program</a:t>
            </a:r>
            <a:br>
              <a:rPr lang="fr-CH" b="1" dirty="0">
                <a:latin typeface="Gellix Medium" pitchFamily="50" charset="0"/>
                <a:cs typeface="Gellix Medium" pitchFamily="50" charset="0"/>
              </a:rPr>
            </a:br>
            <a:endParaRPr lang="fr-CH" dirty="0"/>
          </a:p>
        </p:txBody>
      </p:sp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848CDF29-28EA-47D7-986B-DAF822D92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6702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2000" b="1" dirty="0">
                <a:latin typeface="Gellix" pitchFamily="50" charset="0"/>
                <a:cs typeface="Gellix" pitchFamily="50" charset="0"/>
              </a:rPr>
              <a:t>PhD </a:t>
            </a:r>
            <a:r>
              <a:rPr lang="fr-CH" sz="2000" b="1" dirty="0" err="1">
                <a:latin typeface="Gellix" pitchFamily="50" charset="0"/>
                <a:cs typeface="Gellix" pitchFamily="50" charset="0"/>
              </a:rPr>
              <a:t>regulation</a:t>
            </a:r>
            <a:r>
              <a:rPr lang="fr-CH" sz="2000" b="1" dirty="0">
                <a:latin typeface="Gellix" pitchFamily="50" charset="0"/>
                <a:cs typeface="Gellix" pitchFamily="50" charset="0"/>
              </a:rPr>
              <a:t> of the </a:t>
            </a:r>
            <a:r>
              <a:rPr lang="fr-CH" sz="2000" b="1" dirty="0" err="1">
                <a:latin typeface="Gellix" pitchFamily="50" charset="0"/>
                <a:cs typeface="Gellix" pitchFamily="50" charset="0"/>
              </a:rPr>
              <a:t>Faculty</a:t>
            </a:r>
            <a:r>
              <a:rPr lang="fr-CH" sz="2000" b="1" dirty="0">
                <a:latin typeface="Gellix" pitchFamily="50" charset="0"/>
                <a:cs typeface="Gellix" pitchFamily="50" charset="0"/>
              </a:rPr>
              <a:t> of </a:t>
            </a:r>
            <a:r>
              <a:rPr lang="fr-CH" sz="2000" b="1" dirty="0" err="1">
                <a:latin typeface="Gellix" pitchFamily="50" charset="0"/>
                <a:cs typeface="Gellix" pitchFamily="50" charset="0"/>
              </a:rPr>
              <a:t>Economics</a:t>
            </a:r>
            <a:r>
              <a:rPr lang="fr-CH" sz="2000" b="1" dirty="0">
                <a:latin typeface="Gellix" pitchFamily="50" charset="0"/>
                <a:cs typeface="Gellix" pitchFamily="50" charset="0"/>
              </a:rPr>
              <a:t> and Business: </a:t>
            </a:r>
          </a:p>
          <a:p>
            <a:pPr marL="0" indent="0">
              <a:buNone/>
            </a:pPr>
            <a:r>
              <a:rPr lang="fr-CH" sz="1600" b="1" dirty="0">
                <a:latin typeface="Gellix" pitchFamily="50" charset="0"/>
                <a:cs typeface="Gellix" pitchFamily="50" charset="0"/>
                <a:hlinkClick r:id="rId3"/>
              </a:rPr>
              <a:t>https://www.unine.ch/media/wp-content/uploads/sites/17/r_doctorat_FSE.pdf</a:t>
            </a:r>
            <a:endParaRPr lang="fr-CH" sz="1600" dirty="0">
              <a:latin typeface="Gellix" pitchFamily="50" charset="0"/>
              <a:cs typeface="Gellix" pitchFamily="50" charset="0"/>
            </a:endParaRPr>
          </a:p>
          <a:p>
            <a:pPr marL="0" indent="0">
              <a:buNone/>
            </a:pPr>
            <a:r>
              <a:rPr lang="fr-CH" sz="2000" b="1" dirty="0">
                <a:latin typeface="Gellix" pitchFamily="50" charset="0"/>
                <a:cs typeface="Gellix" pitchFamily="50" charset="0"/>
              </a:rPr>
              <a:t>Admission guidelines of the ITTS: </a:t>
            </a:r>
          </a:p>
          <a:p>
            <a:pPr marL="0" indent="0">
              <a:buNone/>
            </a:pPr>
            <a:r>
              <a:rPr lang="fr-CH" sz="1600" b="1" dirty="0">
                <a:latin typeface="Gellix" pitchFamily="50" charset="0"/>
                <a:cs typeface="Gellix" pitchFamily="50" charset="0"/>
                <a:hlinkClick r:id="rId4"/>
              </a:rPr>
              <a:t>https://www.unine.ch/itts/doctorat-en-travail-social/</a:t>
            </a:r>
            <a:endParaRPr lang="fr-CH" sz="2000" b="1" dirty="0">
              <a:latin typeface="Gellix" pitchFamily="50" charset="0"/>
              <a:cs typeface="Gellix" pitchFamily="50" charset="0"/>
            </a:endParaRP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664EF58E-6DD2-4383-BC97-BAC2CC92BF0B}"/>
              </a:ext>
            </a:extLst>
          </p:cNvPr>
          <p:cNvCxnSpPr>
            <a:cxnSpLocks/>
          </p:cNvCxnSpPr>
          <p:nvPr/>
        </p:nvCxnSpPr>
        <p:spPr>
          <a:xfrm>
            <a:off x="965200" y="1137607"/>
            <a:ext cx="10249742" cy="0"/>
          </a:xfrm>
          <a:prstGeom prst="line">
            <a:avLst/>
          </a:prstGeom>
          <a:ln w="28575">
            <a:solidFill>
              <a:srgbClr val="0000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A5A9AF-084B-49F3-9A82-B56137A185AB}"/>
              </a:ext>
            </a:extLst>
          </p:cNvPr>
          <p:cNvSpPr txBox="1">
            <a:spLocks/>
          </p:cNvSpPr>
          <p:nvPr/>
        </p:nvSpPr>
        <p:spPr>
          <a:xfrm>
            <a:off x="838200" y="3660725"/>
            <a:ext cx="11195991" cy="17113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400" b="1" dirty="0">
                <a:latin typeface="Gellix" pitchFamily="50" charset="0"/>
                <a:cs typeface="Gellix" pitchFamily="50" charset="0"/>
              </a:rPr>
              <a:t>PhD </a:t>
            </a:r>
            <a:r>
              <a:rPr lang="en-GB" sz="2400" b="1" dirty="0" err="1">
                <a:latin typeface="Gellix" pitchFamily="50" charset="0"/>
                <a:cs typeface="Gellix" pitchFamily="50" charset="0"/>
              </a:rPr>
              <a:t>charta</a:t>
            </a:r>
            <a:r>
              <a:rPr lang="en-GB" sz="2400" b="1" dirty="0">
                <a:latin typeface="Gellix" pitchFamily="50" charset="0"/>
                <a:cs typeface="Gellix" pitchFamily="50" charset="0"/>
              </a:rPr>
              <a:t> of UNINE- ideas &amp; ethics for supervision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000" b="1" dirty="0">
                <a:latin typeface="Gellix" pitchFamily="50" charset="0"/>
                <a:cs typeface="Gellix" pitchFamily="50" charset="0"/>
                <a:hlinkClick r:id="rId5"/>
              </a:rPr>
              <a:t>https://www.unine.ch/media/wp-content/uploads/sites/17/UNINE_charte_doctorat_EN.pdf</a:t>
            </a:r>
            <a:endParaRPr lang="en-GB" sz="2000" b="1" dirty="0">
              <a:latin typeface="Gellix" pitchFamily="50" charset="0"/>
              <a:cs typeface="Gellix" pitchFamily="50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000" b="1" dirty="0">
                <a:latin typeface="Gellix" pitchFamily="50" charset="0"/>
                <a:cs typeface="Gellix" pitchFamily="50" charset="0"/>
                <a:hlinkClick r:id="rId6"/>
              </a:rPr>
              <a:t>https://www.unine.ch/luniversite/organisation/commissions/</a:t>
            </a:r>
            <a:endParaRPr lang="en-GB" sz="2000" b="1" dirty="0">
              <a:latin typeface="Gellix" pitchFamily="50" charset="0"/>
              <a:cs typeface="Gellix" pitchFamily="50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sz="2000" b="1" dirty="0">
              <a:latin typeface="Gellix" pitchFamily="50" charset="0"/>
              <a:cs typeface="Gellix" pitchFamily="50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CH" sz="2400" b="1" dirty="0" err="1">
                <a:latin typeface="Gellix" pitchFamily="50" charset="0"/>
                <a:cs typeface="Gellix" pitchFamily="50" charset="0"/>
              </a:rPr>
              <a:t>Pedagogical</a:t>
            </a:r>
            <a:r>
              <a:rPr lang="fr-CH" sz="2400" b="1" dirty="0">
                <a:latin typeface="Gellix" pitchFamily="50" charset="0"/>
                <a:cs typeface="Gellix" pitchFamily="50" charset="0"/>
              </a:rPr>
              <a:t> agreement of the ITTS (</a:t>
            </a:r>
            <a:r>
              <a:rPr lang="fr-CH" sz="2400" b="1" dirty="0" err="1">
                <a:latin typeface="Gellix" pitchFamily="50" charset="0"/>
                <a:cs typeface="Gellix" pitchFamily="50" charset="0"/>
              </a:rPr>
              <a:t>see</a:t>
            </a:r>
            <a:r>
              <a:rPr lang="fr-CH" sz="2400" b="1" dirty="0">
                <a:latin typeface="Gellix" pitchFamily="50" charset="0"/>
                <a:cs typeface="Gellix" pitchFamily="50" charset="0"/>
              </a:rPr>
              <a:t> slide 14)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sz="2000" b="1" dirty="0">
              <a:latin typeface="Gellix" pitchFamily="50" charset="0"/>
              <a:cs typeface="Gellix" pitchFamily="50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fr-CH" sz="2000" b="1" dirty="0">
              <a:latin typeface="Gellix" pitchFamily="50" charset="0"/>
              <a:cs typeface="Gellix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453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FEEA8AD-AFCC-4342-BA85-E500BA644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220662"/>
            <a:ext cx="11744325" cy="59972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500" dirty="0">
                <a:latin typeface="Gellix" pitchFamily="50" charset="0"/>
                <a:cs typeface="Gellix" pitchFamily="50" charset="0"/>
              </a:rPr>
              <a:t>4. ITTS PhD students, cohort September 2025 </a:t>
            </a:r>
          </a:p>
          <a:p>
            <a:pPr marL="0" indent="0">
              <a:buNone/>
            </a:pPr>
            <a:endParaRPr lang="fr-CH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H" sz="2000" dirty="0">
                <a:latin typeface="Gellix" pitchFamily="50" charset="0"/>
                <a:cs typeface="Gellix" pitchFamily="50" charset="0"/>
              </a:rPr>
              <a:t>Roberto Cassanello, </a:t>
            </a:r>
            <a:r>
              <a:rPr lang="fr-CH" sz="2000" b="1" i="1" dirty="0" err="1">
                <a:latin typeface="Gellix" pitchFamily="50" charset="0"/>
                <a:cs typeface="Gellix" pitchFamily="50" charset="0"/>
              </a:rPr>
              <a:t>Decisionmaking</a:t>
            </a:r>
            <a:r>
              <a:rPr lang="fr-CH" sz="2000" b="1" i="1" dirty="0">
                <a:latin typeface="Gellix" pitchFamily="50" charset="0"/>
                <a:cs typeface="Gellix" pitchFamily="50" charset="0"/>
              </a:rPr>
              <a:t> in social </a:t>
            </a:r>
            <a:r>
              <a:rPr lang="fr-CH" sz="2000" b="1" i="1" dirty="0" err="1">
                <a:latin typeface="Gellix" pitchFamily="50" charset="0"/>
                <a:cs typeface="Gellix" pitchFamily="50" charset="0"/>
              </a:rPr>
              <a:t>work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, Manuel Bachmann (BFH), Adrian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Bangerter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(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UniNE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CH" sz="2000" dirty="0">
              <a:latin typeface="Gellix" pitchFamily="50" charset="0"/>
              <a:cs typeface="Gellix" pitchFamily="50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H" sz="2000" dirty="0">
                <a:latin typeface="Gellix" pitchFamily="50" charset="0"/>
                <a:cs typeface="Gellix" pitchFamily="50" charset="0"/>
              </a:rPr>
              <a:t>Hafid Najwa, </a:t>
            </a:r>
            <a:r>
              <a:rPr lang="fr-CH" sz="2000" b="1" i="1" dirty="0">
                <a:latin typeface="Gellix" pitchFamily="50" charset="0"/>
                <a:cs typeface="Gellix" pitchFamily="50" charset="0"/>
              </a:rPr>
              <a:t>Migration and </a:t>
            </a:r>
            <a:r>
              <a:rPr lang="fr-CH" sz="2000" b="1" i="1" dirty="0" err="1">
                <a:latin typeface="Gellix" pitchFamily="50" charset="0"/>
                <a:cs typeface="Gellix" pitchFamily="50" charset="0"/>
              </a:rPr>
              <a:t>human</a:t>
            </a:r>
            <a:r>
              <a:rPr lang="fr-CH" sz="2000" b="1" i="1" dirty="0">
                <a:latin typeface="Gellix" pitchFamily="50" charset="0"/>
                <a:cs typeface="Gellix" pitchFamily="50" charset="0"/>
              </a:rPr>
              <a:t> </a:t>
            </a:r>
            <a:r>
              <a:rPr lang="fr-CH" sz="2000" b="1" i="1" dirty="0" err="1">
                <a:latin typeface="Gellix" pitchFamily="50" charset="0"/>
                <a:cs typeface="Gellix" pitchFamily="50" charset="0"/>
              </a:rPr>
              <a:t>rights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, Lisa Borrelli (HESTS-VS), Gianni D’Amato (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UniNE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CH" sz="2000" dirty="0">
              <a:latin typeface="Gellix" pitchFamily="50" charset="0"/>
              <a:cs typeface="Gellix" pitchFamily="50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H" sz="2000" dirty="0">
                <a:latin typeface="Gellix" pitchFamily="50" charset="0"/>
                <a:cs typeface="Gellix" pitchFamily="50" charset="0"/>
              </a:rPr>
              <a:t>Camille Naef, </a:t>
            </a:r>
            <a:r>
              <a:rPr lang="fr-CH" sz="2000" b="1" i="1" dirty="0" err="1">
                <a:latin typeface="Gellix" pitchFamily="50" charset="0"/>
                <a:cs typeface="Gellix" pitchFamily="50" charset="0"/>
              </a:rPr>
              <a:t>Ecosocial</a:t>
            </a:r>
            <a:r>
              <a:rPr lang="fr-CH" sz="2000" b="1" i="1" dirty="0">
                <a:latin typeface="Gellix" pitchFamily="50" charset="0"/>
                <a:cs typeface="Gellix" pitchFamily="50" charset="0"/>
              </a:rPr>
              <a:t> and </a:t>
            </a:r>
            <a:r>
              <a:rPr lang="fr-CH" sz="2000" b="1" i="1" dirty="0" err="1">
                <a:latin typeface="Gellix" pitchFamily="50" charset="0"/>
                <a:cs typeface="Gellix" pitchFamily="50" charset="0"/>
              </a:rPr>
              <a:t>disaster</a:t>
            </a:r>
            <a:r>
              <a:rPr lang="fr-CH" sz="2000" b="1" i="1" dirty="0">
                <a:latin typeface="Gellix" pitchFamily="50" charset="0"/>
                <a:cs typeface="Gellix" pitchFamily="50" charset="0"/>
              </a:rPr>
              <a:t> social </a:t>
            </a:r>
            <a:r>
              <a:rPr lang="fr-CH" sz="2000" b="1" i="1" dirty="0" err="1">
                <a:latin typeface="Gellix" pitchFamily="50" charset="0"/>
                <a:cs typeface="Gellix" pitchFamily="50" charset="0"/>
              </a:rPr>
              <a:t>work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, Swetha Rao Dhananka (HEFR),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Antti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Rajala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(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UniNE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CH" sz="2000" dirty="0">
              <a:latin typeface="Gellix" pitchFamily="50" charset="0"/>
              <a:cs typeface="Gellix" pitchFamily="50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H" sz="2000" dirty="0">
                <a:latin typeface="Gellix" pitchFamily="50" charset="0"/>
                <a:cs typeface="Gellix" pitchFamily="50" charset="0"/>
              </a:rPr>
              <a:t>Eric Ryhiner</a:t>
            </a:r>
            <a:r>
              <a:rPr lang="fr-CH" sz="2000" i="1" dirty="0">
                <a:latin typeface="Gellix" pitchFamily="50" charset="0"/>
                <a:cs typeface="Gellix" pitchFamily="50" charset="0"/>
              </a:rPr>
              <a:t>,  </a:t>
            </a:r>
            <a:r>
              <a:rPr lang="fr-CH" sz="2000" b="1" i="1" dirty="0">
                <a:latin typeface="Gellix" pitchFamily="50" charset="0"/>
                <a:cs typeface="Gellix" pitchFamily="50" charset="0"/>
              </a:rPr>
              <a:t>Socio-spatial </a:t>
            </a:r>
            <a:r>
              <a:rPr lang="fr-CH" sz="2000" b="1" i="1" dirty="0" err="1">
                <a:latin typeface="Gellix" pitchFamily="50" charset="0"/>
                <a:cs typeface="Gellix" pitchFamily="50" charset="0"/>
              </a:rPr>
              <a:t>approaches</a:t>
            </a:r>
            <a:r>
              <a:rPr lang="fr-CH" sz="2000" b="1" i="1" dirty="0">
                <a:latin typeface="Gellix" pitchFamily="50" charset="0"/>
                <a:cs typeface="Gellix" pitchFamily="50" charset="0"/>
              </a:rPr>
              <a:t> and </a:t>
            </a:r>
            <a:r>
              <a:rPr lang="fr-CH" sz="2000" b="1" i="1" dirty="0" err="1">
                <a:latin typeface="Gellix" pitchFamily="50" charset="0"/>
                <a:cs typeface="Gellix" pitchFamily="50" charset="0"/>
              </a:rPr>
              <a:t>legal</a:t>
            </a:r>
            <a:r>
              <a:rPr lang="fr-CH" sz="2000" b="1" i="1" dirty="0">
                <a:latin typeface="Gellix" pitchFamily="50" charset="0"/>
                <a:cs typeface="Gellix" pitchFamily="50" charset="0"/>
              </a:rPr>
              <a:t> </a:t>
            </a:r>
            <a:r>
              <a:rPr lang="fr-CH" sz="2000" b="1" i="1" dirty="0" err="1">
                <a:latin typeface="Gellix" pitchFamily="50" charset="0"/>
                <a:cs typeface="Gellix" pitchFamily="50" charset="0"/>
              </a:rPr>
              <a:t>regulations</a:t>
            </a:r>
            <a:r>
              <a:rPr lang="fr-CH" sz="2000" b="1" i="1" dirty="0">
                <a:latin typeface="Gellix" pitchFamily="50" charset="0"/>
                <a:cs typeface="Gellix" pitchFamily="50" charset="0"/>
              </a:rPr>
              <a:t> in </a:t>
            </a:r>
            <a:r>
              <a:rPr lang="fr-CH" sz="2000" b="1" i="1" dirty="0" err="1">
                <a:latin typeface="Gellix" pitchFamily="50" charset="0"/>
                <a:cs typeface="Gellix" pitchFamily="50" charset="0"/>
              </a:rPr>
              <a:t>youth</a:t>
            </a:r>
            <a:r>
              <a:rPr lang="fr-CH" sz="2000" b="1" i="1" dirty="0">
                <a:latin typeface="Gellix" pitchFamily="50" charset="0"/>
                <a:cs typeface="Gellix" pitchFamily="50" charset="0"/>
              </a:rPr>
              <a:t> </a:t>
            </a:r>
            <a:r>
              <a:rPr lang="fr-CH" sz="2000" b="1" i="1" dirty="0" err="1">
                <a:latin typeface="Gellix" pitchFamily="50" charset="0"/>
                <a:cs typeface="Gellix" pitchFamily="50" charset="0"/>
              </a:rPr>
              <a:t>work</a:t>
            </a:r>
            <a:r>
              <a:rPr lang="fr-CH" sz="2000" b="1" i="1" dirty="0">
                <a:latin typeface="Gellix" pitchFamily="50" charset="0"/>
                <a:cs typeface="Gellix" pitchFamily="50" charset="0"/>
              </a:rPr>
              <a:t> 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, Christian Reutlinger (FHNW), Sandra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Hotz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(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UniNE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CH" sz="2000" dirty="0">
              <a:latin typeface="Gellix" pitchFamily="50" charset="0"/>
              <a:cs typeface="Gellix" pitchFamily="50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H" sz="2000" dirty="0">
                <a:latin typeface="Gellix" pitchFamily="50" charset="0"/>
                <a:cs typeface="Gellix" pitchFamily="50" charset="0"/>
              </a:rPr>
              <a:t>Minnie Silfverberg, </a:t>
            </a:r>
            <a:r>
              <a:rPr lang="fr-CH" sz="2000" b="1" i="1" dirty="0">
                <a:latin typeface="Gellix" pitchFamily="50" charset="0"/>
                <a:cs typeface="Gellix" pitchFamily="50" charset="0"/>
              </a:rPr>
              <a:t>Social media for parent counseling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, Olivier Steiner (FHNW),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Nuria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Sanchez-Mira (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UniNE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CH" sz="2000" dirty="0">
              <a:latin typeface="Gellix" pitchFamily="50" charset="0"/>
              <a:cs typeface="Gellix" pitchFamily="50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H" sz="2000" dirty="0">
                <a:latin typeface="Gellix" pitchFamily="50" charset="0"/>
                <a:cs typeface="Gellix" pitchFamily="50" charset="0"/>
              </a:rPr>
              <a:t>Thomas Wagner, </a:t>
            </a:r>
            <a:r>
              <a:rPr lang="fr-CH" sz="2000" b="1" i="1" dirty="0">
                <a:latin typeface="Gellix" pitchFamily="50" charset="0"/>
                <a:cs typeface="Gellix" pitchFamily="50" charset="0"/>
              </a:rPr>
              <a:t>Part-time jobs in social </a:t>
            </a:r>
            <a:r>
              <a:rPr lang="fr-CH" sz="2000" b="1" i="1" dirty="0" err="1">
                <a:latin typeface="Gellix" pitchFamily="50" charset="0"/>
                <a:cs typeface="Gellix" pitchFamily="50" charset="0"/>
              </a:rPr>
              <a:t>work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, Joël Gautschi (ZHAW), Michaela Slotwinski (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UniNE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CH" sz="2000" dirty="0">
              <a:latin typeface="Gellix" pitchFamily="50" charset="0"/>
              <a:cs typeface="Gellix" pitchFamily="50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H" sz="2000" dirty="0">
                <a:latin typeface="Gellix" pitchFamily="50" charset="0"/>
                <a:cs typeface="Gellix" pitchFamily="50" charset="0"/>
              </a:rPr>
              <a:t>Pascal Wyssling</a:t>
            </a:r>
            <a:r>
              <a:rPr lang="fr-CH" sz="2000" b="1" i="1" dirty="0">
                <a:latin typeface="Gellix" pitchFamily="50" charset="0"/>
                <a:cs typeface="Gellix" pitchFamily="50" charset="0"/>
              </a:rPr>
              <a:t>, Professional </a:t>
            </a:r>
            <a:r>
              <a:rPr lang="fr-CH" sz="2000" b="1" i="1" dirty="0" err="1">
                <a:latin typeface="Gellix" pitchFamily="50" charset="0"/>
                <a:cs typeface="Gellix" pitchFamily="50" charset="0"/>
              </a:rPr>
              <a:t>identity</a:t>
            </a:r>
            <a:r>
              <a:rPr lang="fr-CH" sz="2000" b="1" i="1" dirty="0">
                <a:latin typeface="Gellix" pitchFamily="50" charset="0"/>
                <a:cs typeface="Gellix" pitchFamily="50" charset="0"/>
              </a:rPr>
              <a:t> of social </a:t>
            </a:r>
            <a:r>
              <a:rPr lang="fr-CH" sz="2000" b="1" i="1" dirty="0" err="1">
                <a:latin typeface="Gellix" pitchFamily="50" charset="0"/>
                <a:cs typeface="Gellix" pitchFamily="50" charset="0"/>
              </a:rPr>
              <a:t>worker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, Gregor 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Husi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 (HSLU), Gianni D’Amato (</a:t>
            </a:r>
            <a:r>
              <a:rPr lang="fr-CH" sz="2000" dirty="0" err="1">
                <a:latin typeface="Gellix" pitchFamily="50" charset="0"/>
                <a:cs typeface="Gellix" pitchFamily="50" charset="0"/>
              </a:rPr>
              <a:t>UniNE</a:t>
            </a:r>
            <a:r>
              <a:rPr lang="fr-CH" sz="2000" dirty="0">
                <a:latin typeface="Gellix" pitchFamily="50" charset="0"/>
                <a:cs typeface="Gellix" pitchFamily="50" charset="0"/>
              </a:rPr>
              <a:t>)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164D9A39-7970-493F-9271-E414C9E75840}"/>
              </a:ext>
            </a:extLst>
          </p:cNvPr>
          <p:cNvCxnSpPr>
            <a:cxnSpLocks/>
          </p:cNvCxnSpPr>
          <p:nvPr/>
        </p:nvCxnSpPr>
        <p:spPr>
          <a:xfrm>
            <a:off x="219075" y="904725"/>
            <a:ext cx="10832011" cy="0"/>
          </a:xfrm>
          <a:prstGeom prst="line">
            <a:avLst/>
          </a:prstGeom>
          <a:ln w="28575">
            <a:solidFill>
              <a:srgbClr val="0000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0CE3F88-8F14-4411-83E5-92DF5C7F14CB}"/>
              </a:ext>
            </a:extLst>
          </p:cNvPr>
          <p:cNvSpPr/>
          <p:nvPr/>
        </p:nvSpPr>
        <p:spPr>
          <a:xfrm>
            <a:off x="7448818" y="6066827"/>
            <a:ext cx="360226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CH" sz="1200" dirty="0">
                <a:latin typeface="Gellix" pitchFamily="50" charset="0"/>
                <a:cs typeface="Gellix" pitchFamily="50" charset="0"/>
              </a:rPr>
              <a:t>Exhaustive </a:t>
            </a:r>
            <a:r>
              <a:rPr lang="fr-CH" sz="1200" dirty="0" err="1">
                <a:latin typeface="Gellix" pitchFamily="50" charset="0"/>
                <a:cs typeface="Gellix" pitchFamily="50" charset="0"/>
              </a:rPr>
              <a:t>list</a:t>
            </a:r>
            <a:r>
              <a:rPr lang="fr-CH" sz="1200" dirty="0">
                <a:latin typeface="Gellix" pitchFamily="50" charset="0"/>
                <a:cs typeface="Gellix" pitchFamily="50" charset="0"/>
              </a:rPr>
              <a:t> of ITTS PhD </a:t>
            </a:r>
            <a:r>
              <a:rPr lang="fr-CH" sz="1200" dirty="0" err="1">
                <a:latin typeface="Gellix" pitchFamily="50" charset="0"/>
                <a:cs typeface="Gellix" pitchFamily="50" charset="0"/>
              </a:rPr>
              <a:t>students</a:t>
            </a:r>
            <a:r>
              <a:rPr lang="fr-CH" sz="1200" dirty="0">
                <a:latin typeface="Gellix" pitchFamily="50" charset="0"/>
                <a:cs typeface="Gellix" pitchFamily="50" charset="0"/>
              </a:rPr>
              <a:t> </a:t>
            </a:r>
            <a:r>
              <a:rPr lang="fr-CH" sz="1200" dirty="0" err="1">
                <a:latin typeface="Gellix" pitchFamily="50" charset="0"/>
                <a:cs typeface="Gellix" pitchFamily="50" charset="0"/>
              </a:rPr>
              <a:t>available</a:t>
            </a:r>
            <a:r>
              <a:rPr lang="fr-CH" sz="1200" dirty="0">
                <a:latin typeface="Gellix" pitchFamily="50" charset="0"/>
                <a:cs typeface="Gellix" pitchFamily="50" charset="0"/>
              </a:rPr>
              <a:t> on </a:t>
            </a:r>
          </a:p>
          <a:p>
            <a:r>
              <a:rPr lang="fr-CH" sz="1200" dirty="0">
                <a:latin typeface="Gellix" pitchFamily="50" charset="0"/>
                <a:cs typeface="Gellix" pitchFamily="50" charset="0"/>
                <a:hlinkClick r:id="rId2"/>
              </a:rPr>
              <a:t>https://www.unine.ch/itts/equipe/</a:t>
            </a:r>
            <a:r>
              <a:rPr lang="fr-CH" sz="1200" dirty="0">
                <a:highlight>
                  <a:srgbClr val="FFFF00"/>
                </a:highlight>
                <a:latin typeface="Gellix" pitchFamily="50" charset="0"/>
                <a:cs typeface="Gellix" pitchFamily="50" charset="0"/>
              </a:rPr>
              <a:t> </a:t>
            </a:r>
            <a:endParaRPr lang="fr-CH" sz="1200" dirty="0">
              <a:latin typeface="Gellix" pitchFamily="50" charset="0"/>
              <a:cs typeface="Gellix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778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5C7654A-386F-4006-AC43-B243DB869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200" dirty="0">
                <a:latin typeface="Gellix" pitchFamily="50" charset="0"/>
                <a:cs typeface="Gellix" pitchFamily="50" charset="0"/>
              </a:rPr>
              <a:t>5. MA of 26 PhD </a:t>
            </a:r>
            <a:r>
              <a:rPr lang="fr-CH" sz="3200" dirty="0" err="1">
                <a:latin typeface="Gellix" pitchFamily="50" charset="0"/>
                <a:cs typeface="Gellix" pitchFamily="50" charset="0"/>
              </a:rPr>
              <a:t>students</a:t>
            </a:r>
            <a:r>
              <a:rPr lang="fr-CH" sz="3200" dirty="0">
                <a:latin typeface="Gellix" pitchFamily="50" charset="0"/>
                <a:cs typeface="Gellix" pitchFamily="50" charset="0"/>
              </a:rPr>
              <a:t> at ITTS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6C17385-6DF6-4900-A720-6941C6BF8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070" y="1748900"/>
            <a:ext cx="7516930" cy="424259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2581AF3-92A0-4F7E-97A8-4DF7BE90E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1690688"/>
            <a:ext cx="5560034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30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E01F70-D2BA-4440-A160-6959283C8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200" dirty="0">
                <a:latin typeface="Gellix" pitchFamily="50" charset="0"/>
                <a:cs typeface="Gellix" pitchFamily="50" charset="0"/>
              </a:rPr>
              <a:t>6. Co-</a:t>
            </a:r>
            <a:r>
              <a:rPr lang="fr-CH" sz="3200" dirty="0" err="1">
                <a:latin typeface="Gellix" pitchFamily="50" charset="0"/>
                <a:cs typeface="Gellix" pitchFamily="50" charset="0"/>
              </a:rPr>
              <a:t>supervisors</a:t>
            </a:r>
            <a:endParaRPr lang="fr-CH" sz="3200" dirty="0">
              <a:latin typeface="Gellix" pitchFamily="50" charset="0"/>
              <a:cs typeface="Gellix" pitchFamily="50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E942234-4325-4231-BA7E-73FD7AAF5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85" y="1690688"/>
            <a:ext cx="5322269" cy="398713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2539A41-36D6-D90F-4559-8B1D4817A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495" y="1690688"/>
            <a:ext cx="5790678" cy="39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23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D1A6DE-BE76-8F43-9A14-5FA39EEA7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65125"/>
            <a:ext cx="11125200" cy="1325563"/>
          </a:xfrm>
        </p:spPr>
        <p:txBody>
          <a:bodyPr>
            <a:normAutofit/>
          </a:bodyPr>
          <a:lstStyle/>
          <a:p>
            <a:r>
              <a:rPr lang="fr-CH" sz="3200" dirty="0">
                <a:latin typeface="Gellix" pitchFamily="50" charset="0"/>
                <a:cs typeface="Gellix" pitchFamily="50" charset="0"/>
              </a:rPr>
              <a:t>7. </a:t>
            </a:r>
            <a:r>
              <a:rPr lang="fr-CH" sz="3200" dirty="0" err="1">
                <a:latin typeface="Gellix" pitchFamily="50" charset="0"/>
                <a:cs typeface="Gellix" pitchFamily="50" charset="0"/>
              </a:rPr>
              <a:t>Reasons</a:t>
            </a:r>
            <a:r>
              <a:rPr lang="fr-CH" sz="3200" dirty="0">
                <a:latin typeface="Gellix" pitchFamily="50" charset="0"/>
                <a:cs typeface="Gellix" pitchFamily="50" charset="0"/>
              </a:rPr>
              <a:t> for </a:t>
            </a:r>
            <a:r>
              <a:rPr lang="fr-CH" sz="3200" dirty="0" err="1">
                <a:latin typeface="Gellix" pitchFamily="50" charset="0"/>
                <a:cs typeface="Gellix" pitchFamily="50" charset="0"/>
              </a:rPr>
              <a:t>doing</a:t>
            </a:r>
            <a:r>
              <a:rPr lang="fr-CH" sz="3200" dirty="0">
                <a:latin typeface="Gellix" pitchFamily="50" charset="0"/>
                <a:cs typeface="Gellix" pitchFamily="50" charset="0"/>
              </a:rPr>
              <a:t> a PhD in social </a:t>
            </a:r>
            <a:r>
              <a:rPr lang="fr-CH" sz="3200" dirty="0" err="1">
                <a:latin typeface="Gellix" pitchFamily="50" charset="0"/>
                <a:cs typeface="Gellix" pitchFamily="50" charset="0"/>
              </a:rPr>
              <a:t>work</a:t>
            </a:r>
            <a:br>
              <a:rPr lang="fr-CH" sz="3200" dirty="0">
                <a:latin typeface="Gellix" pitchFamily="50" charset="0"/>
                <a:cs typeface="Gellix" pitchFamily="50" charset="0"/>
              </a:rPr>
            </a:br>
            <a:endParaRPr lang="fr-FR" sz="3200" dirty="0">
              <a:latin typeface="Gellix" pitchFamily="50" charset="0"/>
              <a:cs typeface="Gellix" pitchFamily="50" charset="0"/>
            </a:endParaRP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84DA66CA-4DF1-AC4A-9A6B-BA852C0745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941603"/>
              </p:ext>
            </p:extLst>
          </p:nvPr>
        </p:nvGraphicFramePr>
        <p:xfrm>
          <a:off x="219075" y="1495426"/>
          <a:ext cx="11744325" cy="4887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4EBB272-B58A-4811-B4B7-29B8633980B6}"/>
              </a:ext>
            </a:extLst>
          </p:cNvPr>
          <p:cNvCxnSpPr>
            <a:cxnSpLocks/>
          </p:cNvCxnSpPr>
          <p:nvPr/>
        </p:nvCxnSpPr>
        <p:spPr>
          <a:xfrm>
            <a:off x="219075" y="1147232"/>
            <a:ext cx="10832011" cy="0"/>
          </a:xfrm>
          <a:prstGeom prst="line">
            <a:avLst/>
          </a:prstGeom>
          <a:ln w="28575">
            <a:solidFill>
              <a:srgbClr val="0000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0785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1843</Words>
  <Application>Microsoft Office PowerPoint</Application>
  <PresentationFormat>Grand écran</PresentationFormat>
  <Paragraphs>224</Paragraphs>
  <Slides>19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Aptos</vt:lpstr>
      <vt:lpstr>Aptos Display</vt:lpstr>
      <vt:lpstr>Arial</vt:lpstr>
      <vt:lpstr>Arial,Sans-Serif</vt:lpstr>
      <vt:lpstr>Calibri</vt:lpstr>
      <vt:lpstr>Calibri Light</vt:lpstr>
      <vt:lpstr>Gellix</vt:lpstr>
      <vt:lpstr>Gellix Medium</vt:lpstr>
      <vt:lpstr>Thème Office</vt:lpstr>
      <vt:lpstr>Information session:  PhD program in social work Transdisciplinary Institute of Social Work (ITTS)</vt:lpstr>
      <vt:lpstr>Table of content </vt:lpstr>
      <vt:lpstr>1. ITTS : Legal base &amp; goals</vt:lpstr>
      <vt:lpstr>2. Specificity of the ITTS PhD program, team, committees  </vt:lpstr>
      <vt:lpstr>3. Regulation for the ITTS PhD program </vt:lpstr>
      <vt:lpstr>Présentation PowerPoint</vt:lpstr>
      <vt:lpstr>5. MA of 26 PhD students at ITTS</vt:lpstr>
      <vt:lpstr>6. Co-supervisors</vt:lpstr>
      <vt:lpstr>7. Reasons for doing a PhD in social work </vt:lpstr>
      <vt:lpstr>8. Planning and financing a PhD </vt:lpstr>
      <vt:lpstr>Présentation PowerPoint</vt:lpstr>
      <vt:lpstr>10. PhD process at ITTS  </vt:lpstr>
      <vt:lpstr>11. Structure of the PhD program </vt:lpstr>
      <vt:lpstr>12. Pedagogical agreement</vt:lpstr>
      <vt:lpstr>13. Seminars: Spring semester 2026 </vt:lpstr>
      <vt:lpstr>Présentation PowerPoint</vt:lpstr>
      <vt:lpstr>15. Other doctoral seminars elsewhere </vt:lpstr>
      <vt:lpstr> 16. In case of questions</vt:lpstr>
      <vt:lpstr>Thank you for your attention !  Questions and remarks? </vt:lpstr>
    </vt:vector>
  </TitlesOfParts>
  <Company>UniNE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WALDIS Barbara</dc:creator>
  <cp:lastModifiedBy>Bidet Ophélie</cp:lastModifiedBy>
  <cp:revision>36</cp:revision>
  <dcterms:created xsi:type="dcterms:W3CDTF">2025-10-28T10:43:28Z</dcterms:created>
  <dcterms:modified xsi:type="dcterms:W3CDTF">2025-12-05T09:00:23Z</dcterms:modified>
</cp:coreProperties>
</file>