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1" r:id="rId3"/>
    <p:sldId id="282" r:id="rId4"/>
    <p:sldId id="283" r:id="rId5"/>
    <p:sldId id="276" r:id="rId6"/>
    <p:sldId id="264" r:id="rId7"/>
    <p:sldId id="263" r:id="rId8"/>
    <p:sldId id="284" r:id="rId9"/>
    <p:sldId id="280" r:id="rId10"/>
    <p:sldId id="274" r:id="rId11"/>
    <p:sldId id="275" r:id="rId12"/>
    <p:sldId id="285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63"/>
    <p:restoredTop sz="95833"/>
  </p:normalViewPr>
  <p:slideViewPr>
    <p:cSldViewPr snapToGrid="0">
      <p:cViewPr varScale="1">
        <p:scale>
          <a:sx n="112" d="100"/>
          <a:sy n="112" d="100"/>
        </p:scale>
        <p:origin x="2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13514-CD0D-6742-AFE0-76273F5F6D9A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B5AF9-4A43-2742-86B7-D7F9DE80864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8790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B5AF9-4A43-2742-86B7-D7F9DE808649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7658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1CBF7-FB7D-C5B8-FA8A-650F45323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2EDEBB-B75B-4245-F647-5882B9249A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05E2F9-1B64-1C3D-B12D-901281D60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F685C4-6FAE-C662-8ACB-93785925A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B5AF9-4A43-2742-86B7-D7F9DE808649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245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B5AF9-4A43-2742-86B7-D7F9DE808649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467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B5AF9-4A43-2742-86B7-D7F9DE808649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7089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B5AF9-4A43-2742-86B7-D7F9DE808649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7131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B5AF9-4A43-2742-86B7-D7F9DE808649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2055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2C2BA9-7906-D42C-E54B-ACED6F739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B9ABA05-50ED-EA94-219E-492A0F07F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E6DFA2-BCDC-498E-45F9-848D7D96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43D51A-20F4-C309-B1EF-E99804188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76037F-8C39-C727-246D-A0561F6A9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8271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CBE7A0-6AB8-4653-513A-9D999A936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E4F71A-D5EE-06CE-1F2D-ADD31D773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6C0859-7692-A566-D40E-F7B9B47CA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32B596-CDDD-F4E4-CA97-3F1084E93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D4E6D5-D619-1EB1-5675-423553227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958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F0214B-C133-3E6B-643A-70A909BFD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11B7F-6422-081E-B5A2-3498F0100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2C7091-63E2-C70B-D792-D7FF77409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985663-9D3E-C27E-C7C6-B0E3C1752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E9DB28-C62E-8C46-8150-78450B16C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2681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DCC24-B667-5B36-3DF7-4B1E68659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5E3A7D-FCCC-141C-1DEF-392E64B23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5D04BF-379C-2489-BBD8-4A577DF6C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96777A-3A16-AA54-82D7-2B45AD33D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B77E17-51D9-76D0-EF4B-BDA3DF8C3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B9534C-7294-9B7C-40C6-F855D63A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105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6953B8-56B5-0264-20A6-98B2BAB77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E507B1-C2C9-6C79-C40B-D04F894B3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5E0753-93A2-2C8C-1A75-91FBEAB47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6662CC0-96DC-D3D1-CD69-7938E042E3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F51E1CB-6281-EE6B-8A9C-F0FAA9A36B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45CFBE-E7C0-BB3B-113B-80A0DF95E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CC593D-2964-E8A3-4517-3F7E923E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CA23402-33B8-DD09-3B26-144441FD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61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4CBBA-ACF1-2FD1-32B3-84A8D6E37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6C6282D-2C5E-4548-3A8F-99D4E5EFD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876D93-629F-F4CE-35A1-E1A071BEC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C08CAD-769A-9430-DE52-42412E078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0922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919F85D-B4C2-5E18-AF5E-1C92E64BB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66063F-8770-623B-B53D-4046CB8A8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E8DBC8-EEEB-B388-72DA-A535995BE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958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BC1629-CF0C-DF1D-C5EE-8BBA7257A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6D9CBF-D087-ED04-3220-B996023E0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0562045-4789-30E3-6FF7-F0B342255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A5A438-C39E-C186-209B-2895E5868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F97719-CABE-7052-7B68-C4BCEAE7D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343611-A239-D8A9-6DA3-B7D95E372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3576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7FCF11-21D6-62AA-1630-9EC3CD496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9ED5CF4-B951-4CCD-8D24-6F1F119C4B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BB7BDAA-599C-76AB-2581-75F836D47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B23A41-B455-04EE-B00D-24CFC8647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51E171-23AE-93DF-6582-2CE4F804D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BF2A01F-5DF3-2687-E0B9-A52AC39C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7958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C57A5-DBE6-B2DE-C173-C86153E6C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B770AD-2ECD-DE2F-9AD1-424D3D9DC4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767B3D-B0F4-6675-1985-FCEE4FE69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D06502-A67F-AC98-223B-1E7022B93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B3B380-D2EA-BEC3-02A9-F88A079B6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7665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9A82488-7F62-A3B9-5EF0-35B7D72BFA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D527AD-4555-2E84-D00C-1B0619EDFF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D400BC-9B07-507F-D5A6-A6AF94B2F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A0A9AD-0F6D-86BC-0611-E577B759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CA330A-F177-3DC8-1C69-4D9E70592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532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1800" b="0" strike="noStrike" spc="-1">
              <a:solidFill>
                <a:schemeClr val="dk1"/>
              </a:solidFill>
              <a:latin typeface="Gellix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chemeClr val="dk1"/>
              </a:solidFill>
              <a:latin typeface="Gellix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dirty="0"/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9897761-69F6-4688-BCCD-8D6872E57FFF}" type="slidenum">
              <a:rPr/>
              <a:t>‹N°›</a:t>
            </a:fld>
            <a:endParaRPr dirty="0"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5037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5E7AA0A-50F2-415E-AFB2-E4A66DCBE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838E9C-0412-A096-38F5-F80845B0B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20D44B-B2EE-FC68-5298-7630251931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60B49-CB75-CD4A-B424-B5B362B419A2}" type="datetimeFigureOut">
              <a:rPr lang="fr-FR" smtClean="0"/>
              <a:t>11/09/2026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4687A7-CB6E-3A03-9AC6-B1912F0B8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F073A4-72DA-F0C1-762E-61A5843F1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3C103-1677-B847-B0E7-16F1C3E096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154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Gellix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Gellix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Gellix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Gellix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Gellix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Gellix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Gellix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Gellix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Gellix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mailto:secretariat.ilf@unine.ch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NathalieVuillemin@unine.ch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hyperlink" Target="mailto:nina.mueggler@unine.ch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ssociation.albatros@unine.ch" TargetMode="External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4DE43F9-71BB-DC39-D27D-B81ED9743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4960" y="4492054"/>
            <a:ext cx="8814816" cy="1977446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/>
              <a:t>Prof. Nina Mueggler </a:t>
            </a:r>
          </a:p>
          <a:p>
            <a:r>
              <a:rPr lang="fr-FR" dirty="0"/>
              <a:t>Directrice de l’ILF</a:t>
            </a:r>
          </a:p>
          <a:p>
            <a:endParaRPr lang="fr-FR" dirty="0"/>
          </a:p>
          <a:p>
            <a:r>
              <a:rPr lang="fr-FR" b="1" dirty="0"/>
              <a:t>Alexis Stawarz</a:t>
            </a:r>
          </a:p>
          <a:p>
            <a:r>
              <a:rPr lang="fr-FR" dirty="0"/>
              <a:t>Assistant-doctorant</a:t>
            </a:r>
          </a:p>
        </p:txBody>
      </p:sp>
      <p:pic>
        <p:nvPicPr>
          <p:cNvPr id="4" name="Image 12" descr="Une image contenant texte, capture d’écran, Police, Graphique&#10;&#10;Description générée automatiquement">
            <a:extLst>
              <a:ext uri="{FF2B5EF4-FFF2-40B4-BE49-F238E27FC236}">
                <a16:creationId xmlns:a16="http://schemas.microsoft.com/office/drawing/2014/main" id="{EA3FAE77-42FB-3D62-BD5C-FABF17413C3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-144360" y="0"/>
            <a:ext cx="2225160" cy="1133280"/>
          </a:xfrm>
          <a:prstGeom prst="rect">
            <a:avLst/>
          </a:prstGeom>
          <a:ln w="0">
            <a:noFill/>
          </a:ln>
        </p:spPr>
      </p:pic>
      <p:sp>
        <p:nvSpPr>
          <p:cNvPr id="5" name="Rectangle 13">
            <a:extLst>
              <a:ext uri="{FF2B5EF4-FFF2-40B4-BE49-F238E27FC236}">
                <a16:creationId xmlns:a16="http://schemas.microsoft.com/office/drawing/2014/main" id="{3A5F314D-06E0-1FD9-DFF9-670C216D866C}"/>
              </a:ext>
            </a:extLst>
          </p:cNvPr>
          <p:cNvSpPr/>
          <p:nvPr/>
        </p:nvSpPr>
        <p:spPr>
          <a:xfrm>
            <a:off x="3448488" y="1813752"/>
            <a:ext cx="5500440" cy="1802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153000" rIns="360000" bIns="360000" anchor="t">
            <a:noAutofit/>
          </a:bodyPr>
          <a:lstStyle/>
          <a:p>
            <a:pPr marL="114120" algn="ctr" defTabSz="114120">
              <a:lnSpc>
                <a:spcPct val="100000"/>
              </a:lnSpc>
              <a:spcAft>
                <a:spcPts val="119"/>
              </a:spcAft>
            </a:pPr>
            <a:r>
              <a:rPr lang="fr-CH" sz="3200" b="1" strike="noStrike" cap="all" spc="-1" dirty="0">
                <a:solidFill>
                  <a:srgbClr val="0070C0"/>
                </a:solidFill>
                <a:latin typeface="Gellix SemiBold"/>
              </a:rPr>
              <a:t>pRéSENTATION </a:t>
            </a:r>
          </a:p>
          <a:p>
            <a:pPr marL="114120" algn="ctr" defTabSz="114120">
              <a:lnSpc>
                <a:spcPct val="100000"/>
              </a:lnSpc>
              <a:spcAft>
                <a:spcPts val="119"/>
              </a:spcAft>
            </a:pPr>
            <a:r>
              <a:rPr lang="fr-CH" sz="3200" b="1" strike="noStrike" cap="all" spc="-1" dirty="0">
                <a:solidFill>
                  <a:srgbClr val="0070C0"/>
                </a:solidFill>
                <a:latin typeface="Gellix SemiBold"/>
              </a:rPr>
              <a:t>De l’institut</a:t>
            </a:r>
          </a:p>
          <a:p>
            <a:pPr marL="114120" algn="ctr" defTabSz="114120">
              <a:lnSpc>
                <a:spcPct val="100000"/>
              </a:lnSpc>
              <a:spcAft>
                <a:spcPts val="119"/>
              </a:spcAft>
            </a:pPr>
            <a:r>
              <a:rPr lang="fr-CH" sz="3200" b="1" cap="all" spc="-1" dirty="0">
                <a:solidFill>
                  <a:srgbClr val="0070C0"/>
                </a:solidFill>
                <a:latin typeface="Gellix SemiBold"/>
              </a:rPr>
              <a:t>De</a:t>
            </a:r>
            <a:r>
              <a:rPr lang="fr-FR" sz="3200" spc="-1" dirty="0">
                <a:solidFill>
                  <a:srgbClr val="0070C0"/>
                </a:solidFill>
                <a:latin typeface="Gellix"/>
              </a:rPr>
              <a:t> </a:t>
            </a:r>
            <a:r>
              <a:rPr lang="fr-CH" sz="3200" b="1" strike="noStrike" cap="all" spc="-1" dirty="0">
                <a:solidFill>
                  <a:srgbClr val="0070C0"/>
                </a:solidFill>
                <a:latin typeface="Gellix SemiBold"/>
              </a:rPr>
              <a:t>Littérature Française</a:t>
            </a:r>
            <a:endParaRPr lang="fr-FR" sz="3200" b="0" strike="noStrike" spc="-1" dirty="0">
              <a:solidFill>
                <a:srgbClr val="0070C0"/>
              </a:solidFill>
              <a:latin typeface="Gellix"/>
            </a:endParaRPr>
          </a:p>
        </p:txBody>
      </p:sp>
      <p:pic>
        <p:nvPicPr>
          <p:cNvPr id="6" name="Image 10">
            <a:extLst>
              <a:ext uri="{FF2B5EF4-FFF2-40B4-BE49-F238E27FC236}">
                <a16:creationId xmlns:a16="http://schemas.microsoft.com/office/drawing/2014/main" id="{C5454604-79E3-DDE2-71BC-F766448346A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948928" y="1732706"/>
            <a:ext cx="3243072" cy="4082148"/>
          </a:xfrm>
          <a:prstGeom prst="rect">
            <a:avLst/>
          </a:prstGeom>
          <a:ln w="0">
            <a:noFill/>
          </a:ln>
        </p:spPr>
      </p:pic>
      <p:pic>
        <p:nvPicPr>
          <p:cNvPr id="7" name="Image 10">
            <a:extLst>
              <a:ext uri="{FF2B5EF4-FFF2-40B4-BE49-F238E27FC236}">
                <a16:creationId xmlns:a16="http://schemas.microsoft.com/office/drawing/2014/main" id="{B4446F34-9B18-C5AF-D54A-026D1D2F7C49}"/>
              </a:ext>
            </a:extLst>
          </p:cNvPr>
          <p:cNvPicPr/>
          <p:nvPr/>
        </p:nvPicPr>
        <p:blipFill>
          <a:blip r:embed="rId3"/>
          <a:stretch/>
        </p:blipFill>
        <p:spPr>
          <a:xfrm rot="10800000">
            <a:off x="1" y="1787926"/>
            <a:ext cx="3243072" cy="408214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620203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B5187B-E902-619C-DFF0-7FF79997F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365125"/>
            <a:ext cx="7284720" cy="1012825"/>
          </a:xfrm>
        </p:spPr>
        <p:txBody>
          <a:bodyPr/>
          <a:lstStyle/>
          <a:p>
            <a:r>
              <a:rPr lang="fr-FR" dirty="0"/>
              <a:t>L’esprit de l’ILF, en bref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70D7AE-EF96-915C-42C9-E685324AC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84" y="1953662"/>
            <a:ext cx="8395970" cy="2181542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fr-FR" sz="3000" dirty="0"/>
              <a:t>La littérature au sens de : partage, échange, rencontre, attention, transmission, empathie, altérité, intelligence, sensibilité, imagination, questionnement, doute, risque, résistance, lenteur, nuance, curiosité, étonnement… et beaucoup de plaisir!</a:t>
            </a:r>
          </a:p>
          <a:p>
            <a:pPr algn="just"/>
            <a:endParaRPr lang="fr-FR" sz="3000" dirty="0"/>
          </a:p>
          <a:p>
            <a:pPr marL="0" indent="0" algn="just">
              <a:buNone/>
            </a:pPr>
            <a:endParaRPr lang="fr-FR" sz="3000" dirty="0"/>
          </a:p>
        </p:txBody>
      </p:sp>
      <p:pic>
        <p:nvPicPr>
          <p:cNvPr id="4" name="Image 3" descr="Les essais">
            <a:extLst>
              <a:ext uri="{FF2B5EF4-FFF2-40B4-BE49-F238E27FC236}">
                <a16:creationId xmlns:a16="http://schemas.microsoft.com/office/drawing/2014/main" id="{510C6330-D686-D6B2-844C-2DC551959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557" y="1690688"/>
            <a:ext cx="2851442" cy="43291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A50951C-9E3E-3A78-EA1E-4931F4C13234}"/>
              </a:ext>
            </a:extLst>
          </p:cNvPr>
          <p:cNvSpPr txBox="1"/>
          <p:nvPr/>
        </p:nvSpPr>
        <p:spPr>
          <a:xfrm>
            <a:off x="354184" y="4710916"/>
            <a:ext cx="87591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à"/>
            </a:pPr>
            <a:r>
              <a:rPr lang="fr-FR" sz="3000" i="1" dirty="0"/>
              <a:t>« frotter et limer notre cervelle contre celle d’autrui »</a:t>
            </a:r>
          </a:p>
          <a:p>
            <a:pPr marL="0" indent="0">
              <a:buNone/>
            </a:pPr>
            <a:r>
              <a:rPr lang="fr-FR" sz="3000" i="1" dirty="0"/>
              <a:t> </a:t>
            </a:r>
            <a:r>
              <a:rPr lang="fr-FR" sz="3000" dirty="0"/>
              <a:t>(Montaigne, </a:t>
            </a:r>
            <a:r>
              <a:rPr lang="fr-FR" sz="3000" i="1" dirty="0"/>
              <a:t>Les Essais)</a:t>
            </a:r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95690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287E0-3DA5-E921-9C2D-CA55E8D0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9B7A51D-37D3-73D9-9A22-646584F898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094"/>
          <a:stretch>
            <a:fillRect/>
          </a:stretch>
        </p:blipFill>
        <p:spPr>
          <a:xfrm>
            <a:off x="2326927" y="15389"/>
            <a:ext cx="9224993" cy="367782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D69173-A769-8B58-6B12-E7BD64A15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3658495"/>
            <a:ext cx="8671560" cy="319950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8A18EEE-9135-9FA0-C91A-0B101EFB0F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5960" y="4040435"/>
            <a:ext cx="2270760" cy="281756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7C77093-759B-D78E-BB7F-23CB813B98A8}"/>
              </a:ext>
            </a:extLst>
          </p:cNvPr>
          <p:cNvSpPr txBox="1"/>
          <p:nvPr/>
        </p:nvSpPr>
        <p:spPr>
          <a:xfrm rot="19957244">
            <a:off x="384265" y="193102"/>
            <a:ext cx="2106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>
                <a:solidFill>
                  <a:srgbClr val="0070C0"/>
                </a:solidFill>
              </a:rPr>
              <a:t>L’équipe </a:t>
            </a:r>
          </a:p>
          <a:p>
            <a:r>
              <a:rPr lang="fr-FR" sz="4000" dirty="0">
                <a:solidFill>
                  <a:srgbClr val="0070C0"/>
                </a:solidFill>
              </a:rPr>
              <a:t>de l’ILF</a:t>
            </a:r>
          </a:p>
        </p:txBody>
      </p:sp>
      <p:sp>
        <p:nvSpPr>
          <p:cNvPr id="17" name="Flèche vers le bas 16">
            <a:extLst>
              <a:ext uri="{FF2B5EF4-FFF2-40B4-BE49-F238E27FC236}">
                <a16:creationId xmlns:a16="http://schemas.microsoft.com/office/drawing/2014/main" id="{F3CF6180-13B0-96DE-0F87-0C6217CD5B22}"/>
              </a:ext>
            </a:extLst>
          </p:cNvPr>
          <p:cNvSpPr/>
          <p:nvPr/>
        </p:nvSpPr>
        <p:spPr>
          <a:xfrm>
            <a:off x="8915399" y="2372385"/>
            <a:ext cx="269097" cy="193548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Étoile à 5 branches 17">
            <a:extLst>
              <a:ext uri="{FF2B5EF4-FFF2-40B4-BE49-F238E27FC236}">
                <a16:creationId xmlns:a16="http://schemas.microsoft.com/office/drawing/2014/main" id="{0627EB31-9D5C-ACCB-B376-69526F368497}"/>
              </a:ext>
            </a:extLst>
          </p:cNvPr>
          <p:cNvSpPr/>
          <p:nvPr/>
        </p:nvSpPr>
        <p:spPr>
          <a:xfrm>
            <a:off x="6952266" y="511922"/>
            <a:ext cx="777240" cy="6858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Étoile à 5 branches 18">
            <a:extLst>
              <a:ext uri="{FF2B5EF4-FFF2-40B4-BE49-F238E27FC236}">
                <a16:creationId xmlns:a16="http://schemas.microsoft.com/office/drawing/2014/main" id="{96CFE594-544D-28D5-60E9-1611FDF4DD76}"/>
              </a:ext>
            </a:extLst>
          </p:cNvPr>
          <p:cNvSpPr/>
          <p:nvPr/>
        </p:nvSpPr>
        <p:spPr>
          <a:xfrm>
            <a:off x="9221613" y="511922"/>
            <a:ext cx="777240" cy="6858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Étoile à 5 branches 20">
            <a:extLst>
              <a:ext uri="{FF2B5EF4-FFF2-40B4-BE49-F238E27FC236}">
                <a16:creationId xmlns:a16="http://schemas.microsoft.com/office/drawing/2014/main" id="{87677235-C673-0181-52B4-5C5BDCF09066}"/>
              </a:ext>
            </a:extLst>
          </p:cNvPr>
          <p:cNvSpPr/>
          <p:nvPr/>
        </p:nvSpPr>
        <p:spPr>
          <a:xfrm>
            <a:off x="4546743" y="493704"/>
            <a:ext cx="777240" cy="6858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Étoile à 5 branches 21">
            <a:extLst>
              <a:ext uri="{FF2B5EF4-FFF2-40B4-BE49-F238E27FC236}">
                <a16:creationId xmlns:a16="http://schemas.microsoft.com/office/drawing/2014/main" id="{8FF9B9AC-097F-6DCC-5032-250D0D3DEEEE}"/>
              </a:ext>
            </a:extLst>
          </p:cNvPr>
          <p:cNvSpPr/>
          <p:nvPr/>
        </p:nvSpPr>
        <p:spPr>
          <a:xfrm>
            <a:off x="7548807" y="4040435"/>
            <a:ext cx="777240" cy="6858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Étoile à 5 branches 22">
            <a:extLst>
              <a:ext uri="{FF2B5EF4-FFF2-40B4-BE49-F238E27FC236}">
                <a16:creationId xmlns:a16="http://schemas.microsoft.com/office/drawing/2014/main" id="{63E49A16-1940-7887-3AA4-28276B320AFB}"/>
              </a:ext>
            </a:extLst>
          </p:cNvPr>
          <p:cNvSpPr/>
          <p:nvPr/>
        </p:nvSpPr>
        <p:spPr>
          <a:xfrm>
            <a:off x="5402580" y="4040435"/>
            <a:ext cx="777240" cy="6858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Étoile à 5 branches 23">
            <a:extLst>
              <a:ext uri="{FF2B5EF4-FFF2-40B4-BE49-F238E27FC236}">
                <a16:creationId xmlns:a16="http://schemas.microsoft.com/office/drawing/2014/main" id="{81EA8EE5-6DF7-6DED-BC7F-4102B46B740B}"/>
              </a:ext>
            </a:extLst>
          </p:cNvPr>
          <p:cNvSpPr/>
          <p:nvPr/>
        </p:nvSpPr>
        <p:spPr>
          <a:xfrm>
            <a:off x="3235888" y="4040435"/>
            <a:ext cx="777240" cy="6858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7A299C-8BF3-4839-03D0-6E902549487D}"/>
              </a:ext>
            </a:extLst>
          </p:cNvPr>
          <p:cNvSpPr txBox="1"/>
          <p:nvPr/>
        </p:nvSpPr>
        <p:spPr>
          <a:xfrm>
            <a:off x="403808" y="2618899"/>
            <a:ext cx="19231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= les visages de votre 1</a:t>
            </a:r>
            <a:r>
              <a:rPr lang="fr-FR" baseline="30000" dirty="0"/>
              <a:t>e</a:t>
            </a:r>
            <a:r>
              <a:rPr lang="fr-FR" dirty="0"/>
              <a:t> année</a:t>
            </a:r>
          </a:p>
        </p:txBody>
      </p:sp>
      <p:sp>
        <p:nvSpPr>
          <p:cNvPr id="5" name="Étoile à 5 branches 4">
            <a:extLst>
              <a:ext uri="{FF2B5EF4-FFF2-40B4-BE49-F238E27FC236}">
                <a16:creationId xmlns:a16="http://schemas.microsoft.com/office/drawing/2014/main" id="{1D2DCACC-93FF-A5F1-5445-93279021FAAB}"/>
              </a:ext>
            </a:extLst>
          </p:cNvPr>
          <p:cNvSpPr/>
          <p:nvPr/>
        </p:nvSpPr>
        <p:spPr>
          <a:xfrm>
            <a:off x="6082" y="2618899"/>
            <a:ext cx="409865" cy="411277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747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6B2D0DC-4D0F-8269-74B8-3833611578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59" r="2859"/>
          <a:stretch>
            <a:fillRect/>
          </a:stretch>
        </p:blipFill>
        <p:spPr>
          <a:xfrm>
            <a:off x="102150" y="198995"/>
            <a:ext cx="8015220" cy="34662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CAD1BD-A0AD-0106-F4C6-8D54133CFB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28" r="4490"/>
          <a:stretch>
            <a:fillRect/>
          </a:stretch>
        </p:blipFill>
        <p:spPr>
          <a:xfrm>
            <a:off x="102150" y="4008346"/>
            <a:ext cx="7843050" cy="26506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2125E8E-4F6C-FC43-0656-E1B23186EB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777" r="6964"/>
          <a:stretch>
            <a:fillRect/>
          </a:stretch>
        </p:blipFill>
        <p:spPr>
          <a:xfrm>
            <a:off x="8374158" y="988118"/>
            <a:ext cx="3817842" cy="3218122"/>
          </a:xfrm>
          <a:prstGeom prst="rect">
            <a:avLst/>
          </a:prstGeom>
        </p:spPr>
      </p:pic>
      <p:sp>
        <p:nvSpPr>
          <p:cNvPr id="10" name="Étoile à 5 branches 9">
            <a:extLst>
              <a:ext uri="{FF2B5EF4-FFF2-40B4-BE49-F238E27FC236}">
                <a16:creationId xmlns:a16="http://schemas.microsoft.com/office/drawing/2014/main" id="{B57A2438-E6EB-1DDB-1D7A-2D1F1EF0F0CE}"/>
              </a:ext>
            </a:extLst>
          </p:cNvPr>
          <p:cNvSpPr/>
          <p:nvPr/>
        </p:nvSpPr>
        <p:spPr>
          <a:xfrm>
            <a:off x="0" y="822960"/>
            <a:ext cx="777240" cy="6858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Étoile à 5 branches 10">
            <a:extLst>
              <a:ext uri="{FF2B5EF4-FFF2-40B4-BE49-F238E27FC236}">
                <a16:creationId xmlns:a16="http://schemas.microsoft.com/office/drawing/2014/main" id="{136F17D4-31C5-FC07-72F2-7B64B20FF048}"/>
              </a:ext>
            </a:extLst>
          </p:cNvPr>
          <p:cNvSpPr/>
          <p:nvPr/>
        </p:nvSpPr>
        <p:spPr>
          <a:xfrm>
            <a:off x="6096000" y="3825240"/>
            <a:ext cx="777240" cy="6858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Étoile à 5 branches 11">
            <a:extLst>
              <a:ext uri="{FF2B5EF4-FFF2-40B4-BE49-F238E27FC236}">
                <a16:creationId xmlns:a16="http://schemas.microsoft.com/office/drawing/2014/main" id="{082E1961-D0E5-963F-C2A4-8553BCDD19F2}"/>
              </a:ext>
            </a:extLst>
          </p:cNvPr>
          <p:cNvSpPr/>
          <p:nvPr/>
        </p:nvSpPr>
        <p:spPr>
          <a:xfrm>
            <a:off x="2042160" y="3825240"/>
            <a:ext cx="777240" cy="6858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72422E-7C9B-A323-3752-946949EDB70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763"/>
          <a:stretch>
            <a:fillRect/>
          </a:stretch>
        </p:blipFill>
        <p:spPr>
          <a:xfrm>
            <a:off x="9614931" y="4008346"/>
            <a:ext cx="1465288" cy="254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15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Rectangle 7"/>
          <p:cNvSpPr/>
          <p:nvPr/>
        </p:nvSpPr>
        <p:spPr>
          <a:xfrm>
            <a:off x="558720" y="16943400"/>
            <a:ext cx="47696400" cy="335304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1440000" rIns="0" bIns="1440000" anchor="t">
            <a:noAutofit/>
          </a:bodyPr>
          <a:lstStyle/>
          <a:p>
            <a:pPr marL="456840" defTabSz="456840">
              <a:lnSpc>
                <a:spcPct val="100000"/>
              </a:lnSpc>
              <a:spcAft>
                <a:spcPts val="476"/>
              </a:spcAft>
              <a:tabLst>
                <a:tab pos="0" algn="l"/>
              </a:tabLst>
            </a:pPr>
            <a:endParaRPr lang="fr-CH" sz="7200" b="0" strike="noStrike" spc="-1" dirty="0">
              <a:latin typeface="Gellix Light"/>
            </a:endParaRPr>
          </a:p>
        </p:txBody>
      </p:sp>
      <p:sp>
        <p:nvSpPr>
          <p:cNvPr id="256" name="ZoneTexte 8"/>
          <p:cNvSpPr/>
          <p:nvPr/>
        </p:nvSpPr>
        <p:spPr>
          <a:xfrm>
            <a:off x="1875436" y="1750090"/>
            <a:ext cx="9257286" cy="767987"/>
          </a:xfrm>
          <a:prstGeom prst="rect">
            <a:avLst/>
          </a:prstGeom>
          <a:solidFill>
            <a:schemeClr val="bg1">
              <a:alpha val="7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CH" sz="2200" b="1" strike="noStrike" cap="small" spc="-1" dirty="0">
                <a:latin typeface="Gellix"/>
              </a:rPr>
              <a:t>Responsable de pilier (Bachelor)</a:t>
            </a:r>
          </a:p>
          <a:p>
            <a:r>
              <a:rPr lang="fr-CH" sz="2200" spc="-1" dirty="0">
                <a:latin typeface="Gellix"/>
              </a:rPr>
              <a:t>Nathalie Vuillemin - </a:t>
            </a:r>
            <a:r>
              <a:rPr lang="fr-CH" sz="2200" spc="-1" dirty="0">
                <a:latin typeface="Gellix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</a:t>
            </a:r>
            <a:r>
              <a:rPr lang="fr-CH" sz="2200" b="0" strike="noStrike" spc="-1" dirty="0">
                <a:latin typeface="Gellix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athalie.vuillemin@unine.ch</a:t>
            </a:r>
            <a:r>
              <a:rPr lang="fr-CH" sz="2200" b="0" strike="noStrike" spc="-1" dirty="0">
                <a:latin typeface="Gellix"/>
              </a:rPr>
              <a:t> / Bureau : 3.O.13</a:t>
            </a:r>
            <a:endParaRPr lang="fr-FR" sz="2200" b="0" strike="noStrike" spc="-1" dirty="0">
              <a:latin typeface="Gellix"/>
            </a:endParaRPr>
          </a:p>
        </p:txBody>
      </p:sp>
      <p:sp>
        <p:nvSpPr>
          <p:cNvPr id="257" name="ZoneTexte 9"/>
          <p:cNvSpPr/>
          <p:nvPr/>
        </p:nvSpPr>
        <p:spPr>
          <a:xfrm>
            <a:off x="1875436" y="2762770"/>
            <a:ext cx="9257286" cy="767987"/>
          </a:xfrm>
          <a:prstGeom prst="rect">
            <a:avLst/>
          </a:prstGeom>
          <a:solidFill>
            <a:schemeClr val="bg1">
              <a:alpha val="7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CH" sz="2200" b="1" strike="noStrike" cap="small" spc="-1" dirty="0">
                <a:latin typeface="Gellix"/>
              </a:rPr>
              <a:t>Secrétariat d’institut</a:t>
            </a:r>
            <a:endParaRPr lang="fr-FR" sz="2200" b="0" strike="noStrike" spc="-1" dirty="0">
              <a:latin typeface="Gellix"/>
            </a:endParaRPr>
          </a:p>
          <a:p>
            <a:pPr defTabSz="914400">
              <a:lnSpc>
                <a:spcPct val="100000"/>
              </a:lnSpc>
            </a:pPr>
            <a:r>
              <a:rPr lang="fr-CH" sz="2200" b="0" strike="noStrike" spc="-1" dirty="0">
                <a:latin typeface="Gellix"/>
              </a:rPr>
              <a:t>Nadia Hachemi - </a:t>
            </a:r>
            <a:r>
              <a:rPr lang="fr-CH" sz="2200" b="0" strike="noStrike" spc="-1" dirty="0">
                <a:latin typeface="Gellix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secretariat.ilf@unine.ch</a:t>
            </a:r>
            <a:r>
              <a:rPr lang="fr-CH" sz="2200" b="0" strike="noStrike" spc="-1" dirty="0">
                <a:latin typeface="Gellix"/>
              </a:rPr>
              <a:t> / Bureau : 3.E.43.1</a:t>
            </a:r>
            <a:endParaRPr lang="fr-FR" sz="2200" b="0" strike="noStrike" spc="-1" dirty="0">
              <a:latin typeface="Gellix"/>
            </a:endParaRPr>
          </a:p>
        </p:txBody>
      </p:sp>
      <p:sp>
        <p:nvSpPr>
          <p:cNvPr id="258" name="ZoneTexte 10"/>
          <p:cNvSpPr/>
          <p:nvPr/>
        </p:nvSpPr>
        <p:spPr>
          <a:xfrm>
            <a:off x="1875436" y="3785890"/>
            <a:ext cx="9257286" cy="767987"/>
          </a:xfrm>
          <a:prstGeom prst="rect">
            <a:avLst/>
          </a:prstGeom>
          <a:solidFill>
            <a:schemeClr val="bg1">
              <a:alpha val="7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CH" sz="2200" b="1" strike="noStrike" cap="small" spc="-1" dirty="0">
                <a:latin typeface="Gellix"/>
              </a:rPr>
              <a:t>Secrétariat académique FLSH</a:t>
            </a:r>
            <a:endParaRPr lang="fr-FR" sz="2200" b="0" strike="noStrike" spc="-1" dirty="0">
              <a:latin typeface="Gellix"/>
            </a:endParaRPr>
          </a:p>
          <a:p>
            <a:pPr defTabSz="914400">
              <a:lnSpc>
                <a:spcPct val="100000"/>
              </a:lnSpc>
            </a:pPr>
            <a:r>
              <a:rPr lang="fr-CH" sz="2200" b="0" u="sng" strike="noStrike" spc="-1" dirty="0">
                <a:latin typeface="Gellix"/>
              </a:rPr>
              <a:t>secretariat.lettres@unine.ch</a:t>
            </a:r>
            <a:r>
              <a:rPr lang="fr-CH" sz="2200" b="0" strike="noStrike" spc="-1" dirty="0">
                <a:latin typeface="Gellix"/>
              </a:rPr>
              <a:t>/ Bureau : RO 16</a:t>
            </a:r>
            <a:endParaRPr lang="fr-FR" sz="2200" b="0" strike="noStrike" spc="-1" dirty="0">
              <a:latin typeface="Gellix"/>
            </a:endParaRPr>
          </a:p>
        </p:txBody>
      </p:sp>
      <p:sp>
        <p:nvSpPr>
          <p:cNvPr id="259" name="ZoneTexte 11"/>
          <p:cNvSpPr/>
          <p:nvPr/>
        </p:nvSpPr>
        <p:spPr>
          <a:xfrm>
            <a:off x="1875436" y="4809370"/>
            <a:ext cx="9257286" cy="767987"/>
          </a:xfrm>
          <a:prstGeom prst="rect">
            <a:avLst/>
          </a:prstGeom>
          <a:solidFill>
            <a:schemeClr val="bg1">
              <a:alpha val="7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CH" sz="2200" b="1" strike="noStrike" cap="small" spc="-1" dirty="0">
                <a:latin typeface="Gellix"/>
              </a:rPr>
              <a:t>Conseil aux étudiant-e-s</a:t>
            </a:r>
            <a:endParaRPr lang="fr-FR" sz="2200" b="0" strike="noStrike" spc="-1" dirty="0">
              <a:latin typeface="Gellix"/>
            </a:endParaRPr>
          </a:p>
          <a:p>
            <a:pPr defTabSz="914400">
              <a:lnSpc>
                <a:spcPct val="100000"/>
              </a:lnSpc>
            </a:pPr>
            <a:r>
              <a:rPr lang="fr-CH" sz="2200" b="0" strike="noStrike" spc="-1" dirty="0">
                <a:latin typeface="Gellix"/>
              </a:rPr>
              <a:t>Stéphane Neri </a:t>
            </a:r>
            <a:r>
              <a:rPr lang="fr-CH" sz="2200" spc="-1" dirty="0">
                <a:latin typeface="Gellix"/>
              </a:rPr>
              <a:t>-</a:t>
            </a:r>
            <a:r>
              <a:rPr lang="fr-CH" sz="2200" b="0" strike="noStrike" spc="-1" dirty="0">
                <a:latin typeface="Gellix"/>
              </a:rPr>
              <a:t> </a:t>
            </a:r>
            <a:r>
              <a:rPr lang="fr-CH" sz="2200" b="0" u="sng" strike="noStrike" spc="-1" dirty="0">
                <a:latin typeface="Gellix"/>
              </a:rPr>
              <a:t>conseil.lettres@unine.ch</a:t>
            </a:r>
            <a:r>
              <a:rPr lang="fr-CH" sz="2200" b="0" strike="noStrike" spc="-1" dirty="0">
                <a:latin typeface="Gellix"/>
              </a:rPr>
              <a:t>/ Bureau : RO 11</a:t>
            </a:r>
            <a:endParaRPr lang="fr-FR" sz="2200" b="0" strike="noStrike" spc="-1" dirty="0">
              <a:latin typeface="Gellix"/>
            </a:endParaRPr>
          </a:p>
        </p:txBody>
      </p:sp>
      <p:pic>
        <p:nvPicPr>
          <p:cNvPr id="261" name="Image 13" descr="Une image contenant texte, capture d’écran, Police, Graphique&#10;&#10;Description générée automatiquement"/>
          <p:cNvPicPr/>
          <p:nvPr/>
        </p:nvPicPr>
        <p:blipFill>
          <a:blip r:embed="rId4"/>
          <a:stretch/>
        </p:blipFill>
        <p:spPr>
          <a:xfrm>
            <a:off x="10020142" y="5759400"/>
            <a:ext cx="2225160" cy="1133280"/>
          </a:xfrm>
          <a:prstGeom prst="rect">
            <a:avLst/>
          </a:prstGeom>
          <a:ln w="0">
            <a:noFill/>
          </a:ln>
        </p:spPr>
      </p:pic>
      <p:sp>
        <p:nvSpPr>
          <p:cNvPr id="262" name="ZoneTexte 14"/>
          <p:cNvSpPr/>
          <p:nvPr/>
        </p:nvSpPr>
        <p:spPr>
          <a:xfrm>
            <a:off x="1875436" y="756490"/>
            <a:ext cx="9257286" cy="767987"/>
          </a:xfrm>
          <a:prstGeom prst="rect">
            <a:avLst/>
          </a:prstGeom>
          <a:solidFill>
            <a:schemeClr val="bg1">
              <a:alpha val="7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CH" sz="2200" b="1" strike="noStrike" cap="small" spc="-1" dirty="0">
                <a:latin typeface="Gellix"/>
              </a:rPr>
              <a:t>Directrice d’institut</a:t>
            </a:r>
            <a:endParaRPr lang="fr-FR" sz="2200" b="0" strike="noStrike" spc="-1" dirty="0">
              <a:latin typeface="Gellix"/>
            </a:endParaRPr>
          </a:p>
          <a:p>
            <a:r>
              <a:rPr lang="fr-CH" sz="2200" spc="-1" dirty="0">
                <a:latin typeface="Gellix"/>
              </a:rPr>
              <a:t>Nina Mueggler - </a:t>
            </a:r>
            <a:r>
              <a:rPr lang="fr-CH" sz="2200" u="sng" spc="-1" dirty="0">
                <a:latin typeface="Gellix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nina.mueggler</a:t>
            </a:r>
            <a:r>
              <a:rPr lang="fr-CH" sz="2200" b="0" u="sng" strike="noStrike" spc="-1" dirty="0">
                <a:uFillTx/>
                <a:latin typeface="Gellix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@unine.ch</a:t>
            </a:r>
            <a:r>
              <a:rPr lang="fr-CH" sz="2200" b="0" strike="noStrike" spc="-1" dirty="0">
                <a:latin typeface="Gellix"/>
              </a:rPr>
              <a:t> / Bureau : 3.N.02</a:t>
            </a:r>
            <a:endParaRPr lang="fr-FR" sz="2200" b="0" strike="noStrike" spc="-1" dirty="0">
              <a:latin typeface="Gellix"/>
            </a:endParaRPr>
          </a:p>
        </p:txBody>
      </p:sp>
      <p:sp>
        <p:nvSpPr>
          <p:cNvPr id="11" name="ZoneTexte 11">
            <a:extLst>
              <a:ext uri="{FF2B5EF4-FFF2-40B4-BE49-F238E27FC236}">
                <a16:creationId xmlns:a16="http://schemas.microsoft.com/office/drawing/2014/main" id="{B3ACD4DC-A980-4CFA-94C7-04393DA0AE3F}"/>
              </a:ext>
            </a:extLst>
          </p:cNvPr>
          <p:cNvSpPr/>
          <p:nvPr/>
        </p:nvSpPr>
        <p:spPr>
          <a:xfrm>
            <a:off x="1875436" y="5759400"/>
            <a:ext cx="8321187" cy="767987"/>
          </a:xfrm>
          <a:prstGeom prst="rect">
            <a:avLst/>
          </a:prstGeom>
          <a:solidFill>
            <a:schemeClr val="bg1">
              <a:alpha val="7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CH" sz="2200" b="1" strike="noStrike" cap="small" spc="-1" dirty="0">
                <a:latin typeface="Gellix"/>
              </a:rPr>
              <a:t>Monitrice</a:t>
            </a:r>
            <a:endParaRPr lang="fr-FR" sz="2200" b="0" strike="noStrike" spc="-1" dirty="0">
              <a:latin typeface="Gellix"/>
            </a:endParaRPr>
          </a:p>
          <a:p>
            <a:pPr defTabSz="914400">
              <a:lnSpc>
                <a:spcPct val="100000"/>
              </a:lnSpc>
            </a:pPr>
            <a:r>
              <a:rPr lang="fr-CH" sz="2200" b="0" strike="noStrike" spc="-1" dirty="0">
                <a:latin typeface="Gellix"/>
              </a:rPr>
              <a:t>Edana Rios </a:t>
            </a:r>
            <a:r>
              <a:rPr lang="fr-CH" sz="2200" spc="-1" dirty="0">
                <a:latin typeface="Gellix"/>
              </a:rPr>
              <a:t>–</a:t>
            </a:r>
            <a:r>
              <a:rPr lang="fr-CH" sz="2200" b="0" strike="noStrike" spc="-1" dirty="0">
                <a:latin typeface="Gellix"/>
              </a:rPr>
              <a:t> </a:t>
            </a:r>
            <a:r>
              <a:rPr lang="fr-CH" sz="2200" b="0" u="sng" strike="noStrike" spc="-1" dirty="0" err="1">
                <a:latin typeface="Gellix"/>
              </a:rPr>
              <a:t>edana.rios@unine.ch</a:t>
            </a:r>
            <a:endParaRPr lang="fr-FR" sz="2200" b="0" strike="noStrike" spc="-1" dirty="0">
              <a:latin typeface="Gellix"/>
            </a:endParaRPr>
          </a:p>
        </p:txBody>
      </p:sp>
      <p:pic>
        <p:nvPicPr>
          <p:cNvPr id="2" name="Image 12" descr="Une image contenant texte, capture d’écran, Police, Graphique&#10;&#10;Description générée automatiquement">
            <a:extLst>
              <a:ext uri="{FF2B5EF4-FFF2-40B4-BE49-F238E27FC236}">
                <a16:creationId xmlns:a16="http://schemas.microsoft.com/office/drawing/2014/main" id="{FFD2E71A-64C3-38DF-D4F5-2601154932E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-144360" y="0"/>
            <a:ext cx="2225160" cy="1133280"/>
          </a:xfrm>
          <a:prstGeom prst="rect">
            <a:avLst/>
          </a:prstGeom>
          <a:ln w="0">
            <a:noFill/>
          </a:ln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840DC0F-8601-C62E-C085-D6E34ADC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0339" y="-236027"/>
            <a:ext cx="6305141" cy="1133280"/>
          </a:xfrm>
        </p:spPr>
        <p:txBody>
          <a:bodyPr/>
          <a:lstStyle/>
          <a:p>
            <a:r>
              <a:rPr lang="fr-FR" dirty="0"/>
              <a:t>Contacts principaux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5954CD-4E1D-DD40-EC33-C62DB5D0808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763" t="16587" b="17914"/>
          <a:stretch>
            <a:fillRect/>
          </a:stretch>
        </p:blipFill>
        <p:spPr>
          <a:xfrm>
            <a:off x="607002" y="5503384"/>
            <a:ext cx="1095189" cy="12483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418282-7582-AE24-74DA-0B36220D9C8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3006" t="29009" r="27779" b="22492"/>
          <a:stretch>
            <a:fillRect/>
          </a:stretch>
        </p:blipFill>
        <p:spPr>
          <a:xfrm>
            <a:off x="8810851" y="38636"/>
            <a:ext cx="1268434" cy="14357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39FD75-1DD9-48BC-42FA-1A3DD31358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8358" t="26741" r="1855" b="22493"/>
          <a:stretch>
            <a:fillRect/>
          </a:stretch>
        </p:blipFill>
        <p:spPr>
          <a:xfrm>
            <a:off x="9711184" y="1320689"/>
            <a:ext cx="1421538" cy="16355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FDF882-7BD8-6ECF-7210-5F994D21B9F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8344" t="3750" r="51132" b="33940"/>
          <a:stretch>
            <a:fillRect/>
          </a:stretch>
        </p:blipFill>
        <p:spPr>
          <a:xfrm>
            <a:off x="597135" y="2420794"/>
            <a:ext cx="1306842" cy="1237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FECE0-64D7-AA52-FFD1-762DB4C3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2" descr="Une image contenant texte, capture d’écran, Police, Graphique&#10;&#10;Description générée automatiquement">
            <a:extLst>
              <a:ext uri="{FF2B5EF4-FFF2-40B4-BE49-F238E27FC236}">
                <a16:creationId xmlns:a16="http://schemas.microsoft.com/office/drawing/2014/main" id="{204D457D-1973-B52E-8302-A2A9250250D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-144360" y="0"/>
            <a:ext cx="2225160" cy="1133280"/>
          </a:xfrm>
          <a:prstGeom prst="rect">
            <a:avLst/>
          </a:prstGeom>
          <a:ln w="0"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C802DC-C323-AFC6-2E0F-C49C1EE0D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95" y="1325880"/>
            <a:ext cx="8795748" cy="516636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1B51BEF-0E03-5A60-97AC-5EB6FB60E054}"/>
              </a:ext>
            </a:extLst>
          </p:cNvPr>
          <p:cNvSpPr txBox="1"/>
          <p:nvPr/>
        </p:nvSpPr>
        <p:spPr>
          <a:xfrm>
            <a:off x="2080800" y="336760"/>
            <a:ext cx="964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Le plan d’études: https://www.unine.ch/ilf</a:t>
            </a:r>
          </a:p>
        </p:txBody>
      </p:sp>
      <p:cxnSp>
        <p:nvCxnSpPr>
          <p:cNvPr id="6" name="Connecteur droit avec flèche 9">
            <a:extLst>
              <a:ext uri="{FF2B5EF4-FFF2-40B4-BE49-F238E27FC236}">
                <a16:creationId xmlns:a16="http://schemas.microsoft.com/office/drawing/2014/main" id="{15158B6D-0F8F-8761-E12A-49F9399CB15C}"/>
              </a:ext>
            </a:extLst>
          </p:cNvPr>
          <p:cNvCxnSpPr>
            <a:cxnSpLocks/>
          </p:cNvCxnSpPr>
          <p:nvPr/>
        </p:nvCxnSpPr>
        <p:spPr>
          <a:xfrm>
            <a:off x="5425440" y="1888349"/>
            <a:ext cx="0" cy="953274"/>
          </a:xfrm>
          <a:prstGeom prst="straightConnector1">
            <a:avLst/>
          </a:prstGeom>
          <a:ln w="38100" cap="rnd">
            <a:solidFill>
              <a:srgbClr val="51C3F9">
                <a:lumMod val="50000"/>
              </a:srgbClr>
            </a:solidFill>
            <a:round/>
            <a:tailEnd type="arrow" w="med" len="med"/>
          </a:ln>
        </p:spPr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6C762079-C9B0-DDF5-6DBA-A3F1E73F7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843" y="2841622"/>
            <a:ext cx="8430158" cy="390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9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B41C12F-DD51-4261-9D15-3C7ED254B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2" y="3274828"/>
            <a:ext cx="7597475" cy="3573293"/>
          </a:xfrm>
          <a:prstGeom prst="rect">
            <a:avLst/>
          </a:prstGeom>
        </p:spPr>
      </p:pic>
      <p:pic>
        <p:nvPicPr>
          <p:cNvPr id="173" name="Image 16" descr="Une image contenant texte, capture d’écran, Police, Graphique&#10;&#10;Description générée automatiquement"/>
          <p:cNvPicPr/>
          <p:nvPr/>
        </p:nvPicPr>
        <p:blipFill>
          <a:blip r:embed="rId4"/>
          <a:stretch/>
        </p:blipFill>
        <p:spPr>
          <a:xfrm>
            <a:off x="-144360" y="0"/>
            <a:ext cx="2225160" cy="1133280"/>
          </a:xfrm>
          <a:prstGeom prst="rect">
            <a:avLst/>
          </a:prstGeom>
          <a:ln w="0">
            <a:noFill/>
          </a:ln>
        </p:spPr>
      </p:pic>
      <p:pic>
        <p:nvPicPr>
          <p:cNvPr id="176" name="Image 1"/>
          <p:cNvPicPr/>
          <p:nvPr/>
        </p:nvPicPr>
        <p:blipFill>
          <a:blip r:embed="rId5"/>
          <a:stretch/>
        </p:blipFill>
        <p:spPr>
          <a:xfrm>
            <a:off x="5326919" y="427479"/>
            <a:ext cx="6712951" cy="6430521"/>
          </a:xfrm>
          <a:prstGeom prst="rect">
            <a:avLst/>
          </a:prstGeom>
          <a:ln w="0">
            <a:noFill/>
          </a:ln>
        </p:spPr>
      </p:pic>
      <p:sp>
        <p:nvSpPr>
          <p:cNvPr id="177" name="Rectangle : coins arrondis 8"/>
          <p:cNvSpPr/>
          <p:nvPr/>
        </p:nvSpPr>
        <p:spPr>
          <a:xfrm>
            <a:off x="5465852" y="873303"/>
            <a:ext cx="1867708" cy="2401526"/>
          </a:xfrm>
          <a:prstGeom prst="roundRect">
            <a:avLst>
              <a:gd name="adj" fmla="val 16667"/>
            </a:avLst>
          </a:prstGeom>
          <a:solidFill>
            <a:schemeClr val="accent5">
              <a:lumMod val="50000"/>
              <a:alpha val="40000"/>
            </a:schemeClr>
          </a:solidFill>
          <a:ln w="25400">
            <a:solidFill>
              <a:srgbClr val="4EB3CF">
                <a:lumMod val="50000"/>
              </a:srgbClr>
            </a:solidFill>
            <a:rou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CH" sz="1800" b="0" strike="noStrike" spc="-1" dirty="0">
              <a:solidFill>
                <a:schemeClr val="lt1"/>
              </a:solidFill>
              <a:latin typeface="Gellix"/>
            </a:endParaRPr>
          </a:p>
        </p:txBody>
      </p:sp>
      <p:cxnSp>
        <p:nvCxnSpPr>
          <p:cNvPr id="179" name="Connecteur droit avec flèche 9"/>
          <p:cNvCxnSpPr>
            <a:cxnSpLocks/>
          </p:cNvCxnSpPr>
          <p:nvPr/>
        </p:nvCxnSpPr>
        <p:spPr>
          <a:xfrm flipV="1">
            <a:off x="1257828" y="2713686"/>
            <a:ext cx="4069091" cy="2647915"/>
          </a:xfrm>
          <a:prstGeom prst="straightConnector1">
            <a:avLst/>
          </a:prstGeom>
          <a:ln w="38100" cap="rnd">
            <a:solidFill>
              <a:srgbClr val="51C3F9">
                <a:lumMod val="50000"/>
              </a:srgbClr>
            </a:solidFill>
            <a:round/>
            <a:tailEnd type="arrow" w="med" len="med"/>
          </a:ln>
        </p:spPr>
      </p:cxnSp>
      <p:sp>
        <p:nvSpPr>
          <p:cNvPr id="11" name="Rectangle 6">
            <a:extLst>
              <a:ext uri="{FF2B5EF4-FFF2-40B4-BE49-F238E27FC236}">
                <a16:creationId xmlns:a16="http://schemas.microsoft.com/office/drawing/2014/main" id="{42D900DE-FF87-40FA-8265-332B9EDBAC5C}"/>
              </a:ext>
            </a:extLst>
          </p:cNvPr>
          <p:cNvSpPr/>
          <p:nvPr/>
        </p:nvSpPr>
        <p:spPr>
          <a:xfrm>
            <a:off x="152129" y="2483581"/>
            <a:ext cx="3657240" cy="460211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 w="22225" cap="rnd">
            <a:solidFill>
              <a:srgbClr val="000000"/>
            </a:solidFill>
            <a:rou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CH" sz="2400" b="0" strike="noStrike" spc="-1" dirty="0">
                <a:latin typeface="Gellix"/>
              </a:rPr>
              <a:t>https://www.unine.ch/ilf</a:t>
            </a:r>
            <a:endParaRPr lang="fr-FR" sz="2400" b="0" strike="noStrike" spc="-1" dirty="0">
              <a:latin typeface="Gellix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B2E4FE64-23E6-425F-9C45-9434C928B68D}"/>
              </a:ext>
            </a:extLst>
          </p:cNvPr>
          <p:cNvSpPr/>
          <p:nvPr/>
        </p:nvSpPr>
        <p:spPr>
          <a:xfrm>
            <a:off x="523982" y="5286952"/>
            <a:ext cx="733846" cy="219164"/>
          </a:xfrm>
          <a:prstGeom prst="rect">
            <a:avLst/>
          </a:prstGeom>
          <a:solidFill>
            <a:schemeClr val="accent6">
              <a:lumMod val="75000"/>
              <a:alpha val="46000"/>
            </a:schemeClr>
          </a:solidFill>
          <a:ln>
            <a:noFill/>
          </a:ln>
          <a:effectLst>
            <a:outerShdw blurRad="50760" dist="50760" dir="5400000" algn="ctr" rotWithShape="0">
              <a:srgbClr val="0836C8">
                <a:alpha val="5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CH" sz="1800" b="0" strike="noStrike" spc="-1" dirty="0">
              <a:solidFill>
                <a:schemeClr val="lt1"/>
              </a:solidFill>
              <a:latin typeface="Gellix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DF8029-41F0-4DEB-80CF-654824407A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982" y="3491108"/>
            <a:ext cx="10876240" cy="3140734"/>
          </a:xfrm>
          <a:prstGeom prst="rect">
            <a:avLst/>
          </a:prstGeom>
          <a:ln w="50800">
            <a:solidFill>
              <a:schemeClr val="accent6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ZoneTexte 12">
            <a:extLst>
              <a:ext uri="{FF2B5EF4-FFF2-40B4-BE49-F238E27FC236}">
                <a16:creationId xmlns:a16="http://schemas.microsoft.com/office/drawing/2014/main" id="{ECDD5BEE-27E4-4B69-8251-E46D2951226E}"/>
              </a:ext>
            </a:extLst>
          </p:cNvPr>
          <p:cNvSpPr/>
          <p:nvPr/>
        </p:nvSpPr>
        <p:spPr>
          <a:xfrm>
            <a:off x="227730" y="1156540"/>
            <a:ext cx="4900243" cy="1075764"/>
          </a:xfrm>
          <a:prstGeom prst="rect">
            <a:avLst/>
          </a:prstGeom>
          <a:solidFill>
            <a:srgbClr val="FFFFFF"/>
          </a:solidFill>
          <a:ln>
            <a:solidFill>
              <a:srgbClr val="4EB3CF"/>
            </a:solidFill>
            <a:rou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fr-FR" sz="1600" b="0" strike="noStrike" spc="-1" dirty="0">
                <a:solidFill>
                  <a:schemeClr val="dk1"/>
                </a:solidFill>
                <a:latin typeface="Gellix"/>
              </a:rPr>
              <a:t>Les Blocs 1 à 3 forment le premier palier de 30 ECTS ; ils constituent le pilier minimal et doivent en principe être validés au plus tard à la fin du 3ème semestre d’étude.</a:t>
            </a:r>
            <a:endParaRPr lang="fr-FR" sz="1600" b="0" strike="noStrike" spc="-1" dirty="0">
              <a:solidFill>
                <a:srgbClr val="000000"/>
              </a:solidFill>
              <a:latin typeface="Gellix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29EE60F-67B3-92A8-C6F8-00435565D6F6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3"/>
          <a:srcRect l="1491" t="2621" r="1615"/>
          <a:stretch>
            <a:fillRect/>
          </a:stretch>
        </p:blipFill>
        <p:spPr>
          <a:xfrm>
            <a:off x="43636" y="487680"/>
            <a:ext cx="12104727" cy="6370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FBB629E-3E1F-C61F-D2E5-200C0C86F056}"/>
              </a:ext>
            </a:extLst>
          </p:cNvPr>
          <p:cNvSpPr txBox="1"/>
          <p:nvPr/>
        </p:nvSpPr>
        <p:spPr>
          <a:xfrm>
            <a:off x="4450080" y="0"/>
            <a:ext cx="455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Semestre d’automne 2026</a:t>
            </a:r>
          </a:p>
        </p:txBody>
      </p:sp>
    </p:spTree>
    <p:extLst>
      <p:ext uri="{BB962C8B-B14F-4D97-AF65-F5344CB8AC3E}">
        <p14:creationId xmlns:p14="http://schemas.microsoft.com/office/powerpoint/2010/main" val="2046017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5">
            <a:extLst>
              <a:ext uri="{FF2B5EF4-FFF2-40B4-BE49-F238E27FC236}">
                <a16:creationId xmlns:a16="http://schemas.microsoft.com/office/drawing/2014/main" id="{289574E3-7BDB-4DC2-9B41-BCFC7EE07346}"/>
              </a:ext>
            </a:extLst>
          </p:cNvPr>
          <p:cNvSpPr/>
          <p:nvPr/>
        </p:nvSpPr>
        <p:spPr>
          <a:xfrm>
            <a:off x="2863500" y="2425388"/>
            <a:ext cx="6919438" cy="1383540"/>
          </a:xfrm>
          <a:prstGeom prst="rect">
            <a:avLst/>
          </a:prstGeom>
          <a:solidFill>
            <a:srgbClr val="FFFFFF"/>
          </a:solidFill>
          <a:ln>
            <a:solidFill>
              <a:srgbClr val="4EB3CF"/>
            </a:solidFill>
            <a:rou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fr-FR" sz="2800" spc="-1" dirty="0">
                <a:solidFill>
                  <a:schemeClr val="dk1"/>
                </a:solidFill>
                <a:latin typeface="Gellix"/>
              </a:rPr>
              <a:t>Délai pour s’inscrire :</a:t>
            </a:r>
            <a:endParaRPr lang="fr-FR" sz="2800" b="0" strike="noStrike" spc="-1" dirty="0">
              <a:solidFill>
                <a:srgbClr val="000000"/>
              </a:solidFill>
              <a:latin typeface="Gellix"/>
            </a:endParaRPr>
          </a:p>
          <a:p>
            <a:pPr marL="285840" indent="-285840" algn="just">
              <a:buClr>
                <a:srgbClr val="000000"/>
              </a:buClr>
              <a:buFont typeface="Gellix"/>
              <a:buChar char="•"/>
            </a:pPr>
            <a:r>
              <a:rPr lang="fr-FR" sz="2800" b="0" strike="noStrike" spc="-1" dirty="0">
                <a:solidFill>
                  <a:schemeClr val="dk1"/>
                </a:solidFill>
                <a:latin typeface="Gellix"/>
              </a:rPr>
              <a:t>semestre d’automne: </a:t>
            </a:r>
            <a:r>
              <a:rPr lang="fr-FR" sz="2800" spc="-1" dirty="0">
                <a:solidFill>
                  <a:schemeClr val="dk1"/>
                </a:solidFill>
                <a:latin typeface="Gellix"/>
              </a:rPr>
              <a:t>14.09-09.10.2026 </a:t>
            </a:r>
          </a:p>
          <a:p>
            <a:pPr marL="285840" indent="-285840" algn="just">
              <a:buClr>
                <a:srgbClr val="000000"/>
              </a:buClr>
              <a:buFont typeface="Gellix"/>
              <a:buChar char="•"/>
            </a:pPr>
            <a:endParaRPr lang="fr-FR" sz="2800" b="0" strike="noStrike" spc="-1" dirty="0">
              <a:solidFill>
                <a:schemeClr val="dk1"/>
              </a:solidFill>
              <a:latin typeface="Gellix"/>
            </a:endParaRPr>
          </a:p>
        </p:txBody>
      </p:sp>
      <p:sp>
        <p:nvSpPr>
          <p:cNvPr id="13" name="ZoneTexte 16">
            <a:extLst>
              <a:ext uri="{FF2B5EF4-FFF2-40B4-BE49-F238E27FC236}">
                <a16:creationId xmlns:a16="http://schemas.microsoft.com/office/drawing/2014/main" id="{78B34205-7EC0-4056-8D15-E844C860EB63}"/>
              </a:ext>
            </a:extLst>
          </p:cNvPr>
          <p:cNvSpPr/>
          <p:nvPr/>
        </p:nvSpPr>
        <p:spPr>
          <a:xfrm>
            <a:off x="2222278" y="4212670"/>
            <a:ext cx="8201882" cy="1383540"/>
          </a:xfrm>
          <a:prstGeom prst="rect">
            <a:avLst/>
          </a:prstGeom>
          <a:solidFill>
            <a:srgbClr val="FFFFFF"/>
          </a:solidFill>
          <a:ln>
            <a:solidFill>
              <a:srgbClr val="4EB3CF"/>
            </a:solidFill>
            <a:rou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fr-FR" sz="2800" b="0" strike="noStrike" spc="-1" dirty="0">
                <a:solidFill>
                  <a:schemeClr val="dk1"/>
                </a:solidFill>
                <a:latin typeface="Gellix"/>
                <a:sym typeface="Wingdings" pitchFamily="2" charset="2"/>
              </a:rPr>
              <a:t> </a:t>
            </a:r>
            <a:r>
              <a:rPr lang="fr-FR" sz="2800" b="0" i="1" strike="noStrike" spc="-1" dirty="0">
                <a:solidFill>
                  <a:schemeClr val="dk1"/>
                </a:solidFill>
                <a:latin typeface="Gellix"/>
              </a:rPr>
              <a:t>Attention: l’inscription à un examen n’est pas automatiquement liée à l’inscription au cours qui y prépare: il faut s’inscrire à l’un et à l’autre.</a:t>
            </a:r>
            <a:endParaRPr lang="fr-FR" sz="2800" b="0" i="1" strike="noStrike" spc="-1" dirty="0">
              <a:solidFill>
                <a:srgbClr val="000000"/>
              </a:solidFill>
              <a:latin typeface="Gellix"/>
            </a:endParaRPr>
          </a:p>
        </p:txBody>
      </p:sp>
      <p:pic>
        <p:nvPicPr>
          <p:cNvPr id="2" name="Image 12" descr="Une image contenant texte, capture d’écran, Police, Graphique&#10;&#10;Description générée automatiquement">
            <a:extLst>
              <a:ext uri="{FF2B5EF4-FFF2-40B4-BE49-F238E27FC236}">
                <a16:creationId xmlns:a16="http://schemas.microsoft.com/office/drawing/2014/main" id="{80BE714B-13FB-02E7-B46E-FAD45F2576E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-144360" y="0"/>
            <a:ext cx="2225160" cy="1133280"/>
          </a:xfrm>
          <a:prstGeom prst="rect">
            <a:avLst/>
          </a:prstGeom>
          <a:ln w="0">
            <a:noFill/>
          </a:ln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5C91B39-9BF8-CB55-B128-82B2F62C526B}"/>
              </a:ext>
            </a:extLst>
          </p:cNvPr>
          <p:cNvSpPr txBox="1">
            <a:spLocks/>
          </p:cNvSpPr>
          <p:nvPr/>
        </p:nvSpPr>
        <p:spPr>
          <a:xfrm>
            <a:off x="968220" y="219303"/>
            <a:ext cx="10500360" cy="13361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Point de vigilance : </a:t>
            </a:r>
          </a:p>
          <a:p>
            <a:r>
              <a:rPr lang="fr-FR" sz="4000" dirty="0"/>
              <a:t>les inscriptions (IS-Academia)</a:t>
            </a:r>
          </a:p>
        </p:txBody>
      </p:sp>
    </p:spTree>
    <p:extLst>
      <p:ext uri="{BB962C8B-B14F-4D97-AF65-F5344CB8AC3E}">
        <p14:creationId xmlns:p14="http://schemas.microsoft.com/office/powerpoint/2010/main" val="3128660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2630520" y="312480"/>
            <a:ext cx="8083200" cy="82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fr-CH" sz="4800" b="0" strike="noStrike" spc="-1" dirty="0">
                <a:solidFill>
                  <a:schemeClr val="dk1"/>
                </a:solidFill>
                <a:latin typeface="Gellix"/>
              </a:rPr>
              <a:t>En marge des salles de cours…</a:t>
            </a:r>
            <a:endParaRPr lang="fr-FR" sz="4800" b="0" strike="noStrike" spc="-1" dirty="0">
              <a:solidFill>
                <a:schemeClr val="dk1"/>
              </a:solidFill>
              <a:latin typeface="Gellix"/>
            </a:endParaRPr>
          </a:p>
        </p:txBody>
      </p:sp>
      <p:sp>
        <p:nvSpPr>
          <p:cNvPr id="237" name="Rectangle : coins arrondis 5"/>
          <p:cNvSpPr/>
          <p:nvPr/>
        </p:nvSpPr>
        <p:spPr>
          <a:xfrm>
            <a:off x="398416" y="1324055"/>
            <a:ext cx="4682160" cy="1284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>
            <a:solidFill>
              <a:srgbClr val="002060"/>
            </a:solidFill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Gellix"/>
              <a:buChar char="•"/>
            </a:pPr>
            <a:r>
              <a:rPr lang="fr-CH" sz="1600" b="0" strike="noStrike" spc="-1" dirty="0">
                <a:latin typeface="Gellix"/>
              </a:rPr>
              <a:t>Conférences et invitations d’</a:t>
            </a:r>
            <a:r>
              <a:rPr lang="fr-CH" sz="1600" b="0" strike="noStrike" spc="-1" dirty="0" err="1">
                <a:latin typeface="Gellix"/>
              </a:rPr>
              <a:t>écrivain.e.s</a:t>
            </a:r>
            <a:endParaRPr lang="fr-FR" sz="1600" b="0" strike="noStrike" spc="-1" dirty="0">
              <a:latin typeface="Gellix"/>
            </a:endParaRPr>
          </a:p>
          <a:p>
            <a:pPr defTabSz="914400">
              <a:lnSpc>
                <a:spcPct val="100000"/>
              </a:lnSpc>
            </a:pPr>
            <a:endParaRPr lang="fr-FR" sz="1600" b="0" strike="noStrike" spc="-1" dirty="0">
              <a:latin typeface="Gellix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Gellix"/>
              <a:buChar char="•"/>
            </a:pPr>
            <a:r>
              <a:rPr lang="fr-CH" sz="1600" b="0" strike="noStrike" spc="-1" dirty="0">
                <a:latin typeface="Gellix"/>
              </a:rPr>
              <a:t>Ateliers d’écriture</a:t>
            </a:r>
            <a:endParaRPr lang="fr-FR" sz="1600" b="0" strike="noStrike" spc="-1" dirty="0">
              <a:latin typeface="Gellix"/>
            </a:endParaRPr>
          </a:p>
        </p:txBody>
      </p:sp>
      <p:pic>
        <p:nvPicPr>
          <p:cNvPr id="238" name="Image 13" descr="Une image contenant texte, capture d’écran, Police, Graphique&#10;&#10;Description générée automatiquement"/>
          <p:cNvPicPr/>
          <p:nvPr/>
        </p:nvPicPr>
        <p:blipFill>
          <a:blip r:embed="rId2"/>
          <a:stretch/>
        </p:blipFill>
        <p:spPr>
          <a:xfrm>
            <a:off x="-144360" y="0"/>
            <a:ext cx="2225160" cy="1133280"/>
          </a:xfrm>
          <a:prstGeom prst="rect">
            <a:avLst/>
          </a:prstGeom>
          <a:ln w="0">
            <a:noFill/>
          </a:ln>
        </p:spPr>
      </p:pic>
      <p:sp>
        <p:nvSpPr>
          <p:cNvPr id="242" name="Rectangle : coins arrondis 18"/>
          <p:cNvSpPr/>
          <p:nvPr/>
        </p:nvSpPr>
        <p:spPr>
          <a:xfrm>
            <a:off x="7236479" y="1257273"/>
            <a:ext cx="4750351" cy="1304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>
            <a:solidFill>
              <a:srgbClr val="002060"/>
            </a:solidFill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Gellix"/>
              <a:buChar char="•"/>
            </a:pPr>
            <a:r>
              <a:rPr lang="fr-CH" sz="1600" b="0" strike="noStrike" spc="-1" dirty="0">
                <a:latin typeface="Gellix"/>
              </a:rPr>
              <a:t>Visites d’institutions patrimoniales</a:t>
            </a:r>
            <a:endParaRPr lang="fr-FR" sz="1600" b="0" strike="noStrike" spc="-1" dirty="0">
              <a:latin typeface="Gellix"/>
            </a:endParaRPr>
          </a:p>
          <a:p>
            <a:pPr defTabSz="914400">
              <a:lnSpc>
                <a:spcPct val="100000"/>
              </a:lnSpc>
            </a:pPr>
            <a:endParaRPr lang="fr-FR" sz="1600" b="0" strike="noStrike" spc="-1" dirty="0">
              <a:latin typeface="Gellix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Gellix"/>
              <a:buChar char="•"/>
            </a:pPr>
            <a:r>
              <a:rPr lang="fr-CH" sz="1600" b="0" strike="noStrike" spc="-1" dirty="0">
                <a:latin typeface="Gellix"/>
              </a:rPr>
              <a:t>Voyages d’études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9F50A9-9EC8-4944-B234-722D1D0F3C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" r="1293"/>
          <a:stretch/>
        </p:blipFill>
        <p:spPr>
          <a:xfrm>
            <a:off x="398416" y="2860000"/>
            <a:ext cx="3756000" cy="2889000"/>
          </a:xfrm>
          <a:prstGeom prst="roundRect">
            <a:avLst>
              <a:gd name="adj" fmla="val 6000"/>
            </a:avLst>
          </a:prstGeom>
          <a:effectLst>
            <a:outerShdw blurRad="90000" dist="30000" dir="5400000" rotWithShape="0">
              <a:srgbClr val="000000">
                <a:alpha val="25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EB9EA5-1D08-49F0-AD2D-2A258FFD2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" r="1271"/>
          <a:stretch>
            <a:fillRect/>
          </a:stretch>
        </p:blipFill>
        <p:spPr>
          <a:xfrm>
            <a:off x="4314616" y="2860000"/>
            <a:ext cx="3756000" cy="2889000"/>
          </a:xfrm>
          <a:prstGeom prst="roundRect">
            <a:avLst>
              <a:gd name="adj" fmla="val 6000"/>
            </a:avLst>
          </a:prstGeom>
          <a:effectLst>
            <a:outerShdw blurRad="90000" dist="30000" dir="5400000" rotWithShape="0">
              <a:srgbClr val="000000">
                <a:alpha val="25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AE752B4-B624-9F85-0399-97424E04C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571" r="7571"/>
          <a:stretch>
            <a:fillRect/>
          </a:stretch>
        </p:blipFill>
        <p:spPr>
          <a:xfrm>
            <a:off x="8230816" y="2860000"/>
            <a:ext cx="3756000" cy="2889000"/>
          </a:xfrm>
          <a:prstGeom prst="roundRect">
            <a:avLst>
              <a:gd name="adj" fmla="val 6000"/>
            </a:avLst>
          </a:prstGeom>
          <a:effectLst>
            <a:outerShdw blurRad="90000" dist="30000" dir="5400000" rotWithShape="0">
              <a:srgbClr val="000000">
                <a:alpha val="2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2592914" y="216471"/>
            <a:ext cx="6143760" cy="109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fr-CH" sz="4800" b="0" strike="noStrike" spc="-1" dirty="0">
                <a:solidFill>
                  <a:schemeClr val="dk1"/>
                </a:solidFill>
                <a:latin typeface="Gellix"/>
              </a:rPr>
              <a:t>ALBATROS: Association des étudiant·e·s de l’ILF</a:t>
            </a:r>
            <a:endParaRPr lang="fr-FR" sz="4800" b="0" strike="noStrike" spc="-1" dirty="0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46" name="Image 4" descr="Une image contenant oiseau&#10;&#10;Description générée automatiquement"/>
          <p:cNvPicPr/>
          <p:nvPr/>
        </p:nvPicPr>
        <p:blipFill>
          <a:blip r:embed="rId2"/>
          <a:stretch/>
        </p:blipFill>
        <p:spPr>
          <a:xfrm>
            <a:off x="11048073" y="97560"/>
            <a:ext cx="1035508" cy="1093680"/>
          </a:xfrm>
          <a:prstGeom prst="rect">
            <a:avLst/>
          </a:prstGeom>
          <a:ln w="0">
            <a:noFill/>
          </a:ln>
        </p:spPr>
      </p:pic>
      <p:sp>
        <p:nvSpPr>
          <p:cNvPr id="248" name="Titre 1"/>
          <p:cNvSpPr/>
          <p:nvPr/>
        </p:nvSpPr>
        <p:spPr>
          <a:xfrm>
            <a:off x="5664794" y="2351881"/>
            <a:ext cx="5917320" cy="2897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76200">
            <a:solidFill>
              <a:srgbClr val="4EB3CF"/>
            </a:solidFill>
            <a:rou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fr-CH" sz="2400" b="0" strike="noStrike" spc="-1" dirty="0">
                <a:latin typeface="Gellix"/>
              </a:rPr>
              <a:t>Pour les rejoindre ou leur poser des questions :</a:t>
            </a:r>
            <a:endParaRPr lang="fr-FR" sz="2400" b="0" strike="noStrike" spc="-1" dirty="0">
              <a:latin typeface="Arial"/>
            </a:endParaRPr>
          </a:p>
          <a:p>
            <a:pPr algn="ctr" defTabSz="914400">
              <a:lnSpc>
                <a:spcPct val="90000"/>
              </a:lnSpc>
            </a:pPr>
            <a:endParaRPr lang="fr-FR" sz="2800" b="0" strike="noStrike" spc="-1" dirty="0">
              <a:latin typeface="Arial"/>
            </a:endParaRPr>
          </a:p>
          <a:p>
            <a:pPr algn="ctr" defTabSz="914400">
              <a:lnSpc>
                <a:spcPct val="90000"/>
              </a:lnSpc>
            </a:pPr>
            <a:r>
              <a:rPr lang="fr-CH" sz="2400" b="0" u="sng" strike="noStrike" spc="-1" dirty="0">
                <a:uFillTx/>
                <a:latin typeface="Gellix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association.albatros@unine.ch</a:t>
            </a:r>
            <a:endParaRPr lang="fr-FR" sz="2400" b="0" strike="noStrike" spc="-1" dirty="0"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r>
              <a:rPr lang="fr-CH" sz="2400" b="0" strike="noStrike" spc="-1" dirty="0">
                <a:latin typeface="Gellix"/>
              </a:rPr>
              <a:t>   </a:t>
            </a:r>
            <a:r>
              <a:rPr lang="fr-CH" sz="2000" b="0" strike="noStrike" spc="-1" dirty="0">
                <a:latin typeface="Gellix"/>
              </a:rPr>
              <a:t>@AlbatrosUNINE</a:t>
            </a:r>
            <a:endParaRPr lang="fr-FR" sz="2000" b="0" strike="noStrike" spc="-1" dirty="0"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r>
              <a:rPr lang="fr-CH" sz="2000" b="0" strike="noStrike" spc="-1" dirty="0">
                <a:latin typeface="Gellix"/>
              </a:rPr>
              <a:t>     @albatros_unine</a:t>
            </a:r>
            <a:endParaRPr lang="fr-FR" sz="2000" b="0" strike="noStrike" spc="-1" dirty="0">
              <a:latin typeface="Arial"/>
            </a:endParaRPr>
          </a:p>
        </p:txBody>
      </p:sp>
      <p:pic>
        <p:nvPicPr>
          <p:cNvPr id="249" name="Image 10"/>
          <p:cNvPicPr/>
          <p:nvPr/>
        </p:nvPicPr>
        <p:blipFill>
          <a:blip r:embed="rId4"/>
          <a:stretch/>
        </p:blipFill>
        <p:spPr>
          <a:xfrm>
            <a:off x="7358400" y="4146231"/>
            <a:ext cx="365760" cy="365760"/>
          </a:xfrm>
          <a:prstGeom prst="rect">
            <a:avLst/>
          </a:prstGeom>
          <a:ln w="0">
            <a:noFill/>
          </a:ln>
        </p:spPr>
      </p:pic>
      <p:pic>
        <p:nvPicPr>
          <p:cNvPr id="250" name="Image 2"/>
          <p:cNvPicPr/>
          <p:nvPr/>
        </p:nvPicPr>
        <p:blipFill>
          <a:blip r:embed="rId5"/>
          <a:stretch/>
        </p:blipFill>
        <p:spPr>
          <a:xfrm>
            <a:off x="7282080" y="4569189"/>
            <a:ext cx="518400" cy="514440"/>
          </a:xfrm>
          <a:prstGeom prst="rect">
            <a:avLst/>
          </a:prstGeom>
          <a:ln w="0">
            <a:noFill/>
          </a:ln>
        </p:spPr>
      </p:pic>
      <p:pic>
        <p:nvPicPr>
          <p:cNvPr id="253" name="Image 13" descr="Une image contenant texte, capture d’écran, Police, Graphique&#10;&#10;Description générée automatiquement"/>
          <p:cNvPicPr/>
          <p:nvPr/>
        </p:nvPicPr>
        <p:blipFill>
          <a:blip r:embed="rId6"/>
          <a:stretch/>
        </p:blipFill>
        <p:spPr>
          <a:xfrm>
            <a:off x="-144360" y="0"/>
            <a:ext cx="2225160" cy="1133280"/>
          </a:xfrm>
          <a:prstGeom prst="rect">
            <a:avLst/>
          </a:prstGeom>
          <a:ln w="0"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B1A904-B4D4-4A8C-8988-070F89F075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33" y="1406160"/>
            <a:ext cx="5156369" cy="50282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2" descr="Logo UniNE">
            <a:extLst>
              <a:ext uri="{FF2B5EF4-FFF2-40B4-BE49-F238E27FC236}">
                <a16:creationId xmlns:a16="http://schemas.microsoft.com/office/drawing/2014/main" id="{80BE714B-13FB-02E7-B46E-FAD45F2576E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-144360" y="0"/>
            <a:ext cx="2225160" cy="1133280"/>
          </a:xfrm>
          <a:prstGeom prst="rect">
            <a:avLst/>
          </a:prstGeom>
          <a:ln w="0">
            <a:noFill/>
          </a:ln>
        </p:spPr>
      </p:pic>
      <p:sp>
        <p:nvSpPr>
          <p:cNvPr id="3" name="Titre questions"/>
          <p:cNvSpPr txBox="1">
            <a:spLocks/>
          </p:cNvSpPr>
          <p:nvPr/>
        </p:nvSpPr>
        <p:spPr>
          <a:xfrm>
            <a:off x="968220" y="1219303"/>
            <a:ext cx="10500360" cy="10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 dirty="0">
                <a:solidFill>
                  <a:srgbClr val="0070C0"/>
                </a:solidFill>
              </a:rPr>
              <a:t>Des questions ?</a:t>
            </a:r>
          </a:p>
        </p:txBody>
      </p:sp>
      <p:sp>
        <p:nvSpPr>
          <p:cNvPr id="5" name="Carte apero"/>
          <p:cNvSpPr/>
          <p:nvPr/>
        </p:nvSpPr>
        <p:spPr>
          <a:xfrm>
            <a:off x="1200150" y="2910440"/>
            <a:ext cx="9791700" cy="29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8575">
            <a:solidFill>
              <a:srgbClr val="002060"/>
            </a:solidFill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wrap="square" lIns="180000" tIns="180000" rIns="180000" bIns="180000" anchor="ctr">
            <a:norm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fr-FR" sz="2200" b="1" spc="60" dirty="0">
                <a:solidFill>
                  <a:srgbClr val="002060"/>
                </a:solidFill>
              </a:rPr>
              <a:t>APÉRO DE RENTRÉE</a:t>
            </a:r>
          </a:p>
          <a:p>
            <a:pPr algn="ctr">
              <a:spcAft>
                <a:spcPts val="800"/>
              </a:spcAft>
            </a:pPr>
            <a:r>
              <a:rPr lang="fr-FR" sz="3600" b="1" dirty="0">
                <a:solidFill>
                  <a:srgbClr val="0098FE"/>
                </a:solidFill>
              </a:rPr>
              <a:t>Mardi 22 septembre, 18h00, aile Nord (hall du rez-de-chaussée)</a:t>
            </a:r>
          </a:p>
          <a:p>
            <a:pPr algn="ctr"/>
            <a:r>
              <a:rPr lang="fr-FR" sz="2400" dirty="0">
                <a:solidFill>
                  <a:schemeClr val="dk1"/>
                </a:solidFill>
              </a:rPr>
              <a:t>Venez nombreuses et nombreux !</a:t>
            </a:r>
          </a:p>
        </p:txBody>
      </p:sp>
    </p:spTree>
    <p:extLst>
      <p:ext uri="{BB962C8B-B14F-4D97-AF65-F5344CB8AC3E}">
        <p14:creationId xmlns:p14="http://schemas.microsoft.com/office/powerpoint/2010/main" val="3128660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llix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Gellix"/>
        <a:font script="Hebr" typeface="Gellix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Gellix"/>
        <a:font script="Uigh" typeface="Microsoft Uighur"/>
        <a:font script="Geor" typeface="Sylfaen"/>
        <a:font script="Armn" typeface="Gellix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llix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Gellix"/>
        <a:font script="Hebr" typeface="Gellix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Gellix"/>
        <a:font script="Uigh" typeface="Microsoft Uighur"/>
        <a:font script="Geor" typeface="Sylfaen"/>
        <a:font script="Armn" typeface="Gellix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llix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Gellix"/>
        <a:font script="Hebr" typeface="Gellix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Gellix"/>
        <a:font script="Uigh" typeface="Microsoft Uighur"/>
        <a:font script="Geor" typeface="Sylfaen"/>
        <a:font script="Armn" typeface="Gellix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llix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Gellix"/>
        <a:font script="Hebr" typeface="Gellix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Gellix"/>
        <a:font script="Uigh" typeface="Microsoft Uighur"/>
        <a:font script="Geor" typeface="Sylfaen"/>
        <a:font script="Armn" typeface="Gellix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398</Words>
  <Application>Microsoft Macintosh PowerPoint</Application>
  <PresentationFormat>Grand écran</PresentationFormat>
  <Paragraphs>60</Paragraphs>
  <Slides>12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Gellix</vt:lpstr>
      <vt:lpstr>Gellix Light</vt:lpstr>
      <vt:lpstr>Gellix SemiBold</vt:lpstr>
      <vt:lpstr>Wingdings</vt:lpstr>
      <vt:lpstr>Thème Office</vt:lpstr>
      <vt:lpstr>Présentation PowerPoint</vt:lpstr>
      <vt:lpstr>L’esprit de l’ILF, en bref</vt:lpstr>
      <vt:lpstr>Présentation PowerPoint</vt:lpstr>
      <vt:lpstr>Présentation PowerPoint</vt:lpstr>
      <vt:lpstr>Contacts principaux</vt:lpstr>
      <vt:lpstr>Présentation PowerPoint</vt:lpstr>
      <vt:lpstr>Présentation PowerPoint</vt:lpstr>
      <vt:lpstr>Présentation PowerPoint</vt:lpstr>
      <vt:lpstr>Présentation PowerPoint</vt:lpstr>
      <vt:lpstr>En marge des salles de cours…</vt:lpstr>
      <vt:lpstr>ALBATROS: Association des étudiant·e·s de l’ILF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MUEGGLER Nina</dc:creator>
  <cp:lastModifiedBy>MUEGGLER Nina</cp:lastModifiedBy>
  <cp:revision>56</cp:revision>
  <dcterms:created xsi:type="dcterms:W3CDTF">2026-09-10T08:57:50Z</dcterms:created>
  <dcterms:modified xsi:type="dcterms:W3CDTF">2026-09-11T09:49:06Z</dcterms:modified>
</cp:coreProperties>
</file>