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386" r:id="rId2"/>
    <p:sldId id="385" r:id="rId3"/>
    <p:sldId id="387" r:id="rId4"/>
    <p:sldId id="389" r:id="rId5"/>
    <p:sldId id="393" r:id="rId6"/>
    <p:sldId id="391" r:id="rId7"/>
    <p:sldId id="392" r:id="rId8"/>
    <p:sldId id="390"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p:cViewPr varScale="1">
        <p:scale>
          <a:sx n="89" d="100"/>
          <a:sy n="89" d="100"/>
        </p:scale>
        <p:origin x="5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74F1E-71C0-B94A-92C4-45CDDAC99C95}" type="datetimeFigureOut">
              <a:rPr lang="fr-FR" smtClean="0"/>
              <a:t>16/09/2025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6BE2B0-C154-654E-A43A-04F3913EDF0C}" type="slidenum">
              <a:rPr lang="fr-FR" smtClean="0"/>
              <a:t>‹N°›</a:t>
            </a:fld>
            <a:endParaRPr lang="fr-FR"/>
          </a:p>
        </p:txBody>
      </p:sp>
    </p:spTree>
    <p:extLst>
      <p:ext uri="{BB962C8B-B14F-4D97-AF65-F5344CB8AC3E}">
        <p14:creationId xmlns:p14="http://schemas.microsoft.com/office/powerpoint/2010/main" val="2616752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9DA7C-53BF-BF9F-11DC-605A2BEFE0A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62D850D-9157-EA18-F47B-948AEE9E5C2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C77E736-A471-156F-27A2-7FE9A156DD3F}"/>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7AD618FC-00F8-3C19-215F-2C969C705B0F}"/>
              </a:ext>
            </a:extLst>
          </p:cNvPr>
          <p:cNvSpPr>
            <a:spLocks noGrp="1"/>
          </p:cNvSpPr>
          <p:nvPr>
            <p:ph type="sldNum" sz="quarter" idx="5"/>
          </p:nvPr>
        </p:nvSpPr>
        <p:spPr/>
        <p:txBody>
          <a:bodyPr/>
          <a:lstStyle/>
          <a:p>
            <a:fld id="{BFD4435E-1108-4A73-9BBB-BB3465E23F97}" type="slidenum">
              <a:rPr lang="fr-CH" smtClean="0"/>
              <a:t>1</a:t>
            </a:fld>
            <a:endParaRPr lang="fr-CH"/>
          </a:p>
        </p:txBody>
      </p:sp>
    </p:spTree>
    <p:extLst>
      <p:ext uri="{BB962C8B-B14F-4D97-AF65-F5344CB8AC3E}">
        <p14:creationId xmlns:p14="http://schemas.microsoft.com/office/powerpoint/2010/main" val="462751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BFD4435E-1108-4A73-9BBB-BB3465E23F97}" type="slidenum">
              <a:rPr lang="fr-CH" smtClean="0"/>
              <a:t>2</a:t>
            </a:fld>
            <a:endParaRPr lang="fr-CH"/>
          </a:p>
        </p:txBody>
      </p:sp>
    </p:spTree>
    <p:extLst>
      <p:ext uri="{BB962C8B-B14F-4D97-AF65-F5344CB8AC3E}">
        <p14:creationId xmlns:p14="http://schemas.microsoft.com/office/powerpoint/2010/main" val="3583908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19441-8CBD-0798-7FD0-BE40AC19A34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F7DC86D-056D-233A-485E-A5592BF266C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A7A1F00-C42D-CEE0-0044-FFF95E985DB8}"/>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689E0FDC-BCA8-28C9-0003-C877B428EE51}"/>
              </a:ext>
            </a:extLst>
          </p:cNvPr>
          <p:cNvSpPr>
            <a:spLocks noGrp="1"/>
          </p:cNvSpPr>
          <p:nvPr>
            <p:ph type="sldNum" sz="quarter" idx="5"/>
          </p:nvPr>
        </p:nvSpPr>
        <p:spPr/>
        <p:txBody>
          <a:bodyPr/>
          <a:lstStyle/>
          <a:p>
            <a:fld id="{BFD4435E-1108-4A73-9BBB-BB3465E23F97}" type="slidenum">
              <a:rPr lang="fr-CH" smtClean="0"/>
              <a:t>3</a:t>
            </a:fld>
            <a:endParaRPr lang="fr-CH"/>
          </a:p>
        </p:txBody>
      </p:sp>
    </p:spTree>
    <p:extLst>
      <p:ext uri="{BB962C8B-B14F-4D97-AF65-F5344CB8AC3E}">
        <p14:creationId xmlns:p14="http://schemas.microsoft.com/office/powerpoint/2010/main" val="1235472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92872-5CD2-93AE-A4DA-C37B2A2CA52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F851AF8-1C8A-99FC-D01F-44C36011472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63D4478-D31E-DDE2-6D95-F4406488BF8C}"/>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8AC84D7E-6FAD-FDA3-E848-E2B8D8AC00E2}"/>
              </a:ext>
            </a:extLst>
          </p:cNvPr>
          <p:cNvSpPr>
            <a:spLocks noGrp="1"/>
          </p:cNvSpPr>
          <p:nvPr>
            <p:ph type="sldNum" sz="quarter" idx="5"/>
          </p:nvPr>
        </p:nvSpPr>
        <p:spPr/>
        <p:txBody>
          <a:bodyPr/>
          <a:lstStyle/>
          <a:p>
            <a:fld id="{BFD4435E-1108-4A73-9BBB-BB3465E23F97}" type="slidenum">
              <a:rPr lang="fr-CH" smtClean="0"/>
              <a:t>4</a:t>
            </a:fld>
            <a:endParaRPr lang="fr-CH"/>
          </a:p>
        </p:txBody>
      </p:sp>
    </p:spTree>
    <p:extLst>
      <p:ext uri="{BB962C8B-B14F-4D97-AF65-F5344CB8AC3E}">
        <p14:creationId xmlns:p14="http://schemas.microsoft.com/office/powerpoint/2010/main" val="1577223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4FA57-F4B7-A003-E4CE-E006A1C990C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A194260-E1B3-23D3-B7DF-24BEA6A84FE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162485C-C772-F492-E368-BF9FFE643E11}"/>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BEFDEA26-2D2A-F7A0-C54A-24759A8EDD78}"/>
              </a:ext>
            </a:extLst>
          </p:cNvPr>
          <p:cNvSpPr>
            <a:spLocks noGrp="1"/>
          </p:cNvSpPr>
          <p:nvPr>
            <p:ph type="sldNum" sz="quarter" idx="5"/>
          </p:nvPr>
        </p:nvSpPr>
        <p:spPr/>
        <p:txBody>
          <a:bodyPr/>
          <a:lstStyle/>
          <a:p>
            <a:fld id="{BFD4435E-1108-4A73-9BBB-BB3465E23F97}" type="slidenum">
              <a:rPr lang="fr-CH" smtClean="0"/>
              <a:t>5</a:t>
            </a:fld>
            <a:endParaRPr lang="fr-CH"/>
          </a:p>
        </p:txBody>
      </p:sp>
    </p:spTree>
    <p:extLst>
      <p:ext uri="{BB962C8B-B14F-4D97-AF65-F5344CB8AC3E}">
        <p14:creationId xmlns:p14="http://schemas.microsoft.com/office/powerpoint/2010/main" val="1206845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5F820-FFFF-8832-F7B3-C70B13A39FF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9CB5FCC-10CD-6AEB-70BB-7928A2138A7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2E50C20-C2E3-1DE1-015E-B007B9276B48}"/>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E512B27C-C475-EE7A-AB3C-4CE76F406112}"/>
              </a:ext>
            </a:extLst>
          </p:cNvPr>
          <p:cNvSpPr>
            <a:spLocks noGrp="1"/>
          </p:cNvSpPr>
          <p:nvPr>
            <p:ph type="sldNum" sz="quarter" idx="5"/>
          </p:nvPr>
        </p:nvSpPr>
        <p:spPr/>
        <p:txBody>
          <a:bodyPr/>
          <a:lstStyle/>
          <a:p>
            <a:fld id="{BFD4435E-1108-4A73-9BBB-BB3465E23F97}" type="slidenum">
              <a:rPr lang="fr-CH" smtClean="0"/>
              <a:t>6</a:t>
            </a:fld>
            <a:endParaRPr lang="fr-CH"/>
          </a:p>
        </p:txBody>
      </p:sp>
    </p:spTree>
    <p:extLst>
      <p:ext uri="{BB962C8B-B14F-4D97-AF65-F5344CB8AC3E}">
        <p14:creationId xmlns:p14="http://schemas.microsoft.com/office/powerpoint/2010/main" val="3918176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53D48-A240-C271-C3C9-E58A4ABA805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9CCE7B3-A1D1-0289-74F0-BC0ACE85D27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67BC40D-61B8-7C79-789D-7A95DEB7BA29}"/>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860F5AE6-8AE4-FDB6-1D64-5319E990849A}"/>
              </a:ext>
            </a:extLst>
          </p:cNvPr>
          <p:cNvSpPr>
            <a:spLocks noGrp="1"/>
          </p:cNvSpPr>
          <p:nvPr>
            <p:ph type="sldNum" sz="quarter" idx="5"/>
          </p:nvPr>
        </p:nvSpPr>
        <p:spPr/>
        <p:txBody>
          <a:bodyPr/>
          <a:lstStyle/>
          <a:p>
            <a:fld id="{BFD4435E-1108-4A73-9BBB-BB3465E23F97}" type="slidenum">
              <a:rPr lang="fr-CH" smtClean="0"/>
              <a:t>7</a:t>
            </a:fld>
            <a:endParaRPr lang="fr-CH"/>
          </a:p>
        </p:txBody>
      </p:sp>
    </p:spTree>
    <p:extLst>
      <p:ext uri="{BB962C8B-B14F-4D97-AF65-F5344CB8AC3E}">
        <p14:creationId xmlns:p14="http://schemas.microsoft.com/office/powerpoint/2010/main" val="3244730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D6B0A-23E0-CA0B-4EEF-5C09E141C63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0FE9F47-6F4A-4BE1-97EE-B149A7CF063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F64C19DA-15EB-EE80-9990-939A5F607407}"/>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C3E4D47C-0E8C-E988-3C80-13118DE8864B}"/>
              </a:ext>
            </a:extLst>
          </p:cNvPr>
          <p:cNvSpPr>
            <a:spLocks noGrp="1"/>
          </p:cNvSpPr>
          <p:nvPr>
            <p:ph type="sldNum" sz="quarter" idx="5"/>
          </p:nvPr>
        </p:nvSpPr>
        <p:spPr/>
        <p:txBody>
          <a:bodyPr/>
          <a:lstStyle/>
          <a:p>
            <a:fld id="{BFD4435E-1108-4A73-9BBB-BB3465E23F97}" type="slidenum">
              <a:rPr lang="fr-CH" smtClean="0"/>
              <a:t>8</a:t>
            </a:fld>
            <a:endParaRPr lang="fr-CH"/>
          </a:p>
        </p:txBody>
      </p:sp>
    </p:spTree>
    <p:extLst>
      <p:ext uri="{BB962C8B-B14F-4D97-AF65-F5344CB8AC3E}">
        <p14:creationId xmlns:p14="http://schemas.microsoft.com/office/powerpoint/2010/main" val="3674166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FFC8B-01E5-067D-BCE7-B457133FC93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3C1C223-17FC-E007-0574-DCE4386106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2257DDE-3516-34D3-CF0F-802B410192E5}"/>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5" name="Espace réservé du pied de page 4">
            <a:extLst>
              <a:ext uri="{FF2B5EF4-FFF2-40B4-BE49-F238E27FC236}">
                <a16:creationId xmlns:a16="http://schemas.microsoft.com/office/drawing/2014/main" id="{0B665638-A655-F283-A4A3-CEB074C2DE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647B05-12D7-0E22-3076-EB2D5AD88F8B}"/>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791411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43CA09-F5D4-E0BC-AC49-4A97A6A708D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76B5CAD-0C23-BF41-F85E-75BEF21A85D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412E53-248D-D722-3C87-1176E632EC06}"/>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5" name="Espace réservé du pied de page 4">
            <a:extLst>
              <a:ext uri="{FF2B5EF4-FFF2-40B4-BE49-F238E27FC236}">
                <a16:creationId xmlns:a16="http://schemas.microsoft.com/office/drawing/2014/main" id="{260B4ACA-27E1-9469-C926-1195D3CB801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4586D13-1102-BD4D-4275-4CE92763E56A}"/>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616208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2914944-6E29-15FD-7A1E-812FD2836E2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05EA0A6-1E01-B1F7-2020-DDF34867610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C5B1D00-FFB7-5EFB-A24C-54CB6D9E5696}"/>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5" name="Espace réservé du pied de page 4">
            <a:extLst>
              <a:ext uri="{FF2B5EF4-FFF2-40B4-BE49-F238E27FC236}">
                <a16:creationId xmlns:a16="http://schemas.microsoft.com/office/drawing/2014/main" id="{1754A54E-00C2-5469-79F0-DCC2687F2BA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DBEC4F5-8B07-BCD9-C60C-808F44C71008}"/>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2639046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3B76EA-EB50-78E3-8D86-0D3C05CF018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4023D5D-C933-2B5F-F32C-D701B4D4BE8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45A0934-D188-8E63-5A97-F542DA3BA730}"/>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5" name="Espace réservé du pied de page 4">
            <a:extLst>
              <a:ext uri="{FF2B5EF4-FFF2-40B4-BE49-F238E27FC236}">
                <a16:creationId xmlns:a16="http://schemas.microsoft.com/office/drawing/2014/main" id="{C9A9DF22-D4CB-62D3-F332-2D647A4BCB9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BF1D6BF-4955-2B78-736F-545C3DE660C7}"/>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280844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69E031-F211-BD2C-0F0E-DA7BB5D863E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45DE4A2-A43A-7CEB-5B89-D0594725407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09F0DC0-5BDB-6D8F-F178-1CCD585ECE9B}"/>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5" name="Espace réservé du pied de page 4">
            <a:extLst>
              <a:ext uri="{FF2B5EF4-FFF2-40B4-BE49-F238E27FC236}">
                <a16:creationId xmlns:a16="http://schemas.microsoft.com/office/drawing/2014/main" id="{C84C45FC-CD2D-78B0-00B8-F648FAADAFF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1548683-847E-930A-4071-33A9940B7FA7}"/>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3472966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386111-CBDE-03B1-F0BB-32E42F9B39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3B10C6C-1838-3CF5-239B-A85224BFFDF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0D33E146-E5D0-68D8-9AAD-45253469559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28AD7CF-F36F-7D32-0172-6768FA3FEF77}"/>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6" name="Espace réservé du pied de page 5">
            <a:extLst>
              <a:ext uri="{FF2B5EF4-FFF2-40B4-BE49-F238E27FC236}">
                <a16:creationId xmlns:a16="http://schemas.microsoft.com/office/drawing/2014/main" id="{53AD5461-041A-1BCC-4F4B-766F0C4AAFF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9D3F7D9-4616-8C17-A5B8-E7D442235547}"/>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2376306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7A8AD6-1609-C0B0-669B-4FB4D41D8DB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27E0FD5-482A-D9EB-137D-49B910431F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9EEB560-A17D-F3AE-FAE2-64E70118746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457DD73-05FD-C913-33A7-61A55D7D4F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9B835B3-6F52-02B4-7349-7E35605ED8F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8D31EBD-813A-8056-CDC2-DAFFC43A84B1}"/>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8" name="Espace réservé du pied de page 7">
            <a:extLst>
              <a:ext uri="{FF2B5EF4-FFF2-40B4-BE49-F238E27FC236}">
                <a16:creationId xmlns:a16="http://schemas.microsoft.com/office/drawing/2014/main" id="{75677913-F6FE-7277-F22D-7E0B1A9A96C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48A8197-3A55-7A6C-9707-D81FB16E5AF1}"/>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4039204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56F1BB-ED37-7DBB-266C-770CB5A98E4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840DF74-A955-89F4-F0EE-516EC964FB08}"/>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4" name="Espace réservé du pied de page 3">
            <a:extLst>
              <a:ext uri="{FF2B5EF4-FFF2-40B4-BE49-F238E27FC236}">
                <a16:creationId xmlns:a16="http://schemas.microsoft.com/office/drawing/2014/main" id="{A454B750-E0AB-80D4-FD07-4DCD53E5FF8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42D2DAB-8387-9FC6-E23F-D57CB478FFF3}"/>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1563991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29600E2-EC46-C247-39B3-DECD15E33FBF}"/>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3" name="Espace réservé du pied de page 2">
            <a:extLst>
              <a:ext uri="{FF2B5EF4-FFF2-40B4-BE49-F238E27FC236}">
                <a16:creationId xmlns:a16="http://schemas.microsoft.com/office/drawing/2014/main" id="{19BB7CA0-DAC7-BE61-0755-8328120CFF6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1FA4DA3-933A-38D4-4696-30D489FB7BC4}"/>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1184171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DA63E4-A96D-08E6-026E-51BE289D761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50F5A6C-2A2A-2D9D-E02E-1A399F5ED3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1A8B60C-9299-CF2E-8B24-5C051ADC1C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ED93896-68CE-5386-D1D0-40FA51EB536A}"/>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6" name="Espace réservé du pied de page 5">
            <a:extLst>
              <a:ext uri="{FF2B5EF4-FFF2-40B4-BE49-F238E27FC236}">
                <a16:creationId xmlns:a16="http://schemas.microsoft.com/office/drawing/2014/main" id="{DFEDF85F-C9B4-5196-98CA-40FF20D206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6F1AE91-C4C7-747E-881D-06DFAA4DB825}"/>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3865226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7776CC-1BD2-312C-BAA1-5FF758A195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54DB0C9-0142-926A-9715-D62D835B3A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5EC3598-DFDE-1685-4A47-BA554DD37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500D11E-817B-96C6-B1AD-2533354BD2D0}"/>
              </a:ext>
            </a:extLst>
          </p:cNvPr>
          <p:cNvSpPr>
            <a:spLocks noGrp="1"/>
          </p:cNvSpPr>
          <p:nvPr>
            <p:ph type="dt" sz="half" idx="10"/>
          </p:nvPr>
        </p:nvSpPr>
        <p:spPr/>
        <p:txBody>
          <a:bodyPr/>
          <a:lstStyle/>
          <a:p>
            <a:fld id="{7F8DF672-36E8-D04E-8866-66F21BB09666}" type="datetimeFigureOut">
              <a:rPr lang="fr-FR" smtClean="0"/>
              <a:t>16/09/2025</a:t>
            </a:fld>
            <a:endParaRPr lang="fr-FR"/>
          </a:p>
        </p:txBody>
      </p:sp>
      <p:sp>
        <p:nvSpPr>
          <p:cNvPr id="6" name="Espace réservé du pied de page 5">
            <a:extLst>
              <a:ext uri="{FF2B5EF4-FFF2-40B4-BE49-F238E27FC236}">
                <a16:creationId xmlns:a16="http://schemas.microsoft.com/office/drawing/2014/main" id="{075F9217-88CB-74C6-9886-05ABA62995D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8183794-0EB5-3157-21A7-808BA960C7EC}"/>
              </a:ext>
            </a:extLst>
          </p:cNvPr>
          <p:cNvSpPr>
            <a:spLocks noGrp="1"/>
          </p:cNvSpPr>
          <p:nvPr>
            <p:ph type="sldNum" sz="quarter" idx="12"/>
          </p:nvPr>
        </p:nvSpPr>
        <p:spPr/>
        <p:txBody>
          <a:bodyPr/>
          <a:lstStyle/>
          <a:p>
            <a:fld id="{D17295AD-D270-E348-B4E8-E1F985F67E81}" type="slidenum">
              <a:rPr lang="fr-FR" smtClean="0"/>
              <a:t>‹N°›</a:t>
            </a:fld>
            <a:endParaRPr lang="fr-FR"/>
          </a:p>
        </p:txBody>
      </p:sp>
    </p:spTree>
    <p:extLst>
      <p:ext uri="{BB962C8B-B14F-4D97-AF65-F5344CB8AC3E}">
        <p14:creationId xmlns:p14="http://schemas.microsoft.com/office/powerpoint/2010/main" val="207979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1C203C2-B147-EB3F-4E2A-5B9D769179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032B5ADB-0ABC-B83D-4944-C5788D86FE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A86DBC-4A07-0792-E5C2-15E775E495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F8DF672-36E8-D04E-8866-66F21BB09666}" type="datetimeFigureOut">
              <a:rPr lang="fr-FR" smtClean="0"/>
              <a:t>16/09/2025</a:t>
            </a:fld>
            <a:endParaRPr lang="fr-FR"/>
          </a:p>
        </p:txBody>
      </p:sp>
      <p:sp>
        <p:nvSpPr>
          <p:cNvPr id="5" name="Espace réservé du pied de page 4">
            <a:extLst>
              <a:ext uri="{FF2B5EF4-FFF2-40B4-BE49-F238E27FC236}">
                <a16:creationId xmlns:a16="http://schemas.microsoft.com/office/drawing/2014/main" id="{936018CA-5AA1-5B6A-119C-4F568CD1A8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92FDAA3-F506-8F41-73B1-B251033F0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7295AD-D270-E348-B4E8-E1F985F67E81}" type="slidenum">
              <a:rPr lang="fr-FR" smtClean="0"/>
              <a:t>‹N°›</a:t>
            </a:fld>
            <a:endParaRPr lang="fr-FR"/>
          </a:p>
        </p:txBody>
      </p:sp>
    </p:spTree>
    <p:extLst>
      <p:ext uri="{BB962C8B-B14F-4D97-AF65-F5344CB8AC3E}">
        <p14:creationId xmlns:p14="http://schemas.microsoft.com/office/powerpoint/2010/main" val="2615154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unine.ch/iham/formations/atelier-de-recherche/"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s://www.unine.ch/iham/documents-utiles-2/"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367B0-4154-F521-1CC1-80E58C72D978}"/>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D69955E2-4E31-6637-DCC4-13EAC8B006EC}"/>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93FF0270-3675-618D-676E-CD84E3573CFE}"/>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B7BCBEDA-FF58-0656-43F1-3BDE536A6937}"/>
              </a:ext>
            </a:extLst>
          </p:cNvPr>
          <p:cNvSpPr txBox="1"/>
          <p:nvPr/>
        </p:nvSpPr>
        <p:spPr>
          <a:xfrm>
            <a:off x="585536" y="1638788"/>
            <a:ext cx="11063669" cy="4616648"/>
          </a:xfrm>
          <a:prstGeom prst="rect">
            <a:avLst/>
          </a:prstGeom>
          <a:noFill/>
        </p:spPr>
        <p:txBody>
          <a:bodyPr wrap="square" rtlCol="0">
            <a:spAutoFit/>
          </a:bodyPr>
          <a:lstStyle/>
          <a:p>
            <a:r>
              <a:rPr lang="fr-CH" sz="2100" b="1" dirty="0">
                <a:latin typeface="Calibri Light" panose="020F0302020204030204" pitchFamily="34" charset="0"/>
                <a:cs typeface="Calibri Light" panose="020F0302020204030204" pitchFamily="34" charset="0"/>
              </a:rPr>
              <a:t>Histoire de l’art contemporain</a:t>
            </a:r>
            <a:endParaRPr lang="fr-CH" sz="2100" dirty="0">
              <a:latin typeface="Calibri Light" panose="020F0302020204030204" pitchFamily="34" charset="0"/>
              <a:cs typeface="Calibri Light" panose="020F0302020204030204" pitchFamily="34" charset="0"/>
            </a:endParaRPr>
          </a:p>
          <a:p>
            <a:r>
              <a:rPr lang="fr-CH" sz="2100" dirty="0">
                <a:latin typeface="Calibri Light" panose="020F0302020204030204" pitchFamily="34" charset="0"/>
                <a:cs typeface="Calibri Light" panose="020F0302020204030204" pitchFamily="34" charset="0"/>
              </a:rPr>
              <a:t>Prof. Régine </a:t>
            </a:r>
            <a:r>
              <a:rPr lang="fr-CH" sz="2100" dirty="0" err="1">
                <a:latin typeface="Calibri Light" panose="020F0302020204030204" pitchFamily="34" charset="0"/>
                <a:cs typeface="Calibri Light" panose="020F0302020204030204" pitchFamily="34" charset="0"/>
              </a:rPr>
              <a:t>Bonnefoit</a:t>
            </a:r>
            <a:r>
              <a:rPr lang="fr-CH" sz="2100" dirty="0">
                <a:latin typeface="Calibri Light" panose="020F0302020204030204" pitchFamily="34" charset="0"/>
                <a:cs typeface="Calibri Light" panose="020F0302020204030204" pitchFamily="34" charset="0"/>
              </a:rPr>
              <a:t>				Léa </a:t>
            </a:r>
            <a:r>
              <a:rPr lang="fr-CH" sz="2100" dirty="0" err="1">
                <a:latin typeface="Calibri Light" panose="020F0302020204030204" pitchFamily="34" charset="0"/>
                <a:cs typeface="Calibri Light" panose="020F0302020204030204" pitchFamily="34" charset="0"/>
              </a:rPr>
              <a:t>Depestel</a:t>
            </a:r>
            <a:r>
              <a:rPr lang="fr-CH" sz="2100" dirty="0">
                <a:latin typeface="Calibri Light" panose="020F0302020204030204" pitchFamily="34" charset="0"/>
                <a:cs typeface="Calibri Light" panose="020F0302020204030204" pitchFamily="34" charset="0"/>
              </a:rPr>
              <a:t>, assistante-</a:t>
            </a:r>
            <a:r>
              <a:rPr lang="fr-CH" sz="2100" dirty="0" err="1">
                <a:latin typeface="Calibri Light" panose="020F0302020204030204" pitchFamily="34" charset="0"/>
                <a:cs typeface="Calibri Light" panose="020F0302020204030204" pitchFamily="34" charset="0"/>
              </a:rPr>
              <a:t>doct</a:t>
            </a:r>
            <a:r>
              <a:rPr lang="fr-CH" sz="2100" dirty="0">
                <a:latin typeface="Calibri Light" panose="020F0302020204030204" pitchFamily="34" charset="0"/>
                <a:cs typeface="Calibri Light" panose="020F0302020204030204" pitchFamily="34" charset="0"/>
              </a:rPr>
              <a:t>. Art contemporain</a:t>
            </a:r>
          </a:p>
          <a:p>
            <a:r>
              <a:rPr lang="fr-CH" sz="2100" dirty="0">
                <a:latin typeface="Calibri Light" panose="020F0302020204030204" pitchFamily="34" charset="0"/>
                <a:cs typeface="Calibri Light" panose="020F0302020204030204" pitchFamily="34" charset="0"/>
              </a:rPr>
              <a:t>Responsable du Master en études muséales	Cerise Dumont, assistante-</a:t>
            </a:r>
            <a:r>
              <a:rPr lang="fr-CH" sz="2100" dirty="0" err="1">
                <a:latin typeface="Calibri Light" panose="020F0302020204030204" pitchFamily="34" charset="0"/>
                <a:cs typeface="Calibri Light" panose="020F0302020204030204" pitchFamily="34" charset="0"/>
              </a:rPr>
              <a:t>doct</a:t>
            </a:r>
            <a:r>
              <a:rPr lang="fr-CH" sz="2100" dirty="0">
                <a:latin typeface="Calibri Light" panose="020F0302020204030204" pitchFamily="34" charset="0"/>
                <a:cs typeface="Calibri Light" panose="020F0302020204030204" pitchFamily="34" charset="0"/>
              </a:rPr>
              <a:t>. Etudes muséales (MAMS)</a:t>
            </a:r>
          </a:p>
          <a:p>
            <a:endParaRPr lang="fr-CH" sz="2100" dirty="0">
              <a:latin typeface="Calibri Light" panose="020F0302020204030204" pitchFamily="34" charset="0"/>
              <a:cs typeface="Calibri Light" panose="020F0302020204030204" pitchFamily="34" charset="0"/>
            </a:endParaRPr>
          </a:p>
          <a:p>
            <a:r>
              <a:rPr lang="fr-CH" sz="2100" b="1" dirty="0">
                <a:latin typeface="Calibri Light" panose="020F0302020204030204" pitchFamily="34" charset="0"/>
                <a:cs typeface="Calibri Light" panose="020F0302020204030204" pitchFamily="34" charset="0"/>
              </a:rPr>
              <a:t>Histoire de l’art moderne</a:t>
            </a:r>
            <a:endParaRPr lang="fr-CH" sz="2100" dirty="0">
              <a:latin typeface="Calibri Light" panose="020F0302020204030204" pitchFamily="34" charset="0"/>
              <a:cs typeface="Calibri Light" panose="020F0302020204030204" pitchFamily="34" charset="0"/>
            </a:endParaRPr>
          </a:p>
          <a:p>
            <a:r>
              <a:rPr lang="fr-CH" sz="2100" dirty="0">
                <a:latin typeface="Calibri Light" panose="020F0302020204030204" pitchFamily="34" charset="0"/>
                <a:cs typeface="Calibri Light" panose="020F0302020204030204" pitchFamily="34" charset="0"/>
              </a:rPr>
              <a:t>Prof. Valérie </a:t>
            </a:r>
            <a:r>
              <a:rPr lang="fr-CH" sz="2100" dirty="0" err="1">
                <a:latin typeface="Calibri Light" panose="020F0302020204030204" pitchFamily="34" charset="0"/>
                <a:cs typeface="Calibri Light" panose="020F0302020204030204" pitchFamily="34" charset="0"/>
              </a:rPr>
              <a:t>Kobi</a:t>
            </a:r>
            <a:r>
              <a:rPr lang="fr-CH" sz="2100" dirty="0">
                <a:latin typeface="Calibri Light" panose="020F0302020204030204" pitchFamily="34" charset="0"/>
                <a:cs typeface="Calibri Light" panose="020F0302020204030204" pitchFamily="34" charset="0"/>
              </a:rPr>
              <a:t>					Lara </a:t>
            </a:r>
            <a:r>
              <a:rPr lang="fr-CH" sz="2100" dirty="0" err="1">
                <a:latin typeface="Calibri Light" panose="020F0302020204030204" pitchFamily="34" charset="0"/>
                <a:cs typeface="Calibri Light" panose="020F0302020204030204" pitchFamily="34" charset="0"/>
              </a:rPr>
              <a:t>Pitteloud</a:t>
            </a:r>
            <a:r>
              <a:rPr lang="fr-CH" sz="2100" dirty="0">
                <a:latin typeface="Calibri Light" panose="020F0302020204030204" pitchFamily="34" charset="0"/>
                <a:cs typeface="Calibri Light" panose="020F0302020204030204" pitchFamily="34" charset="0"/>
              </a:rPr>
              <a:t>, assistante-</a:t>
            </a:r>
            <a:r>
              <a:rPr lang="fr-CH" sz="2100" dirty="0" err="1">
                <a:latin typeface="Calibri Light" panose="020F0302020204030204" pitchFamily="34" charset="0"/>
                <a:cs typeface="Calibri Light" panose="020F0302020204030204" pitchFamily="34" charset="0"/>
              </a:rPr>
              <a:t>doct</a:t>
            </a:r>
            <a:r>
              <a:rPr lang="fr-CH" sz="2100" dirty="0">
                <a:latin typeface="Calibri Light" panose="020F0302020204030204" pitchFamily="34" charset="0"/>
                <a:cs typeface="Calibri Light" panose="020F0302020204030204" pitchFamily="34" charset="0"/>
              </a:rPr>
              <a:t>. Art moderne</a:t>
            </a:r>
          </a:p>
          <a:p>
            <a:r>
              <a:rPr lang="fr-CH" sz="2100" dirty="0">
                <a:latin typeface="Calibri Light" panose="020F0302020204030204" pitchFamily="34" charset="0"/>
                <a:cs typeface="Calibri Light" panose="020F0302020204030204" pitchFamily="34" charset="0"/>
              </a:rPr>
              <a:t>Responsable du Pilier Histoire de l’art du</a:t>
            </a:r>
          </a:p>
          <a:p>
            <a:r>
              <a:rPr lang="fr-CH" sz="2100" dirty="0">
                <a:latin typeface="Calibri Light" panose="020F0302020204030204" pitchFamily="34" charset="0"/>
                <a:cs typeface="Calibri Light" panose="020F0302020204030204" pitchFamily="34" charset="0"/>
              </a:rPr>
              <a:t>Master en Sciences historiques (</a:t>
            </a:r>
            <a:r>
              <a:rPr lang="fr-CH" sz="2100" dirty="0" err="1">
                <a:latin typeface="Calibri Light" panose="020F0302020204030204" pitchFamily="34" charset="0"/>
                <a:cs typeface="Calibri Light" panose="020F0302020204030204" pitchFamily="34" charset="0"/>
              </a:rPr>
              <a:t>MScH</a:t>
            </a:r>
            <a:r>
              <a:rPr lang="fr-CH" sz="2100" dirty="0">
                <a:latin typeface="Calibri Light" panose="020F0302020204030204" pitchFamily="34" charset="0"/>
                <a:cs typeface="Calibri Light" panose="020F0302020204030204" pitchFamily="34" charset="0"/>
              </a:rPr>
              <a:t>)</a:t>
            </a:r>
          </a:p>
          <a:p>
            <a:endParaRPr lang="fr-CH" sz="2100" dirty="0">
              <a:latin typeface="Calibri Light" panose="020F0302020204030204" pitchFamily="34" charset="0"/>
              <a:cs typeface="Calibri Light" panose="020F0302020204030204" pitchFamily="34" charset="0"/>
            </a:endParaRPr>
          </a:p>
          <a:p>
            <a:r>
              <a:rPr lang="fr-CH" sz="2100" b="1" dirty="0">
                <a:latin typeface="Calibri Light" panose="020F0302020204030204" pitchFamily="34" charset="0"/>
                <a:cs typeface="Calibri Light" panose="020F0302020204030204" pitchFamily="34" charset="0"/>
              </a:rPr>
              <a:t>Histoire de l’art médiéval</a:t>
            </a:r>
            <a:endParaRPr lang="fr-CH" sz="2100" dirty="0">
              <a:latin typeface="Calibri Light" panose="020F0302020204030204" pitchFamily="34" charset="0"/>
              <a:cs typeface="Calibri Light" panose="020F0302020204030204" pitchFamily="34" charset="0"/>
            </a:endParaRPr>
          </a:p>
          <a:p>
            <a:r>
              <a:rPr lang="fr-CH" sz="2100" dirty="0">
                <a:latin typeface="Calibri Light" panose="020F0302020204030204" pitchFamily="34" charset="0"/>
                <a:cs typeface="Calibri Light" panose="020F0302020204030204" pitchFamily="34" charset="0"/>
              </a:rPr>
              <a:t>Prof. Pierre Alain Mariaux				Inès </a:t>
            </a:r>
            <a:r>
              <a:rPr lang="fr-CH" sz="2100" dirty="0" err="1">
                <a:latin typeface="Calibri Light" panose="020F0302020204030204" pitchFamily="34" charset="0"/>
                <a:cs typeface="Calibri Light" panose="020F0302020204030204" pitchFamily="34" charset="0"/>
              </a:rPr>
              <a:t>Rieille</a:t>
            </a:r>
            <a:r>
              <a:rPr lang="fr-CH" sz="2100" dirty="0">
                <a:latin typeface="Calibri Light" panose="020F0302020204030204" pitchFamily="34" charset="0"/>
                <a:cs typeface="Calibri Light" panose="020F0302020204030204" pitchFamily="34" charset="0"/>
              </a:rPr>
              <a:t>, assistante-</a:t>
            </a:r>
            <a:r>
              <a:rPr lang="fr-CH" sz="2100" dirty="0" err="1">
                <a:latin typeface="Calibri Light" panose="020F0302020204030204" pitchFamily="34" charset="0"/>
                <a:cs typeface="Calibri Light" panose="020F0302020204030204" pitchFamily="34" charset="0"/>
              </a:rPr>
              <a:t>doct</a:t>
            </a:r>
            <a:r>
              <a:rPr lang="fr-CH" sz="2100" dirty="0">
                <a:latin typeface="Calibri Light" panose="020F0302020204030204" pitchFamily="34" charset="0"/>
                <a:cs typeface="Calibri Light" panose="020F0302020204030204" pitchFamily="34" charset="0"/>
              </a:rPr>
              <a:t>. Art médiéval</a:t>
            </a:r>
          </a:p>
          <a:p>
            <a:r>
              <a:rPr lang="fr-CH" sz="2100" dirty="0">
                <a:latin typeface="Calibri Light" panose="020F0302020204030204" pitchFamily="34" charset="0"/>
                <a:cs typeface="Calibri Light" panose="020F0302020204030204" pitchFamily="34" charset="0"/>
              </a:rPr>
              <a:t>Responsable du Pilier Histoire de l’art du</a:t>
            </a:r>
          </a:p>
          <a:p>
            <a:r>
              <a:rPr lang="fr-CH" sz="2100" dirty="0" err="1">
                <a:latin typeface="Calibri Light" panose="020F0302020204030204" pitchFamily="34" charset="0"/>
                <a:cs typeface="Calibri Light" panose="020F0302020204030204" pitchFamily="34" charset="0"/>
              </a:rPr>
              <a:t>Bachelor</a:t>
            </a:r>
            <a:r>
              <a:rPr lang="fr-CH" sz="2100" dirty="0">
                <a:latin typeface="Calibri Light" panose="020F0302020204030204" pitchFamily="34" charset="0"/>
                <a:cs typeface="Calibri Light" panose="020F0302020204030204" pitchFamily="34" charset="0"/>
              </a:rPr>
              <a:t> en lettres et sciences humaines</a:t>
            </a:r>
          </a:p>
        </p:txBody>
      </p:sp>
      <p:pic>
        <p:nvPicPr>
          <p:cNvPr id="8" name="Image 7" descr="Une image contenant texte, capture d’écran, Police, Graphique&#10;&#10;Description générée automatiquement">
            <a:extLst>
              <a:ext uri="{FF2B5EF4-FFF2-40B4-BE49-F238E27FC236}">
                <a16:creationId xmlns:a16="http://schemas.microsoft.com/office/drawing/2014/main" id="{AF127AC3-9304-3A5C-A414-BB8742AB8B9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345118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AB49A635-FA78-4973-BEED-056630A1AD30}"/>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0343BC46-DCC4-4983-B256-73FA4C53E6B2}"/>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810E0382-C28B-40B7-A975-543888CED248}"/>
              </a:ext>
            </a:extLst>
          </p:cNvPr>
          <p:cNvSpPr txBox="1"/>
          <p:nvPr/>
        </p:nvSpPr>
        <p:spPr>
          <a:xfrm>
            <a:off x="585536" y="1638788"/>
            <a:ext cx="11063669" cy="5170646"/>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Etudiant-e-s d’histoire de l’art:</a:t>
            </a:r>
          </a:p>
          <a:p>
            <a:r>
              <a:rPr lang="fr-CH" sz="2200" dirty="0">
                <a:latin typeface="Calibri Light" panose="020F0302020204030204" pitchFamily="34" charset="0"/>
                <a:cs typeface="Calibri Light" panose="020F0302020204030204" pitchFamily="34" charset="0"/>
              </a:rPr>
              <a:t>A propos du </a:t>
            </a:r>
            <a:r>
              <a:rPr lang="fr-CH" sz="2200" dirty="0" err="1">
                <a:latin typeface="Calibri Light" panose="020F0302020204030204" pitchFamily="34" charset="0"/>
                <a:cs typeface="Calibri Light" panose="020F0302020204030204" pitchFamily="34" charset="0"/>
              </a:rPr>
              <a:t>bachelor</a:t>
            </a:r>
            <a:r>
              <a:rPr lang="fr-CH" sz="2200" dirty="0">
                <a:latin typeface="Calibri Light" panose="020F0302020204030204" pitchFamily="34" charset="0"/>
                <a:cs typeface="Calibri Light" panose="020F0302020204030204" pitchFamily="34" charset="0"/>
              </a:rPr>
              <a:t>, en cas de question relative au programme des cours, aux plans d’études, au choix des cours en mobilité, au tutorat, etc., s’adresser en priorité à </a:t>
            </a:r>
            <a:r>
              <a:rPr lang="fr-CH" sz="2200" b="1" dirty="0">
                <a:latin typeface="Calibri Light" panose="020F0302020204030204" pitchFamily="34" charset="0"/>
                <a:cs typeface="Calibri Light" panose="020F0302020204030204" pitchFamily="34" charset="0"/>
              </a:rPr>
              <a:t>Lucie </a:t>
            </a:r>
            <a:r>
              <a:rPr lang="fr-CH" sz="2200" b="1" dirty="0" err="1">
                <a:latin typeface="Calibri Light" panose="020F0302020204030204" pitchFamily="34" charset="0"/>
                <a:cs typeface="Calibri Light" panose="020F0302020204030204" pitchFamily="34" charset="0"/>
              </a:rPr>
              <a:t>Myter</a:t>
            </a:r>
            <a:r>
              <a:rPr lang="fr-CH" sz="2200" dirty="0">
                <a:latin typeface="Calibri Light" panose="020F0302020204030204" pitchFamily="34" charset="0"/>
                <a:cs typeface="Calibri Light" panose="020F0302020204030204" pitchFamily="34" charset="0"/>
              </a:rPr>
              <a:t>, Monitrice, ou à </a:t>
            </a:r>
            <a:r>
              <a:rPr lang="fr-CH" sz="2200" b="1" dirty="0">
                <a:latin typeface="Calibri Light" panose="020F0302020204030204" pitchFamily="34" charset="0"/>
                <a:cs typeface="Calibri Light" panose="020F0302020204030204" pitchFamily="34" charset="0"/>
              </a:rPr>
              <a:t>Cloé </a:t>
            </a:r>
            <a:r>
              <a:rPr lang="fr-CH" sz="2200" b="1" dirty="0" err="1">
                <a:latin typeface="Calibri Light" panose="020F0302020204030204" pitchFamily="34" charset="0"/>
                <a:cs typeface="Calibri Light" panose="020F0302020204030204" pitchFamily="34" charset="0"/>
              </a:rPr>
              <a:t>Billod</a:t>
            </a:r>
            <a:r>
              <a:rPr lang="fr-CH" sz="2200" dirty="0">
                <a:latin typeface="Calibri Light" panose="020F0302020204030204" pitchFamily="34" charset="0"/>
                <a:cs typeface="Calibri Light" panose="020F0302020204030204" pitchFamily="34" charset="0"/>
              </a:rPr>
              <a:t>, Assistante-étudiante. Cas échéant, elles s’adressent au responsable de pilier, </a:t>
            </a:r>
            <a:r>
              <a:rPr lang="fr-CH" sz="2200" b="1" dirty="0">
                <a:latin typeface="Calibri Light" panose="020F0302020204030204" pitchFamily="34" charset="0"/>
                <a:cs typeface="Calibri Light" panose="020F0302020204030204" pitchFamily="34" charset="0"/>
              </a:rPr>
              <a:t>Prof. Pierre Alain Mariaux</a:t>
            </a:r>
            <a:r>
              <a:rPr lang="fr-CH" sz="2200" dirty="0">
                <a:latin typeface="Calibri Light" panose="020F0302020204030204" pitchFamily="34" charset="0"/>
                <a:cs typeface="Calibri Light" panose="020F0302020204030204" pitchFamily="34" charset="0"/>
              </a:rPr>
              <a:t>.</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A propos du master, s’adresser directement à </a:t>
            </a:r>
            <a:r>
              <a:rPr lang="fr-CH" sz="2200" b="1" dirty="0">
                <a:latin typeface="Calibri Light" panose="020F0302020204030204" pitchFamily="34" charset="0"/>
                <a:cs typeface="Calibri Light" panose="020F0302020204030204" pitchFamily="34" charset="0"/>
              </a:rPr>
              <a:t>Prof. Valérie </a:t>
            </a:r>
            <a:r>
              <a:rPr lang="fr-CH" sz="2200" b="1" dirty="0" err="1">
                <a:latin typeface="Calibri Light" panose="020F0302020204030204" pitchFamily="34" charset="0"/>
                <a:cs typeface="Calibri Light" panose="020F0302020204030204" pitchFamily="34" charset="0"/>
              </a:rPr>
              <a:t>Kobi</a:t>
            </a:r>
            <a:r>
              <a:rPr lang="fr-CH" sz="2200" dirty="0">
                <a:latin typeface="Calibri Light" panose="020F0302020204030204" pitchFamily="34" charset="0"/>
                <a:cs typeface="Calibri Light" panose="020F0302020204030204" pitchFamily="34" charset="0"/>
              </a:rPr>
              <a:t>.</a:t>
            </a:r>
          </a:p>
          <a:p>
            <a:endParaRPr lang="fr-CH" sz="2200" dirty="0">
              <a:latin typeface="Calibri Light" panose="020F0302020204030204" pitchFamily="34" charset="0"/>
              <a:cs typeface="Calibri Light" panose="020F0302020204030204" pitchFamily="34" charset="0"/>
            </a:endParaRPr>
          </a:p>
          <a:p>
            <a:r>
              <a:rPr lang="fr-CH" sz="2200" b="1" dirty="0">
                <a:highlight>
                  <a:srgbClr val="FFFF00"/>
                </a:highlight>
                <a:latin typeface="Calibri Light" panose="020F0302020204030204" pitchFamily="34" charset="0"/>
                <a:cs typeface="Calibri Light" panose="020F0302020204030204" pitchFamily="34" charset="0"/>
              </a:rPr>
              <a:t>Etudiant-e-s de muséologie:</a:t>
            </a:r>
          </a:p>
          <a:p>
            <a:r>
              <a:rPr lang="fr-CH" sz="2200" dirty="0">
                <a:latin typeface="Calibri Light" panose="020F0302020204030204" pitchFamily="34" charset="0"/>
                <a:cs typeface="Calibri Light" panose="020F0302020204030204" pitchFamily="34" charset="0"/>
              </a:rPr>
              <a:t>En cas de question, s’adresser en priorité à </a:t>
            </a:r>
            <a:r>
              <a:rPr lang="fr-CH" sz="2200" b="1" dirty="0">
                <a:latin typeface="Calibri Light" panose="020F0302020204030204" pitchFamily="34" charset="0"/>
                <a:cs typeface="Calibri Light" panose="020F0302020204030204" pitchFamily="34" charset="0"/>
              </a:rPr>
              <a:t>Cerise Dumont</a:t>
            </a:r>
            <a:r>
              <a:rPr lang="fr-CH" sz="2200" dirty="0">
                <a:latin typeface="Calibri Light" panose="020F0302020204030204" pitchFamily="34" charset="0"/>
                <a:cs typeface="Calibri Light" panose="020F0302020204030204" pitchFamily="34" charset="0"/>
              </a:rPr>
              <a:t>, Assistante-doctorante, ou à </a:t>
            </a:r>
            <a:r>
              <a:rPr lang="fr-CH" sz="2200" b="1" dirty="0">
                <a:latin typeface="Calibri Light" panose="020F0302020204030204" pitchFamily="34" charset="0"/>
                <a:cs typeface="Calibri Light" panose="020F0302020204030204" pitchFamily="34" charset="0"/>
              </a:rPr>
              <a:t>Angela Benza</a:t>
            </a:r>
            <a:r>
              <a:rPr lang="fr-CH" sz="2200" dirty="0">
                <a:latin typeface="Calibri Light" panose="020F0302020204030204" pitchFamily="34" charset="0"/>
                <a:cs typeface="Calibri Light" panose="020F0302020204030204" pitchFamily="34" charset="0"/>
              </a:rPr>
              <a:t>, Administratrice du Master en études muséales.</a:t>
            </a:r>
          </a:p>
          <a:p>
            <a:endParaRPr lang="fr-CH" sz="2200" b="1" dirty="0">
              <a:solidFill>
                <a:schemeClr val="tx2">
                  <a:lumMod val="50000"/>
                  <a:lumOff val="50000"/>
                </a:schemeClr>
              </a:solidFill>
              <a:latin typeface="Calibri Light" panose="020F0302020204030204" pitchFamily="34" charset="0"/>
              <a:cs typeface="Calibri Light" panose="020F0302020204030204" pitchFamily="34" charset="0"/>
            </a:endParaRPr>
          </a:p>
          <a:p>
            <a:r>
              <a:rPr lang="fr-CH" sz="2200" b="1" dirty="0">
                <a:latin typeface="Calibri Light" panose="020F0302020204030204" pitchFamily="34" charset="0"/>
                <a:cs typeface="Calibri Light" panose="020F0302020204030204" pitchFamily="34" charset="0"/>
              </a:rPr>
              <a:t>Remarque importante</a:t>
            </a:r>
            <a:r>
              <a:rPr lang="fr-CH" sz="2200" dirty="0">
                <a:latin typeface="Calibri Light" panose="020F0302020204030204" pitchFamily="34" charset="0"/>
                <a:cs typeface="Calibri Light" panose="020F0302020204030204" pitchFamily="34" charset="0"/>
              </a:rPr>
              <a:t>: Toutes les communications de l’IHAM, de la FLSH, de l’</a:t>
            </a:r>
            <a:r>
              <a:rPr lang="fr-CH" sz="2200" dirty="0" err="1">
                <a:latin typeface="Calibri Light" panose="020F0302020204030204" pitchFamily="34" charset="0"/>
                <a:cs typeface="Calibri Light" panose="020F0302020204030204" pitchFamily="34" charset="0"/>
              </a:rPr>
              <a:t>UniNE</a:t>
            </a:r>
            <a:r>
              <a:rPr lang="fr-CH" sz="2200" dirty="0">
                <a:latin typeface="Calibri Light" panose="020F0302020204030204" pitchFamily="34" charset="0"/>
                <a:cs typeface="Calibri Light" panose="020F0302020204030204" pitchFamily="34" charset="0"/>
              </a:rPr>
              <a:t> se font par courriel à l’adresse officielle, @</a:t>
            </a:r>
            <a:r>
              <a:rPr lang="fr-CH" sz="2200" dirty="0" err="1">
                <a:latin typeface="Calibri Light" panose="020F0302020204030204" pitchFamily="34" charset="0"/>
                <a:cs typeface="Calibri Light" panose="020F0302020204030204" pitchFamily="34" charset="0"/>
              </a:rPr>
              <a:t>unine.ch</a:t>
            </a:r>
            <a:r>
              <a:rPr lang="fr-CH" sz="2200" dirty="0">
                <a:latin typeface="Calibri Light" panose="020F0302020204030204" pitchFamily="34" charset="0"/>
                <a:cs typeface="Calibri Light" panose="020F0302020204030204" pitchFamily="34" charset="0"/>
              </a:rPr>
              <a:t>. Vous avez la possibilité de dévier le courrier de cette adresse vers votre mail privé. </a:t>
            </a:r>
          </a:p>
        </p:txBody>
      </p:sp>
      <p:pic>
        <p:nvPicPr>
          <p:cNvPr id="8" name="Image 7" descr="Une image contenant texte, capture d’écran, Police, Graphique&#10;&#10;Description générée automatiquement">
            <a:extLst>
              <a:ext uri="{FF2B5EF4-FFF2-40B4-BE49-F238E27FC236}">
                <a16:creationId xmlns:a16="http://schemas.microsoft.com/office/drawing/2014/main" id="{E554C539-0874-46BE-82CC-A0508450A2D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902842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0CD7E-C814-D596-1585-713EAE39F86C}"/>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3AFD3C06-00C1-08CF-40AB-94136214B8FC}"/>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69F97F2C-8B8A-2A58-0F33-7A65281CF16C}"/>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9B69EF75-FF81-379A-E0F4-B0D69112A451}"/>
              </a:ext>
            </a:extLst>
          </p:cNvPr>
          <p:cNvSpPr txBox="1"/>
          <p:nvPr/>
        </p:nvSpPr>
        <p:spPr>
          <a:xfrm>
            <a:off x="585536" y="1638788"/>
            <a:ext cx="11063669" cy="3816429"/>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Calendrier académique, dates importantes à retenir</a:t>
            </a:r>
          </a:p>
          <a:p>
            <a:endParaRPr lang="fr-CH" sz="2200" b="1"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Délai de changement de cursus ou de pilier: 	26 septembre 2025</a:t>
            </a:r>
          </a:p>
          <a:p>
            <a:r>
              <a:rPr lang="fr-CH" sz="2200" dirty="0">
                <a:latin typeface="Calibri Light" panose="020F0302020204030204" pitchFamily="34" charset="0"/>
                <a:cs typeface="Calibri Light" panose="020F0302020204030204" pitchFamily="34" charset="0"/>
              </a:rPr>
              <a:t>Délai d’inscription aux cours: 			10 octobre 2025</a:t>
            </a:r>
          </a:p>
          <a:p>
            <a:r>
              <a:rPr lang="fr-CH" sz="2200" dirty="0">
                <a:latin typeface="Calibri Light" panose="020F0302020204030204" pitchFamily="34" charset="0"/>
                <a:cs typeface="Calibri Light" panose="020F0302020204030204" pitchFamily="34" charset="0"/>
              </a:rPr>
              <a:t>Délai d’inscription pour la mobilité </a:t>
            </a:r>
            <a:r>
              <a:rPr lang="fr-CH" sz="2200" dirty="0" err="1">
                <a:latin typeface="Calibri Light" panose="020F0302020204030204" pitchFamily="34" charset="0"/>
                <a:cs typeface="Calibri Light" panose="020F0302020204030204" pitchFamily="34" charset="0"/>
              </a:rPr>
              <a:t>BeNeFri</a:t>
            </a:r>
            <a:r>
              <a:rPr lang="fr-CH" sz="2200" dirty="0">
                <a:latin typeface="Calibri Light" panose="020F0302020204030204" pitchFamily="34" charset="0"/>
                <a:cs typeface="Calibri Light" panose="020F0302020204030204" pitchFamily="34" charset="0"/>
              </a:rPr>
              <a:t>: 	30 septembre 2025</a:t>
            </a:r>
          </a:p>
          <a:p>
            <a:r>
              <a:rPr lang="fr-CH" sz="2200" dirty="0">
                <a:latin typeface="Calibri Light" panose="020F0302020204030204" pitchFamily="34" charset="0"/>
                <a:cs typeface="Calibri Light" panose="020F0302020204030204" pitchFamily="34" charset="0"/>
              </a:rPr>
              <a:t>Période d’examens: 				12-28 janvier 2026</a:t>
            </a:r>
          </a:p>
          <a:p>
            <a:endParaRPr lang="fr-CH" sz="2200" dirty="0">
              <a:latin typeface="Calibri Light" panose="020F0302020204030204" pitchFamily="34" charset="0"/>
              <a:cs typeface="Calibri Light" panose="020F0302020204030204" pitchFamily="34" charset="0"/>
            </a:endParaRPr>
          </a:p>
          <a:p>
            <a:r>
              <a:rPr lang="fr-CH" sz="2200" b="1" dirty="0">
                <a:latin typeface="Calibri Light" panose="020F0302020204030204" pitchFamily="34" charset="0"/>
                <a:cs typeface="Calibri Light" panose="020F0302020204030204" pitchFamily="34" charset="0"/>
              </a:rPr>
              <a:t>Semaine de lecture</a:t>
            </a:r>
            <a:r>
              <a:rPr lang="fr-CH" sz="2200" dirty="0">
                <a:latin typeface="Calibri Light" panose="020F0302020204030204" pitchFamily="34" charset="0"/>
                <a:cs typeface="Calibri Light" panose="020F0302020204030204" pitchFamily="34" charset="0"/>
              </a:rPr>
              <a:t>: 3 au 7 novembre 2025. Il n’y a pas d’enseignement pendant cette semaine, et si certain-e-s enseignant-e-s proposent une sortie, il faut se souvenir que cette semaine est a priori dévolue aux lectures imposées durant le semestre (et non des vacances…).</a:t>
            </a:r>
          </a:p>
          <a:p>
            <a:endParaRPr lang="fr-CH" sz="2200" dirty="0">
              <a:latin typeface="Calibri Light" panose="020F0302020204030204" pitchFamily="34" charset="0"/>
              <a:cs typeface="Calibri Light" panose="020F0302020204030204" pitchFamily="34" charset="0"/>
            </a:endParaRPr>
          </a:p>
        </p:txBody>
      </p:sp>
      <p:pic>
        <p:nvPicPr>
          <p:cNvPr id="8" name="Image 7" descr="Une image contenant texte, capture d’écran, Police, Graphique&#10;&#10;Description générée automatiquement">
            <a:extLst>
              <a:ext uri="{FF2B5EF4-FFF2-40B4-BE49-F238E27FC236}">
                <a16:creationId xmlns:a16="http://schemas.microsoft.com/office/drawing/2014/main" id="{251C96D0-AFFD-E242-BEC4-BACDB6A27B3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899169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D8EB5-6FC7-E9D6-DF01-7F481D2ADEB4}"/>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B92EF9D7-32B3-9F4A-2D53-3456F4E89771}"/>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0CF62946-1744-DB06-40CD-DA3B8CC4A774}"/>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FD6BB64C-E6B2-4F50-843F-9F178BBF144E}"/>
              </a:ext>
            </a:extLst>
          </p:cNvPr>
          <p:cNvSpPr txBox="1"/>
          <p:nvPr/>
        </p:nvSpPr>
        <p:spPr>
          <a:xfrm>
            <a:off x="585536" y="1638788"/>
            <a:ext cx="11063669" cy="5170646"/>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Cours</a:t>
            </a:r>
          </a:p>
          <a:p>
            <a:r>
              <a:rPr lang="fr-CH" sz="2200" b="1" dirty="0">
                <a:latin typeface="Calibri Light" panose="020F0302020204030204" pitchFamily="34" charset="0"/>
                <a:cs typeface="Calibri Light" panose="020F0302020204030204" pitchFamily="34" charset="0"/>
              </a:rPr>
              <a:t>Deux instruments aux finalités différentes:</a:t>
            </a:r>
          </a:p>
          <a:p>
            <a:r>
              <a:rPr lang="fr-CH" sz="2200" dirty="0">
                <a:latin typeface="Calibri Light" panose="020F0302020204030204" pitchFamily="34" charset="0"/>
                <a:cs typeface="Calibri Light" panose="020F0302020204030204" pitchFamily="34" charset="0"/>
              </a:rPr>
              <a:t>Interface entre les étudiant-e-s et les enseignant-e-s: </a:t>
            </a:r>
            <a:r>
              <a:rPr lang="fr-CH" sz="2200" b="1" dirty="0">
                <a:latin typeface="Calibri Light" panose="020F0302020204030204" pitchFamily="34" charset="0"/>
                <a:cs typeface="Calibri Light" panose="020F0302020204030204" pitchFamily="34" charset="0"/>
              </a:rPr>
              <a:t>Moodle</a:t>
            </a:r>
            <a:r>
              <a:rPr lang="fr-CH" sz="2200" dirty="0">
                <a:latin typeface="Calibri Light" panose="020F0302020204030204" pitchFamily="34" charset="0"/>
                <a:cs typeface="Calibri Light" panose="020F0302020204030204" pitchFamily="34" charset="0"/>
              </a:rPr>
              <a:t>. Portail où récupérer la documentation du cours, les présentations, les bibliographies, etc. Pour accéder à cette documentation, une inscription est nécessaire qui suppose d’avoir reçu un identifiant </a:t>
            </a:r>
            <a:r>
              <a:rPr lang="fr-CH" sz="2200" dirty="0" err="1">
                <a:latin typeface="Calibri Light" panose="020F0302020204030204" pitchFamily="34" charset="0"/>
                <a:cs typeface="Calibri Light" panose="020F0302020204030204" pitchFamily="34" charset="0"/>
              </a:rPr>
              <a:t>SWITCHedu</a:t>
            </a:r>
            <a:r>
              <a:rPr lang="fr-CH" sz="2200" dirty="0">
                <a:latin typeface="Calibri Light" panose="020F0302020204030204" pitchFamily="34" charset="0"/>
                <a:cs typeface="Calibri Light" panose="020F0302020204030204" pitchFamily="34" charset="0"/>
              </a:rPr>
              <a:t>-ID. Cet identifiant est nécessaire pour la commande d’ouvrages en prêt interurbain. </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Interface entre les étudiant-e-s et l’administration de la faculté: </a:t>
            </a:r>
            <a:r>
              <a:rPr lang="fr-CH" sz="2200" b="1" dirty="0">
                <a:latin typeface="Calibri Light" panose="020F0302020204030204" pitchFamily="34" charset="0"/>
                <a:cs typeface="Calibri Light" panose="020F0302020204030204" pitchFamily="34" charset="0"/>
              </a:rPr>
              <a:t>Is-Academia</a:t>
            </a:r>
            <a:r>
              <a:rPr lang="fr-CH" sz="2200" dirty="0">
                <a:latin typeface="Calibri Light" panose="020F0302020204030204" pitchFamily="34" charset="0"/>
                <a:cs typeface="Calibri Light" panose="020F0302020204030204" pitchFamily="34" charset="0"/>
              </a:rPr>
              <a:t>. Par elle, on s’inscrit aux enseignements, aux examens, etc. </a:t>
            </a:r>
          </a:p>
          <a:p>
            <a:endParaRPr lang="fr-CH" sz="2200" dirty="0">
              <a:latin typeface="Calibri Light" panose="020F0302020204030204" pitchFamily="34" charset="0"/>
              <a:cs typeface="Calibri Light" panose="020F0302020204030204" pitchFamily="34" charset="0"/>
            </a:endParaRPr>
          </a:p>
          <a:p>
            <a:r>
              <a:rPr lang="fr-CH" sz="2200" b="1" dirty="0">
                <a:latin typeface="Calibri Light" panose="020F0302020204030204" pitchFamily="34" charset="0"/>
                <a:cs typeface="Calibri Light" panose="020F0302020204030204" pitchFamily="34" charset="0"/>
              </a:rPr>
              <a:t>Important à retenir:</a:t>
            </a:r>
          </a:p>
          <a:p>
            <a:r>
              <a:rPr lang="fr-CH" sz="2200" dirty="0">
                <a:latin typeface="Calibri Light" panose="020F0302020204030204" pitchFamily="34" charset="0"/>
                <a:cs typeface="Calibri Light" panose="020F0302020204030204" pitchFamily="34" charset="0"/>
              </a:rPr>
              <a:t>Les interfaces Moodle et Is-Academia ne communiquent pas entre elles, leur finalité est toute différente. Il faut donc s’inscrire auprès des deux services.</a:t>
            </a:r>
          </a:p>
          <a:p>
            <a:endParaRPr lang="fr-CH" sz="2200" dirty="0">
              <a:latin typeface="Calibri Light" panose="020F0302020204030204" pitchFamily="34" charset="0"/>
              <a:cs typeface="Calibri Light" panose="020F0302020204030204" pitchFamily="34" charset="0"/>
            </a:endParaRPr>
          </a:p>
          <a:p>
            <a:endParaRPr lang="fr-CH" sz="2200" dirty="0">
              <a:latin typeface="Calibri Light" panose="020F0302020204030204" pitchFamily="34" charset="0"/>
              <a:cs typeface="Calibri Light" panose="020F0302020204030204" pitchFamily="34" charset="0"/>
            </a:endParaRPr>
          </a:p>
        </p:txBody>
      </p:sp>
      <p:pic>
        <p:nvPicPr>
          <p:cNvPr id="8" name="Image 7" descr="Une image contenant texte, capture d’écran, Police, Graphique&#10;&#10;Description générée automatiquement">
            <a:extLst>
              <a:ext uri="{FF2B5EF4-FFF2-40B4-BE49-F238E27FC236}">
                <a16:creationId xmlns:a16="http://schemas.microsoft.com/office/drawing/2014/main" id="{0B852A85-CB85-3004-F547-8599A4DD3A5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3591563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746AA-960D-2D41-9171-35BC106B1F14}"/>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E7A3AAC6-3644-A95E-A7C0-E02F3A4212C3}"/>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EC55A8CD-99BD-D1BA-3F09-3BF8D5A6DC7E}"/>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93A9C0C8-39A8-CF09-13DE-7210A11FE573}"/>
              </a:ext>
            </a:extLst>
          </p:cNvPr>
          <p:cNvSpPr txBox="1"/>
          <p:nvPr/>
        </p:nvSpPr>
        <p:spPr>
          <a:xfrm>
            <a:off x="585536" y="1638788"/>
            <a:ext cx="11063669" cy="5170646"/>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Cours, que faire en cas de chevauchement?</a:t>
            </a:r>
          </a:p>
          <a:p>
            <a:r>
              <a:rPr lang="fr-CH" sz="2200" dirty="0">
                <a:latin typeface="Calibri Light" panose="020F0302020204030204" pitchFamily="34" charset="0"/>
                <a:cs typeface="Calibri Light" panose="020F0302020204030204" pitchFamily="34" charset="0"/>
              </a:rPr>
              <a:t>Avant toute chose, être </a:t>
            </a:r>
            <a:r>
              <a:rPr lang="fr-CH" sz="2200" dirty="0" err="1">
                <a:latin typeface="Calibri Light" panose="020F0302020204030204" pitchFamily="34" charset="0"/>
                <a:cs typeface="Calibri Light" panose="020F0302020204030204" pitchFamily="34" charset="0"/>
              </a:rPr>
              <a:t>conscient-e</a:t>
            </a:r>
            <a:r>
              <a:rPr lang="fr-CH" sz="2200" dirty="0">
                <a:latin typeface="Calibri Light" panose="020F0302020204030204" pitchFamily="34" charset="0"/>
                <a:cs typeface="Calibri Light" panose="020F0302020204030204" pitchFamily="34" charset="0"/>
              </a:rPr>
              <a:t> de la situation dont on parle: un cours ne chevauche pas un autre cours; en revanche, ces deux cours se chevauchent. Il n’y a donc aucun caractère prioritaire de l’un sur l’autre, et ceci conditionne la manière de résoudre le problème des chevauchements.</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Si l’un des deux enseignements est obligatoire, c’est celui-là qui doit être suivi et validé en premier lieu.</a:t>
            </a:r>
          </a:p>
          <a:p>
            <a:r>
              <a:rPr lang="fr-CH" sz="2200" dirty="0">
                <a:latin typeface="Calibri Light" panose="020F0302020204030204" pitchFamily="34" charset="0"/>
                <a:cs typeface="Calibri Light" panose="020F0302020204030204" pitchFamily="34" charset="0"/>
              </a:rPr>
              <a:t>Si l’un des deux enseignements est obligatoire mais qu’il peut être repoussé d’une année (et que cela n’entrave pas le rythme de vos études), choisir l’autre enseignement.</a:t>
            </a:r>
          </a:p>
          <a:p>
            <a:r>
              <a:rPr lang="fr-CH" sz="2200" dirty="0">
                <a:latin typeface="Calibri Light" panose="020F0302020204030204" pitchFamily="34" charset="0"/>
                <a:cs typeface="Calibri Light" panose="020F0302020204030204" pitchFamily="34" charset="0"/>
              </a:rPr>
              <a:t>Dans le cas où les deux cours sont obligatoires et doivent impérativement être suivis, le signaler aux enseignant-e-s concerné-e-s qui peuvent tolérer une présence une semaine sur deux à leur enseignement.</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En principe, l’horaire respecte les combinaisons de piliers les plus fréquentes afin de minimiser l’impact des chevauchements.</a:t>
            </a:r>
          </a:p>
        </p:txBody>
      </p:sp>
      <p:pic>
        <p:nvPicPr>
          <p:cNvPr id="8" name="Image 7" descr="Une image contenant texte, capture d’écran, Police, Graphique&#10;&#10;Description générée automatiquement">
            <a:extLst>
              <a:ext uri="{FF2B5EF4-FFF2-40B4-BE49-F238E27FC236}">
                <a16:creationId xmlns:a16="http://schemas.microsoft.com/office/drawing/2014/main" id="{3B2D2310-1997-792E-0217-01BAA513DDC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1021511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FE050-5679-1867-C52E-8CC620D26ADA}"/>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D8C7B02F-1CD9-9A3B-33D6-81C845C8DE25}"/>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3DD8C8F8-A4A6-088C-9DC3-64AF1DDA4B08}"/>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66F4E5EA-C383-CE5A-97C3-B23669B29EE8}"/>
              </a:ext>
            </a:extLst>
          </p:cNvPr>
          <p:cNvSpPr txBox="1"/>
          <p:nvPr/>
        </p:nvSpPr>
        <p:spPr>
          <a:xfrm>
            <a:off x="585536" y="1638788"/>
            <a:ext cx="11063669" cy="4832092"/>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Cours, quelques nouveautés:</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Le </a:t>
            </a:r>
            <a:r>
              <a:rPr lang="fr-CH" sz="2200" b="1" dirty="0">
                <a:latin typeface="Calibri Light" panose="020F0302020204030204" pitchFamily="34" charset="0"/>
                <a:cs typeface="Calibri Light" panose="020F0302020204030204" pitchFamily="34" charset="0"/>
              </a:rPr>
              <a:t>Terrain</a:t>
            </a:r>
            <a:r>
              <a:rPr lang="fr-CH" sz="2200" dirty="0">
                <a:latin typeface="Calibri Light" panose="020F0302020204030204" pitchFamily="34" charset="0"/>
                <a:cs typeface="Calibri Light" panose="020F0302020204030204" pitchFamily="34" charset="0"/>
              </a:rPr>
              <a:t> (programme de BA) a subi une modification de taille; se référer au descriptif du cours pour le détail. La destination de 2026 est le Musée d’art et d’histoire de Fribourg, la visite aura lieu le 6 mars 2026. Les délais et les indications figurent dans le descriptif du cours.</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L’</a:t>
            </a:r>
            <a:r>
              <a:rPr lang="fr-CH" sz="2200" b="1" dirty="0">
                <a:latin typeface="Calibri Light" panose="020F0302020204030204" pitchFamily="34" charset="0"/>
                <a:cs typeface="Calibri Light" panose="020F0302020204030204" pitchFamily="34" charset="0"/>
              </a:rPr>
              <a:t>Atelier de recherche </a:t>
            </a:r>
            <a:r>
              <a:rPr lang="fr-CH" sz="2200" dirty="0">
                <a:latin typeface="Calibri Light" panose="020F0302020204030204" pitchFamily="34" charset="0"/>
                <a:cs typeface="Calibri Light" panose="020F0302020204030204" pitchFamily="34" charset="0"/>
              </a:rPr>
              <a:t>est obligatoire pour </a:t>
            </a:r>
            <a:r>
              <a:rPr lang="fr-CH" sz="2200" dirty="0" err="1">
                <a:latin typeface="Calibri Light" panose="020F0302020204030204" pitchFamily="34" charset="0"/>
                <a:cs typeface="Calibri Light" panose="020F0302020204030204" pitchFamily="34" charset="0"/>
              </a:rPr>
              <a:t>tou</a:t>
            </a:r>
            <a:r>
              <a:rPr lang="fr-CH" sz="2200" dirty="0">
                <a:latin typeface="Calibri Light" panose="020F0302020204030204" pitchFamily="34" charset="0"/>
                <a:cs typeface="Calibri Light" panose="020F0302020204030204" pitchFamily="34" charset="0"/>
              </a:rPr>
              <a:t>-</a:t>
            </a:r>
            <a:r>
              <a:rPr lang="fr-CH" sz="2200" dirty="0" err="1">
                <a:latin typeface="Calibri Light" panose="020F0302020204030204" pitchFamily="34" charset="0"/>
                <a:cs typeface="Calibri Light" panose="020F0302020204030204" pitchFamily="34" charset="0"/>
              </a:rPr>
              <a:t>te-s</a:t>
            </a:r>
            <a:r>
              <a:rPr lang="fr-CH" sz="2200" dirty="0">
                <a:latin typeface="Calibri Light" panose="020F0302020204030204" pitchFamily="34" charset="0"/>
                <a:cs typeface="Calibri Light" panose="020F0302020204030204" pitchFamily="34" charset="0"/>
              </a:rPr>
              <a:t> les étudiant-e-s de BA, MAMS et </a:t>
            </a:r>
            <a:r>
              <a:rPr lang="fr-CH" sz="2200" dirty="0" err="1">
                <a:latin typeface="Calibri Light" panose="020F0302020204030204" pitchFamily="34" charset="0"/>
                <a:cs typeface="Calibri Light" panose="020F0302020204030204" pitchFamily="34" charset="0"/>
              </a:rPr>
              <a:t>MScH</a:t>
            </a:r>
            <a:r>
              <a:rPr lang="fr-CH" sz="2200" dirty="0">
                <a:latin typeface="Calibri Light" panose="020F0302020204030204" pitchFamily="34" charset="0"/>
                <a:cs typeface="Calibri Light" panose="020F0302020204030204" pitchFamily="34" charset="0"/>
              </a:rPr>
              <a:t>. Pour les étudiant-e-s de master immatriculé-e-s avant 2024, la présentation du mémoire demeure obligatoire bien que la présence tout au long des séances ne le soit pas. Une feuille de présence circule à chaque séance, la première se tiendra mardi 23 septembre à 16 heures. Se référer au descriptif du cours pour le détail et toutes les dates des séances.</a:t>
            </a:r>
          </a:p>
          <a:p>
            <a:r>
              <a:rPr lang="fr-CH" sz="2200" dirty="0">
                <a:latin typeface="Calibri Light" panose="020F0302020204030204" pitchFamily="34" charset="0"/>
                <a:cs typeface="Calibri Light" panose="020F0302020204030204" pitchFamily="34" charset="0"/>
              </a:rPr>
              <a:t>L’inscription se fait via le site web de l’IHAM, à l’adresse: </a:t>
            </a:r>
          </a:p>
          <a:p>
            <a:endParaRPr lang="fr-CH" sz="2200" dirty="0">
              <a:latin typeface="Calibri Light" panose="020F0302020204030204" pitchFamily="34" charset="0"/>
              <a:cs typeface="Calibri Light" panose="020F0302020204030204" pitchFamily="34" charset="0"/>
            </a:endParaRPr>
          </a:p>
          <a:p>
            <a:pPr algn="ctr"/>
            <a:r>
              <a:rPr lang="fr-CH" sz="2200" dirty="0">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https://www.unine.ch/iham/formations/atelier-de-recherche/</a:t>
            </a:r>
            <a:endParaRPr lang="fr-CH" sz="2200" dirty="0">
              <a:latin typeface="Calibri Light" panose="020F0302020204030204" pitchFamily="34" charset="0"/>
              <a:cs typeface="Calibri Light" panose="020F0302020204030204" pitchFamily="34" charset="0"/>
            </a:endParaRPr>
          </a:p>
        </p:txBody>
      </p:sp>
      <p:pic>
        <p:nvPicPr>
          <p:cNvPr id="8" name="Image 7" descr="Une image contenant texte, capture d’écran, Police, Graphique&#10;&#10;Description générée automatiquement">
            <a:extLst>
              <a:ext uri="{FF2B5EF4-FFF2-40B4-BE49-F238E27FC236}">
                <a16:creationId xmlns:a16="http://schemas.microsoft.com/office/drawing/2014/main" id="{9172DDFD-A49D-8839-3E26-B6308871C2B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3224666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F0A1A-AB47-C9B0-2F1C-D5D6A023492D}"/>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B685C5EC-5A9D-9C69-04E0-C96A5C3FFDCC}"/>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6E930E7A-678C-9CA4-822B-F7D1CB852BDC}"/>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A7ED59C6-062A-9886-DFF4-1F4E9566AC97}"/>
              </a:ext>
            </a:extLst>
          </p:cNvPr>
          <p:cNvSpPr txBox="1"/>
          <p:nvPr/>
        </p:nvSpPr>
        <p:spPr>
          <a:xfrm>
            <a:off x="585536" y="1638788"/>
            <a:ext cx="11063669" cy="2462213"/>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Travail écrit ou présentation orale, bien débuter:</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Pour vous aider à poser une problématique, établir un plan, élaborer une présentation orale, rédiger votre bibliographie ou vos notes de bas de page selon les recommandations de l’IHAM, vous trouverez un ensemble d’instruments utiles sur le web site de l’IHAM, à l’adresse:</a:t>
            </a:r>
          </a:p>
          <a:p>
            <a:endParaRPr lang="fr-CH" sz="2200" dirty="0">
              <a:latin typeface="Calibri Light" panose="020F0302020204030204" pitchFamily="34" charset="0"/>
              <a:cs typeface="Calibri Light" panose="020F0302020204030204" pitchFamily="34" charset="0"/>
            </a:endParaRPr>
          </a:p>
          <a:p>
            <a:pPr algn="ctr"/>
            <a:r>
              <a:rPr lang="fr-CH" sz="2200" dirty="0">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https://www.unine.ch/iham/documents-utiles-2/ </a:t>
            </a:r>
            <a:endParaRPr lang="fr-CH" sz="2200" dirty="0">
              <a:latin typeface="Calibri Light" panose="020F0302020204030204" pitchFamily="34" charset="0"/>
              <a:cs typeface="Calibri Light" panose="020F0302020204030204" pitchFamily="34" charset="0"/>
            </a:endParaRPr>
          </a:p>
        </p:txBody>
      </p:sp>
      <p:pic>
        <p:nvPicPr>
          <p:cNvPr id="8" name="Image 7" descr="Une image contenant texte, capture d’écran, Police, Graphique&#10;&#10;Description générée automatiquement">
            <a:extLst>
              <a:ext uri="{FF2B5EF4-FFF2-40B4-BE49-F238E27FC236}">
                <a16:creationId xmlns:a16="http://schemas.microsoft.com/office/drawing/2014/main" id="{982126C4-4635-3F4F-180A-F92A0BFE4E8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3714307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43E26-538E-C6C0-2F11-A28F715B301A}"/>
            </a:ext>
          </a:extLst>
        </p:cNvPr>
        <p:cNvGrpSpPr/>
        <p:nvPr/>
      </p:nvGrpSpPr>
      <p:grpSpPr>
        <a:xfrm>
          <a:off x="0" y="0"/>
          <a:ext cx="0" cy="0"/>
          <a:chOff x="0" y="0"/>
          <a:chExt cx="0" cy="0"/>
        </a:xfrm>
      </p:grpSpPr>
      <p:sp>
        <p:nvSpPr>
          <p:cNvPr id="6" name="ZoneTexte 5">
            <a:extLst>
              <a:ext uri="{FF2B5EF4-FFF2-40B4-BE49-F238E27FC236}">
                <a16:creationId xmlns:a16="http://schemas.microsoft.com/office/drawing/2014/main" id="{06293D77-435C-654D-7719-398EC6BE11E4}"/>
              </a:ext>
            </a:extLst>
          </p:cNvPr>
          <p:cNvSpPr txBox="1"/>
          <p:nvPr/>
        </p:nvSpPr>
        <p:spPr>
          <a:xfrm>
            <a:off x="-114163" y="412413"/>
            <a:ext cx="6015209"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Institut d’Histoire de l’art et muséologie</a:t>
            </a:r>
          </a:p>
        </p:txBody>
      </p:sp>
      <p:sp>
        <p:nvSpPr>
          <p:cNvPr id="7" name="ZoneTexte 6">
            <a:extLst>
              <a:ext uri="{FF2B5EF4-FFF2-40B4-BE49-F238E27FC236}">
                <a16:creationId xmlns:a16="http://schemas.microsoft.com/office/drawing/2014/main" id="{82C4F371-8DC9-9DB0-1B72-157746BD8C1E}"/>
              </a:ext>
            </a:extLst>
          </p:cNvPr>
          <p:cNvSpPr txBox="1"/>
          <p:nvPr/>
        </p:nvSpPr>
        <p:spPr>
          <a:xfrm>
            <a:off x="-861998" y="791393"/>
            <a:ext cx="7510878" cy="461665"/>
          </a:xfrm>
          <a:prstGeom prst="rect">
            <a:avLst/>
          </a:prstGeom>
          <a:noFill/>
        </p:spPr>
        <p:txBody>
          <a:bodyPr wrap="square" rtlCol="0">
            <a:spAutoFit/>
          </a:bodyPr>
          <a:lstStyle/>
          <a:p>
            <a:pPr algn="ctr"/>
            <a:r>
              <a:rPr lang="fr-CH" sz="2400" dirty="0">
                <a:latin typeface="Calibri Light" panose="020F0302020204030204" pitchFamily="34" charset="0"/>
                <a:cs typeface="Calibri Light" panose="020F0302020204030204" pitchFamily="34" charset="0"/>
              </a:rPr>
              <a:t>Séance d’accueil, 16 septembre 2025</a:t>
            </a:r>
          </a:p>
        </p:txBody>
      </p:sp>
      <p:sp>
        <p:nvSpPr>
          <p:cNvPr id="10" name="ZoneTexte 9">
            <a:extLst>
              <a:ext uri="{FF2B5EF4-FFF2-40B4-BE49-F238E27FC236}">
                <a16:creationId xmlns:a16="http://schemas.microsoft.com/office/drawing/2014/main" id="{87F4343C-4FC2-721F-1093-99A1C4FE2437}"/>
              </a:ext>
            </a:extLst>
          </p:cNvPr>
          <p:cNvSpPr txBox="1"/>
          <p:nvPr/>
        </p:nvSpPr>
        <p:spPr>
          <a:xfrm>
            <a:off x="564165" y="1473955"/>
            <a:ext cx="11063669" cy="5170646"/>
          </a:xfrm>
          <a:prstGeom prst="rect">
            <a:avLst/>
          </a:prstGeom>
          <a:noFill/>
        </p:spPr>
        <p:txBody>
          <a:bodyPr wrap="square" rtlCol="0">
            <a:spAutoFit/>
          </a:bodyPr>
          <a:lstStyle/>
          <a:p>
            <a:r>
              <a:rPr lang="fr-CH" sz="2200" b="1" dirty="0">
                <a:highlight>
                  <a:srgbClr val="FFFF00"/>
                </a:highlight>
                <a:latin typeface="Calibri Light" panose="020F0302020204030204" pitchFamily="34" charset="0"/>
                <a:cs typeface="Calibri Light" panose="020F0302020204030204" pitchFamily="34" charset="0"/>
              </a:rPr>
              <a:t>Plans d’étude ou descriptif ?</a:t>
            </a:r>
          </a:p>
          <a:p>
            <a:r>
              <a:rPr lang="fr-CH" sz="2200" dirty="0">
                <a:latin typeface="Calibri Light" panose="020F0302020204030204" pitchFamily="34" charset="0"/>
                <a:cs typeface="Calibri Light" panose="020F0302020204030204" pitchFamily="34" charset="0"/>
              </a:rPr>
              <a:t>Chaque enseignement possède son </a:t>
            </a:r>
            <a:r>
              <a:rPr lang="fr-CH" sz="2200" b="1" dirty="0">
                <a:latin typeface="Calibri Light" panose="020F0302020204030204" pitchFamily="34" charset="0"/>
                <a:cs typeface="Calibri Light" panose="020F0302020204030204" pitchFamily="34" charset="0"/>
              </a:rPr>
              <a:t>descriptif</a:t>
            </a:r>
            <a:r>
              <a:rPr lang="fr-CH" sz="2200" dirty="0">
                <a:latin typeface="Calibri Light" panose="020F0302020204030204" pitchFamily="34" charset="0"/>
                <a:cs typeface="Calibri Light" panose="020F0302020204030204" pitchFamily="34" charset="0"/>
              </a:rPr>
              <a:t>, qui détaille le contenu du cours, les modalités d’évaluation et de rattrapage, les délais, les compétences acquises, etc. Il est vivement recommandé de lire ce document, et de s’y référer en cas de doute.</a:t>
            </a:r>
          </a:p>
          <a:p>
            <a:endParaRPr lang="fr-CH" sz="2200" dirty="0">
              <a:latin typeface="Calibri Light" panose="020F0302020204030204" pitchFamily="34" charset="0"/>
              <a:cs typeface="Calibri Light" panose="020F0302020204030204" pitchFamily="34" charset="0"/>
            </a:endParaRPr>
          </a:p>
          <a:p>
            <a:r>
              <a:rPr lang="fr-CH" sz="2200" dirty="0">
                <a:latin typeface="Calibri Light" panose="020F0302020204030204" pitchFamily="34" charset="0"/>
                <a:cs typeface="Calibri Light" panose="020F0302020204030204" pitchFamily="34" charset="0"/>
              </a:rPr>
              <a:t>Deux informations sont communes à l’ensemble de nos descriptifs: la mention d’un seuil de </a:t>
            </a:r>
            <a:r>
              <a:rPr lang="fr-CH" sz="2200" b="1" dirty="0">
                <a:latin typeface="Calibri Light" panose="020F0302020204030204" pitchFamily="34" charset="0"/>
                <a:cs typeface="Calibri Light" panose="020F0302020204030204" pitchFamily="34" charset="0"/>
              </a:rPr>
              <a:t>présence</a:t>
            </a:r>
            <a:r>
              <a:rPr lang="fr-CH" sz="2200" dirty="0">
                <a:latin typeface="Calibri Light" panose="020F0302020204030204" pitchFamily="34" charset="0"/>
                <a:cs typeface="Calibri Light" panose="020F0302020204030204" pitchFamily="34" charset="0"/>
              </a:rPr>
              <a:t> aux enseignements de 70%, tout en priant d’informer les enseignant-e-s par @ en cas d’absence; une exigence concernant l’</a:t>
            </a:r>
            <a:r>
              <a:rPr lang="fr-CH" sz="2200" b="1" dirty="0">
                <a:latin typeface="Calibri Light" panose="020F0302020204030204" pitchFamily="34" charset="0"/>
                <a:cs typeface="Calibri Light" panose="020F0302020204030204" pitchFamily="34" charset="0"/>
              </a:rPr>
              <a:t>intelligence artificielle</a:t>
            </a:r>
            <a:r>
              <a:rPr lang="fr-CH" sz="2200" dirty="0">
                <a:latin typeface="Calibri Light" panose="020F0302020204030204" pitchFamily="34" charset="0"/>
                <a:cs typeface="Calibri Light" panose="020F0302020204030204" pitchFamily="34" charset="0"/>
              </a:rPr>
              <a:t> (IA) à laquelle le recours est toléré pour autant que le fait soit dûment signalé selon les recommandations du rectorat; en cas de manquement à la règle, le dossier est transmis au décanat et traité par celui-ci comme un cas de plagiat. </a:t>
            </a:r>
          </a:p>
          <a:p>
            <a:endParaRPr lang="fr-CH" sz="2200" dirty="0">
              <a:latin typeface="Calibri Light" panose="020F0302020204030204" pitchFamily="34" charset="0"/>
              <a:cs typeface="Calibri Light" panose="020F0302020204030204" pitchFamily="34" charset="0"/>
            </a:endParaRPr>
          </a:p>
          <a:p>
            <a:r>
              <a:rPr lang="fr-CH" sz="2200" b="1" dirty="0">
                <a:latin typeface="Calibri Light" panose="020F0302020204030204" pitchFamily="34" charset="0"/>
                <a:cs typeface="Calibri Light" panose="020F0302020204030204" pitchFamily="34" charset="0"/>
              </a:rPr>
              <a:t>Quelle est la bonne version du Plan d’étude?</a:t>
            </a:r>
            <a:r>
              <a:rPr lang="fr-CH" sz="2200" dirty="0">
                <a:latin typeface="Calibri Light" panose="020F0302020204030204" pitchFamily="34" charset="0"/>
                <a:cs typeface="Calibri Light" panose="020F0302020204030204" pitchFamily="34" charset="0"/>
              </a:rPr>
              <a:t> Bien que le Plan d’étude puisse évoluer pendant la durée de vos études, la version du PE qui était en cours lors de votre premier semestre (immatriculation) est la seule qui vous concerne, et ce jusqu’à ce que vous terminiez vos études!</a:t>
            </a:r>
          </a:p>
        </p:txBody>
      </p:sp>
      <p:pic>
        <p:nvPicPr>
          <p:cNvPr id="8" name="Image 7" descr="Une image contenant texte, capture d’écran, Police, Graphique&#10;&#10;Description générée automatiquement">
            <a:extLst>
              <a:ext uri="{FF2B5EF4-FFF2-40B4-BE49-F238E27FC236}">
                <a16:creationId xmlns:a16="http://schemas.microsoft.com/office/drawing/2014/main" id="{30B490C4-7920-C23E-4172-F40F42B1499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553184" y="213399"/>
            <a:ext cx="2225350" cy="1133538"/>
          </a:xfrm>
          <a:prstGeom prst="rect">
            <a:avLst/>
          </a:prstGeom>
        </p:spPr>
      </p:pic>
    </p:spTree>
    <p:extLst>
      <p:ext uri="{BB962C8B-B14F-4D97-AF65-F5344CB8AC3E}">
        <p14:creationId xmlns:p14="http://schemas.microsoft.com/office/powerpoint/2010/main" val="427264957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960</TotalTime>
  <Words>1183</Words>
  <Application>Microsoft Office PowerPoint</Application>
  <PresentationFormat>Grand écran</PresentationFormat>
  <Paragraphs>89</Paragraphs>
  <Slides>8</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Aptos</vt:lpstr>
      <vt:lpstr>Aptos Display</vt:lpstr>
      <vt:lpstr>Arial</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MARIAUX Pierre-Alain</dc:creator>
  <cp:lastModifiedBy>MARIAUX Pierre-Alain</cp:lastModifiedBy>
  <cp:revision>10</cp:revision>
  <cp:lastPrinted>2025-09-15T19:18:42Z</cp:lastPrinted>
  <dcterms:created xsi:type="dcterms:W3CDTF">2025-09-14T14:49:41Z</dcterms:created>
  <dcterms:modified xsi:type="dcterms:W3CDTF">2025-09-16T07:24:31Z</dcterms:modified>
</cp:coreProperties>
</file>