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88" r:id="rId4"/>
    <p:sldId id="286" r:id="rId5"/>
    <p:sldId id="264" r:id="rId6"/>
    <p:sldId id="262" r:id="rId7"/>
    <p:sldId id="287" r:id="rId8"/>
    <p:sldId id="265" r:id="rId9"/>
    <p:sldId id="281" r:id="rId1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8DBC8D-0B23-44AB-B791-C41594F7B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2D93BF-5F49-44C6-ACC0-8CC0CC824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/>
              <a:t>10.06.2022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AA3A1-EA39-4450-A056-FD7362794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CH"/>
              <a:t>Colloque immobilier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D71985-A6B5-4C84-90E6-0B315A19CF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88A503E-BAF5-43E9-9DE3-71B14B1FF4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39601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dirty="0"/>
              <a:t>17.11.2023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CH"/>
              <a:t>Colloque immobilier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962333-8E77-48F7-A33C-73505F18662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761335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62333-8E77-48F7-A33C-73505F18662D}" type="slidenum">
              <a:rPr lang="fr-CH" smtClean="0"/>
              <a:t>1</a:t>
            </a:fld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82F921-012A-3C68-C2A7-2DF90B4C47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10.06.2022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534EE4-B78C-D03B-CB06-DE74F94D6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CH"/>
              <a:t>Colloque immobilier</a:t>
            </a:r>
          </a:p>
        </p:txBody>
      </p:sp>
    </p:spTree>
    <p:extLst>
      <p:ext uri="{BB962C8B-B14F-4D97-AF65-F5344CB8AC3E}">
        <p14:creationId xmlns:p14="http://schemas.microsoft.com/office/powerpoint/2010/main" val="23497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C95E-CDC1-46B9-9B89-6D3E01A70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29397"/>
          </a:xfrm>
        </p:spPr>
        <p:txBody>
          <a:bodyPr anchor="b">
            <a:normAutofit/>
          </a:bodyPr>
          <a:lstStyle>
            <a:lvl1pPr algn="ctr">
              <a:defRPr sz="4600" b="1"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C428B-E0F9-4458-87BA-EE30813F5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9825"/>
            <a:ext cx="9144000" cy="2497975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latin typeface="Gellix" pitchFamily="2" charset="0"/>
                <a:cs typeface="Gellix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662C3-75DC-4E2E-BAFB-8D118D4F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ED90C66-50AC-4901-A7C0-C5CFF9F43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5495" y="135256"/>
            <a:ext cx="2525683" cy="229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4A60EC8-AB4C-43FF-A6BB-77CC15F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dirty="0"/>
              <a:t>10.06.2022</a:t>
            </a:r>
            <a:fld id="{C42488C5-E247-4D5C-8A4C-450EEBC42D06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498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76F29-9EA8-43AB-815F-FD301C86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480575-BF60-46EB-BE21-451A91AC4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31B993-C8C8-45FE-A119-AB31E7EE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6446E-39F1-4641-9F54-7E226EED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29F1EA-37E7-4848-9E30-F26A1FD3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488C5-E247-4D5C-8A4C-450EEBC42D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72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8AAF31-FEC6-4D62-81A2-050B40919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C58F1C-05EE-4CAE-8845-67212EB23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AE3E1-27DC-469E-AE6D-035CF593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DE7D2-F6D1-4E29-A5D8-60C6FB50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83B2D-77A6-4F3F-8B90-881C68FF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488C5-E247-4D5C-8A4C-450EEBC42D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049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AFEF8-0071-4720-9718-41CFB0CC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5EB49-CBE4-4240-82AE-7D3BC8BD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6F3DA4-B59C-4A21-91C4-E7E03C8D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C107D-5138-4B6C-8A7A-4F27B297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37D95C1-4DB2-4BA1-B0F8-47899FF57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93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831ED-52FE-4A53-A292-D5080BEA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1709738"/>
            <a:ext cx="11012978" cy="2852737"/>
          </a:xfr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CFE56-9503-48C8-AFC9-E6BB266B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2" y="4589463"/>
            <a:ext cx="11006628" cy="1500187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D9F2-370A-4ADF-A062-A4C52A04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D5593-A4FC-41EB-B83E-F54F0597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CE0A0CD-5CFD-4ECD-A7EC-90E67AD9B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873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E5512-ED6E-466A-A104-7BD00795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38695-BF5D-496F-A8C7-D0ED438A2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821" y="1659052"/>
            <a:ext cx="5678979" cy="4517911"/>
          </a:xfrm>
        </p:spPr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974801-71DD-46B9-98B1-4CF8FD191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9052"/>
            <a:ext cx="5678978" cy="4517911"/>
          </a:xfrm>
        </p:spPr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566F8F-9E6A-499D-AE01-E6C7AB4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6B7C30-B377-490A-9B76-22D1F578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7A28950-81C5-4681-8971-5FA9011BB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1454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B8A52-EEEE-4BEC-B521-7E235F43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4CB0D-E003-41F9-BCF5-584F51A1F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7C2AB5-7742-47C2-A9A7-34A50236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624D8-7250-4DCF-BCA7-DC4B51E10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56086E-4108-43A5-856C-C91F74160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6D9802-794B-46D6-BEAB-E241A075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A96F98-E0DF-4584-BE89-A33E8154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4AD7A29-39FC-4E58-8630-37755FB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558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C6EC9-9DC7-4FA8-AE16-04D20E2B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2F6CE9-49B5-4428-938A-2B9FAC11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221DD-C68A-4EEA-8EF6-4F423A37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AF3BB-7413-4FE4-978A-09D378CE8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30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32616D-872E-4F8C-AEE0-CE8EB8EE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F237A9-4C09-4D41-AA68-50ACE2FA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35CD8F-901A-46E4-8881-8B7A69A0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488C5-E247-4D5C-8A4C-450EEBC42D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13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12359-6BD8-42C7-97D9-6C8BC8F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598516"/>
            <a:ext cx="4538749" cy="909177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6E8A6-C48A-49D9-A69C-E21A9AEA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8516"/>
            <a:ext cx="6667990" cy="5262535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1800"/>
            </a:lvl3pPr>
            <a:lvl4pPr>
              <a:defRPr sz="1300"/>
            </a:lvl4pPr>
            <a:lvl5pPr>
              <a:defRPr sz="1100">
                <a:latin typeface="Gellix" pitchFamily="2" charset="0"/>
                <a:cs typeface="Gellix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CCA486-A474-433D-A948-F3C54408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1845425"/>
            <a:ext cx="4538749" cy="4023563"/>
          </a:xfrm>
        </p:spPr>
        <p:txBody>
          <a:bodyPr>
            <a:normAutofit/>
          </a:bodyPr>
          <a:lstStyle>
            <a:lvl1pPr marL="0" indent="0">
              <a:buNone/>
              <a:defRPr sz="13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0409E3-FDC1-4C57-A7EB-32ABA4BC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BDA66-4B00-4ED6-B26B-1BBEC679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AB85666-28BB-4CF4-9DC8-89645C8AF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5955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25331-415C-4EC9-8FCE-54B1EA5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457200"/>
            <a:ext cx="4439515" cy="12219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2AEC8-85CC-4BF8-86A0-469763BD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6799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1CDA9-D800-437D-AFE9-3514F940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510" y="2057400"/>
            <a:ext cx="4439516" cy="3811588"/>
          </a:xfrm>
        </p:spPr>
        <p:txBody>
          <a:bodyPr>
            <a:normAutofit/>
          </a:bodyPr>
          <a:lstStyle>
            <a:lvl1pPr marL="0" indent="0">
              <a:buNone/>
              <a:defRPr sz="13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6D0ED-4865-4AC6-BBD2-310CBEF0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4AD46-2249-443E-B5F3-00CEE629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642392-CE5D-4F8B-82D4-3298D72C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97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03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D0CCE6-EB5C-45B4-B593-CF0495C8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498128"/>
            <a:ext cx="11510357" cy="981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175BCA-AC3A-489F-9098-CC8C880A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1" y="1620983"/>
            <a:ext cx="11510357" cy="439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8299E-FD82-413A-84A4-24A26E802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5495" y="135256"/>
            <a:ext cx="2525683" cy="229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BC4A6-81B9-4D20-8E62-38A20E4B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A4EE0-DDC7-42AA-A4F1-17A8FA5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88C5-E247-4D5C-8A4C-450EEBC42D06}" type="slidenum">
              <a:rPr lang="fr-CH" smtClean="0"/>
              <a:t>‹N°›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CBD9F0-87C8-4AC2-A579-9460F5AA8A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" y="6306472"/>
            <a:ext cx="89381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tx1"/>
          </a:solidFill>
          <a:latin typeface="Gellix" pitchFamily="2" charset="0"/>
          <a:ea typeface="+mj-ea"/>
          <a:cs typeface="Gellix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1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8C742-E334-49C0-A48A-00408CD85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770"/>
            <a:ext cx="9144000" cy="2461846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CH" dirty="0"/>
              <a:t>Les droits réels </a:t>
            </a:r>
            <a:br>
              <a:rPr lang="fr-CH" dirty="0"/>
            </a:br>
            <a:r>
              <a:rPr lang="fr-CH" dirty="0"/>
              <a:t>2022 - 2023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FB4A17-52CB-4516-8502-54520CA463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54C9A5-3C0D-4663-8716-BD9002DD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F28C69-D949-4C36-A7A5-32C3941C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7317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0D1E-E3DC-0735-21BB-13B5A80A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4000" dirty="0"/>
              <a:t>Doctrine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585D3-9C28-0E49-4DED-4288506A8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BD7F8A-4C80-BD6D-15AA-BDADD1FC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4A5237-FE51-BF1F-E565-B620BE15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Amédéo Wermelinger, Prof., Dr. iur., Av.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F020D1-ECF8-F78B-8D74-7C76ACC9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2</a:t>
            </a:fld>
            <a:endParaRPr lang="fr-CH" dirty="0"/>
          </a:p>
        </p:txBody>
      </p:sp>
      <p:cxnSp>
        <p:nvCxnSpPr>
          <p:cNvPr id="7" name="Connecteur droit 9">
            <a:extLst>
              <a:ext uri="{FF2B5EF4-FFF2-40B4-BE49-F238E27FC236}">
                <a16:creationId xmlns:a16="http://schemas.microsoft.com/office/drawing/2014/main" id="{54713603-2852-944F-3A00-91721A8C33B8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5C1A5B55-9C28-CFF9-C1E7-E07B4362C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318" y="1987549"/>
            <a:ext cx="4194628" cy="31459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9CF387E-3D75-F37D-51C2-0DF32F84A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30" y="1336583"/>
            <a:ext cx="3187330" cy="47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0D1E-E3DC-0735-21BB-13B5A80A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4000" dirty="0" err="1"/>
              <a:t>Doctrine</a:t>
            </a:r>
            <a:r>
              <a:rPr lang="de-CH" sz="4000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585D3-9C28-0E49-4DED-4288506A8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BD7F8A-4C80-BD6D-15AA-BDADD1FC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4A5237-FE51-BF1F-E565-B620BE15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Amédéo Wermelinger, Prof., Dr. iur., Av.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F020D1-ECF8-F78B-8D74-7C76ACC9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3</a:t>
            </a:fld>
            <a:endParaRPr lang="fr-CH" dirty="0"/>
          </a:p>
        </p:txBody>
      </p:sp>
      <p:cxnSp>
        <p:nvCxnSpPr>
          <p:cNvPr id="7" name="Connecteur droit 9">
            <a:extLst>
              <a:ext uri="{FF2B5EF4-FFF2-40B4-BE49-F238E27FC236}">
                <a16:creationId xmlns:a16="http://schemas.microsoft.com/office/drawing/2014/main" id="{54713603-2852-944F-3A00-91721A8C33B8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E53AD03-7CE1-183A-F411-F68EC2CC2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361249"/>
              </p:ext>
            </p:extLst>
          </p:nvPr>
        </p:nvGraphicFramePr>
        <p:xfrm>
          <a:off x="1137105" y="1178169"/>
          <a:ext cx="3585936" cy="492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2223821" imgH="3057357" progId="Acrobat.Document.DC">
                  <p:embed/>
                </p:oleObj>
              </mc:Choice>
              <mc:Fallback>
                <p:oleObj name="Acrobat Document" r:id="rId3" imgW="2223821" imgH="30573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7105" y="1178169"/>
                        <a:ext cx="3585936" cy="4929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827C2814-11CD-856C-2941-EDF0A4554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49" y="1581150"/>
            <a:ext cx="3235779" cy="45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9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C4E07-D630-8E98-4F8E-CC4F3FD0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H" sz="4000" dirty="0"/>
              <a:t>Jurisprudence 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4FB1A-7F3C-7CE1-25FD-17995503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9" y="1292471"/>
            <a:ext cx="11666540" cy="50638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fr-FR" sz="2200" dirty="0"/>
              <a:t>TF 5A_972/2020 du 05.10.2021 (d)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fr-FR" sz="2200" dirty="0"/>
              <a:t>Dans une procédure judiciaire opposant la communauté des propriétaires d’étages et certains des propriétaires d’étages, il y a eu </a:t>
            </a:r>
            <a:r>
              <a:rPr lang="fr-FR" sz="2200" dirty="0">
                <a:solidFill>
                  <a:srgbClr val="FF0000"/>
                </a:solidFill>
              </a:rPr>
              <a:t>accord transactionnel </a:t>
            </a:r>
            <a:r>
              <a:rPr lang="fr-FR" sz="2200" dirty="0"/>
              <a:t>(répartition par moitié des frais judiciaires)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fr-FR" sz="2200" dirty="0"/>
              <a:t>La communauté </a:t>
            </a:r>
            <a:r>
              <a:rPr lang="fr-FR" sz="2200" dirty="0">
                <a:solidFill>
                  <a:srgbClr val="FF0000"/>
                </a:solidFill>
              </a:rPr>
              <a:t>répartit entre tous les copropriétaires les frais judiciaires </a:t>
            </a:r>
            <a:r>
              <a:rPr lang="fr-FR" sz="2200" dirty="0"/>
              <a:t>selon l’accord (art. 712h CC)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fr-FR" sz="2200" dirty="0"/>
              <a:t>Pour le TF, les parties </a:t>
            </a:r>
            <a:r>
              <a:rPr lang="fr-FR" sz="2200" dirty="0">
                <a:solidFill>
                  <a:srgbClr val="FF0000"/>
                </a:solidFill>
              </a:rPr>
              <a:t>ayant réglé les frais litigieux de manière autonome </a:t>
            </a:r>
            <a:r>
              <a:rPr lang="fr-FR" sz="2200" dirty="0"/>
              <a:t>par transaction, c’est à celle-ci qu’il convient de se référer et non à la répartition ordinaire selon l’art. 712h CC.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200" dirty="0"/>
              <a:t>La convention ayant été signée par les représentants légaux, ceux-ci ont utilisé les termes techniques. </a:t>
            </a:r>
            <a:r>
              <a:rPr lang="fr-CH" sz="2200" dirty="0"/>
              <a:t>Ainsi, les parties adverses ne participent pas aux frais incombant à la communauté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CH" sz="2200" dirty="0"/>
              <a:t>Le TF </a:t>
            </a:r>
            <a:r>
              <a:rPr lang="fr-CH" sz="2200" dirty="0">
                <a:solidFill>
                  <a:srgbClr val="FF0000"/>
                </a:solidFill>
              </a:rPr>
              <a:t>ne répond pas à la question controversée </a:t>
            </a:r>
            <a:r>
              <a:rPr lang="fr-CH" sz="2200" dirty="0"/>
              <a:t>en doctrine: celui qui gagne un procès contre la communauté participe-t-il aux frais imposées à la communauté, si aucune transaction n’existe (art. 712h al. 1 CC)?</a:t>
            </a:r>
          </a:p>
          <a:p>
            <a:pPr>
              <a:buClr>
                <a:srgbClr val="FF0000"/>
              </a:buClr>
            </a:pP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43D87-2234-13F8-E7D7-38027753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94A00-2543-78BC-7F6B-A718416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C9914-FE34-FBBC-6A9C-065936BF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4</a:t>
            </a:fld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A3F7104-4CA6-153F-F533-23435F70D900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8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C4E07-D630-8E98-4F8E-CC4F3FD0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H" sz="4000" dirty="0"/>
              <a:t>Jurisprudence 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4FB1A-7F3C-7CE1-25FD-17995503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386165"/>
            <a:ext cx="11510357" cy="440574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fr-FR" sz="3100" dirty="0"/>
              <a:t>TF 5A_719/2022 du 3 novembre 2022 (d)</a:t>
            </a:r>
            <a:endParaRPr lang="fr-CH" sz="3100"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endParaRPr lang="fr-CH" sz="2800"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800" dirty="0"/>
              <a:t>La législation cantonale peut déterminer la distance des plantations selon les diverses espèces de plantes et d’immeubles (Art. 688 CC).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800" dirty="0"/>
              <a:t>Réserve expresse de compétence cantonale au sens de l’art. 5 CC.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800" dirty="0"/>
              <a:t>Le droit cantonal peut, mais ne doit pas limiter dans le temps les prétentions en suppression de plantations, en les soumettant à un </a:t>
            </a:r>
            <a:r>
              <a:rPr lang="fr-FR" sz="2800" dirty="0">
                <a:solidFill>
                  <a:srgbClr val="FF0000"/>
                </a:solidFill>
              </a:rPr>
              <a:t>délai de prescription</a:t>
            </a:r>
            <a:r>
              <a:rPr lang="fr-FR" sz="2800" dirty="0"/>
              <a:t>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800" dirty="0"/>
              <a:t>Le droit du canton de Thurgovie </a:t>
            </a:r>
            <a:r>
              <a:rPr lang="fr-FR" sz="2800" dirty="0">
                <a:solidFill>
                  <a:srgbClr val="FF0000"/>
                </a:solidFill>
              </a:rPr>
              <a:t>ne prévoit pas un délai de prescription</a:t>
            </a:r>
            <a:r>
              <a:rPr lang="fr-FR" sz="2800" dirty="0"/>
              <a:t>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800" dirty="0"/>
              <a:t>Le fait que les voisins ont toléré les plantations pendant de nombreuses années, avant d’exiger l’élagage, ne constitue </a:t>
            </a:r>
            <a:r>
              <a:rPr lang="fr-FR" sz="2800" dirty="0">
                <a:solidFill>
                  <a:srgbClr val="FF0000"/>
                </a:solidFill>
              </a:rPr>
              <a:t>pas un comportement de mauvaise foi</a:t>
            </a:r>
            <a:r>
              <a:rPr lang="fr-FR" sz="2800" dirty="0"/>
              <a:t>. 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43D87-2234-13F8-E7D7-38027753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94A00-2543-78BC-7F6B-A718416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C9914-FE34-FBBC-6A9C-065936BF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5</a:t>
            </a:fld>
            <a:endParaRPr lang="fr-CH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A7619DA-BE64-BE5E-431F-4284670080B5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62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C4E07-D630-8E98-4F8E-CC4F3FD0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H" sz="4000" dirty="0"/>
              <a:t>Jurisprudence III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4FB1A-7F3C-7CE1-25FD-17995503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343609"/>
            <a:ext cx="11510357" cy="5175572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fr-FR" dirty="0"/>
              <a:t>TF 5A_955/2022 du 26 mai 2023 (d)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dirty="0"/>
              <a:t>Une servitude de distance à la limite permet de construire </a:t>
            </a:r>
            <a:r>
              <a:rPr lang="fr-FR" dirty="0">
                <a:solidFill>
                  <a:srgbClr val="FF0000"/>
                </a:solidFill>
              </a:rPr>
              <a:t>à une distance inférieure </a:t>
            </a:r>
            <a:r>
              <a:rPr lang="fr-FR" dirty="0"/>
              <a:t>à la distance légale à la limite du bien-fonds voisin.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dirty="0">
                <a:solidFill>
                  <a:srgbClr val="FF0000"/>
                </a:solidFill>
              </a:rPr>
              <a:t>Servitude réciproque</a:t>
            </a:r>
            <a:r>
              <a:rPr lang="fr-FR" dirty="0"/>
              <a:t>: les propriétaires fonciers s’engagent mutuellement à tolérer un bâtiment de l’autre dans la zone de distance.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dirty="0"/>
              <a:t>Mais: il n’est </a:t>
            </a:r>
            <a:r>
              <a:rPr lang="fr-FR" dirty="0">
                <a:solidFill>
                  <a:srgbClr val="FF0000"/>
                </a:solidFill>
              </a:rPr>
              <a:t>pas possible de déroger aux règles de droit public</a:t>
            </a:r>
            <a:r>
              <a:rPr lang="fr-FR" dirty="0"/>
              <a:t>.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dirty="0"/>
              <a:t>Si le droit public ne permet pas aux deux propriétaires voisins de bénéficier de la servitude réciproque </a:t>
            </a:r>
            <a:r>
              <a:rPr lang="fr-FR" dirty="0">
                <a:solidFill>
                  <a:srgbClr val="FF0000"/>
                </a:solidFill>
              </a:rPr>
              <a:t>le premier constructeur bénéficie du privilège de distance </a:t>
            </a:r>
            <a:r>
              <a:rPr lang="fr-FR" dirty="0"/>
              <a:t>alors que le second doit s’éloigner davantage de la limite pour résoudre le conflit entre la servitude et le droit public. </a:t>
            </a:r>
            <a:endParaRPr lang="fr-CH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43D87-2234-13F8-E7D7-38027753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94A00-2543-78BC-7F6B-A718416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C9914-FE34-FBBC-6A9C-065936BF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6</a:t>
            </a:fld>
            <a:endParaRPr lang="fr-CH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FB807B0-9CB9-3130-0E76-598AF2589640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7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C4E07-D630-8E98-4F8E-CC4F3FD0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H" sz="4000" dirty="0"/>
              <a:t>Jurisprudence 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4FB1A-7F3C-7CE1-25FD-17995503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9" y="1257302"/>
            <a:ext cx="11666540" cy="50990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fr-FR" sz="2200" dirty="0"/>
              <a:t>TF 5A_525/2020 du 14 novembre 2022 (i)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200" dirty="0"/>
              <a:t>Utilité actuelle d’une servitude de 1913 prévoyant </a:t>
            </a:r>
            <a:r>
              <a:rPr lang="fr-FR" sz="2200" dirty="0">
                <a:solidFill>
                  <a:srgbClr val="FF0000"/>
                </a:solidFill>
              </a:rPr>
              <a:t>un droit d’usage d’un quai </a:t>
            </a:r>
            <a:r>
              <a:rPr lang="fr-FR" sz="2200" dirty="0"/>
              <a:t>avec deux places pour les bateaux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200" dirty="0"/>
              <a:t>Le fond servant est resté inchangé depuis l’inscription. </a:t>
            </a:r>
            <a:r>
              <a:rPr lang="fr-FR" sz="2200" dirty="0">
                <a:solidFill>
                  <a:srgbClr val="FF0000"/>
                </a:solidFill>
              </a:rPr>
              <a:t>Le fonds dominant </a:t>
            </a:r>
            <a:r>
              <a:rPr lang="fr-FR" sz="2200" dirty="0"/>
              <a:t>a été divisé. La parcelle ayant accès au quai </a:t>
            </a:r>
            <a:r>
              <a:rPr lang="fr-FR" sz="2200" dirty="0">
                <a:solidFill>
                  <a:srgbClr val="FF0000"/>
                </a:solidFill>
              </a:rPr>
              <a:t>ne comporte plus d’habitation</a:t>
            </a:r>
            <a:r>
              <a:rPr lang="fr-FR" sz="2200" dirty="0"/>
              <a:t>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200" dirty="0"/>
              <a:t>Le TF constate, dans le cadre d’une interprétation subjective du contrat de la </a:t>
            </a:r>
            <a:r>
              <a:rPr lang="fr-FR" sz="2200" dirty="0">
                <a:solidFill>
                  <a:srgbClr val="FF0000"/>
                </a:solidFill>
              </a:rPr>
              <a:t>servitude</a:t>
            </a:r>
            <a:r>
              <a:rPr lang="fr-FR" sz="2200" dirty="0"/>
              <a:t>, que celle-ci est </a:t>
            </a:r>
            <a:r>
              <a:rPr lang="fr-FR" sz="2200" dirty="0">
                <a:solidFill>
                  <a:srgbClr val="FF0000"/>
                </a:solidFill>
              </a:rPr>
              <a:t>concédée pour la maison du fonds dominant</a:t>
            </a:r>
            <a:r>
              <a:rPr lang="fr-FR" sz="2200" dirty="0"/>
              <a:t>. 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fr-FR" sz="2200" dirty="0"/>
              <a:t>Par conséquent, la servitude a perdu toute utilité pour le fonds dominant qui est désormais vierge d’habitation et </a:t>
            </a:r>
            <a:r>
              <a:rPr lang="fr-FR" sz="2200" dirty="0">
                <a:solidFill>
                  <a:srgbClr val="FF0000"/>
                </a:solidFill>
              </a:rPr>
              <a:t>doit être radiée </a:t>
            </a:r>
            <a:r>
              <a:rPr lang="fr-FR" sz="2200" dirty="0"/>
              <a:t>(Art. 736 CC).</a:t>
            </a:r>
            <a:endParaRPr lang="fr-CH" sz="2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43D87-2234-13F8-E7D7-38027753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94A00-2543-78BC-7F6B-A718416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C9914-FE34-FBBC-6A9C-065936BF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7</a:t>
            </a:fld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A3F7104-4CA6-153F-F533-23435F70D900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1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C4E07-D630-8E98-4F8E-CC4F3FD0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H" sz="4000" dirty="0"/>
              <a:t>Jurisprudence 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4FB1A-7F3C-7CE1-25FD-17995503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9" y="1479665"/>
            <a:ext cx="11666540" cy="47531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fr-FR" sz="2800" dirty="0"/>
              <a:t>TF 5A_822/2022 du 14 mars 2023 (d)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fr-FR" dirty="0"/>
              <a:t>L’entrepreneur doit </a:t>
            </a:r>
            <a:r>
              <a:rPr lang="fr-FR" dirty="0">
                <a:solidFill>
                  <a:srgbClr val="FF0000"/>
                </a:solidFill>
              </a:rPr>
              <a:t>préciser jusqu’à quelle date </a:t>
            </a:r>
            <a:r>
              <a:rPr lang="fr-FR" dirty="0"/>
              <a:t>ont été effectués des travaux (exigence en matière d’allégation)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fr-FR" dirty="0"/>
              <a:t>S’il se fonde sur un rapport de régie (</a:t>
            </a:r>
            <a:r>
              <a:rPr lang="fr-FR" dirty="0">
                <a:solidFill>
                  <a:srgbClr val="FF0000"/>
                </a:solidFill>
              </a:rPr>
              <a:t>travaux supplémentaires</a:t>
            </a:r>
            <a:r>
              <a:rPr lang="fr-FR" dirty="0"/>
              <a:t>), il doit alléguer que les </a:t>
            </a:r>
            <a:r>
              <a:rPr lang="fr-FR" dirty="0">
                <a:solidFill>
                  <a:srgbClr val="FF0000"/>
                </a:solidFill>
              </a:rPr>
              <a:t>travaux</a:t>
            </a:r>
            <a:r>
              <a:rPr lang="fr-FR" dirty="0"/>
              <a:t> seraient </a:t>
            </a:r>
            <a:r>
              <a:rPr lang="fr-FR" dirty="0">
                <a:solidFill>
                  <a:srgbClr val="FF0000"/>
                </a:solidFill>
              </a:rPr>
              <a:t>liés entre eux </a:t>
            </a:r>
            <a:r>
              <a:rPr lang="fr-FR" dirty="0"/>
              <a:t>de telle sorte qu’ils formeraient un tout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fr-FR" dirty="0"/>
              <a:t>Les rapports de régie n’ont ici pas été élevés au rang d’allégation (l’entrepreneur n’a </a:t>
            </a:r>
            <a:r>
              <a:rPr lang="fr-FR" dirty="0">
                <a:solidFill>
                  <a:srgbClr val="FF0000"/>
                </a:solidFill>
              </a:rPr>
              <a:t>pas expliqué les informations pertinentes</a:t>
            </a:r>
            <a:r>
              <a:rPr lang="fr-FR" dirty="0"/>
              <a:t>: lien entre les travaux contractuels et les travaux supplémentaires)</a:t>
            </a:r>
            <a:endParaRPr lang="fr-CH" dirty="0"/>
          </a:p>
          <a:p>
            <a:pPr marL="0" indent="0">
              <a:buClr>
                <a:srgbClr val="FF0000"/>
              </a:buClr>
              <a:buNone/>
            </a:pPr>
            <a:endParaRPr lang="fr-CH" dirty="0"/>
          </a:p>
          <a:p>
            <a:pPr>
              <a:buClr>
                <a:srgbClr val="FF0000"/>
              </a:buClr>
            </a:pP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43D87-2234-13F8-E7D7-38027753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94A00-2543-78BC-7F6B-A718416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C9914-FE34-FBBC-6A9C-065936BF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8</a:t>
            </a:fld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A3F7104-4CA6-153F-F533-23435F70D900}"/>
              </a:ext>
            </a:extLst>
          </p:cNvPr>
          <p:cNvCxnSpPr/>
          <p:nvPr/>
        </p:nvCxnSpPr>
        <p:spPr>
          <a:xfrm flipH="1">
            <a:off x="5794131" y="1178169"/>
            <a:ext cx="605704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0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A1D1C-DA6C-091C-244A-1FAC67D3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CH" sz="4000" dirty="0"/>
              <a:t>Dernier </a:t>
            </a:r>
            <a:r>
              <a:rPr lang="de-CH" sz="4000" dirty="0" err="1"/>
              <a:t>slide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3C7FE2-E154-AD52-7A90-E065E55A0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r>
              <a:rPr lang="de-CH" dirty="0"/>
              <a:t>Des </a:t>
            </a:r>
            <a:r>
              <a:rPr lang="de-CH" dirty="0" err="1"/>
              <a:t>travaux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actualiser</a:t>
            </a:r>
            <a:r>
              <a:rPr lang="de-CH" dirty="0">
                <a:solidFill>
                  <a:srgbClr val="FF0000"/>
                </a:solidFill>
              </a:rPr>
              <a:t> le </a:t>
            </a:r>
            <a:r>
              <a:rPr lang="de-CH" dirty="0" err="1">
                <a:solidFill>
                  <a:srgbClr val="FF0000"/>
                </a:solidFill>
              </a:rPr>
              <a:t>droit</a:t>
            </a:r>
            <a:r>
              <a:rPr lang="de-CH" dirty="0">
                <a:solidFill>
                  <a:srgbClr val="FF0000"/>
                </a:solidFill>
              </a:rPr>
              <a:t> de la PPE </a:t>
            </a:r>
            <a:r>
              <a:rPr lang="de-CH" dirty="0" err="1"/>
              <a:t>sont</a:t>
            </a:r>
            <a:r>
              <a:rPr lang="de-CH" dirty="0"/>
              <a:t> en </a:t>
            </a:r>
            <a:r>
              <a:rPr lang="de-CH" dirty="0" err="1"/>
              <a:t>cours</a:t>
            </a:r>
            <a:r>
              <a:rPr lang="de-CH" dirty="0"/>
              <a:t>…</a:t>
            </a:r>
          </a:p>
          <a:p>
            <a:r>
              <a:rPr lang="de-CH" dirty="0"/>
              <a:t>Le nouveau </a:t>
            </a:r>
            <a:r>
              <a:rPr lang="de-CH" dirty="0" err="1">
                <a:solidFill>
                  <a:srgbClr val="FF0000"/>
                </a:solidFill>
              </a:rPr>
              <a:t>droit</a:t>
            </a:r>
            <a:r>
              <a:rPr lang="de-CH" dirty="0">
                <a:solidFill>
                  <a:srgbClr val="FF0000"/>
                </a:solidFill>
              </a:rPr>
              <a:t> de la </a:t>
            </a:r>
            <a:r>
              <a:rPr lang="de-CH" dirty="0" err="1">
                <a:solidFill>
                  <a:srgbClr val="FF0000"/>
                </a:solidFill>
              </a:rPr>
              <a:t>protection</a:t>
            </a:r>
            <a:r>
              <a:rPr lang="de-CH" dirty="0">
                <a:solidFill>
                  <a:srgbClr val="FF0000"/>
                </a:solidFill>
              </a:rPr>
              <a:t> des données </a:t>
            </a:r>
            <a:r>
              <a:rPr lang="de-CH" dirty="0" err="1"/>
              <a:t>entré</a:t>
            </a:r>
            <a:r>
              <a:rPr lang="de-CH" dirty="0"/>
              <a:t> en </a:t>
            </a:r>
            <a:r>
              <a:rPr lang="de-CH" dirty="0" err="1"/>
              <a:t>viguer</a:t>
            </a:r>
            <a:r>
              <a:rPr lang="de-CH" dirty="0"/>
              <a:t> le </a:t>
            </a:r>
            <a:br>
              <a:rPr lang="de-CH" dirty="0"/>
            </a:br>
            <a:r>
              <a:rPr lang="de-CH" dirty="0"/>
              <a:t>1er </a:t>
            </a:r>
            <a:r>
              <a:rPr lang="de-CH" dirty="0" err="1"/>
              <a:t>septembre</a:t>
            </a:r>
            <a:r>
              <a:rPr lang="de-CH" dirty="0"/>
              <a:t> 2023 </a:t>
            </a:r>
            <a:r>
              <a:rPr lang="de-CH" dirty="0" err="1"/>
              <a:t>peut</a:t>
            </a:r>
            <a:r>
              <a:rPr lang="de-CH" dirty="0"/>
              <a:t> </a:t>
            </a:r>
            <a:r>
              <a:rPr lang="de-CH" dirty="0" err="1"/>
              <a:t>avoir</a:t>
            </a:r>
            <a:r>
              <a:rPr lang="de-CH" dirty="0"/>
              <a:t> des </a:t>
            </a:r>
            <a:r>
              <a:rPr lang="de-CH" dirty="0" err="1"/>
              <a:t>répercussions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travaux</a:t>
            </a:r>
            <a:r>
              <a:rPr lang="de-CH" dirty="0"/>
              <a:t> des </a:t>
            </a:r>
            <a:r>
              <a:rPr lang="de-CH" dirty="0" err="1"/>
              <a:t>gérances</a:t>
            </a:r>
            <a:r>
              <a:rPr lang="de-CH" dirty="0"/>
              <a:t> et des </a:t>
            </a:r>
            <a:r>
              <a:rPr lang="de-CH" dirty="0" err="1"/>
              <a:t>études</a:t>
            </a:r>
            <a:r>
              <a:rPr lang="de-CH" dirty="0"/>
              <a:t>…</a:t>
            </a:r>
          </a:p>
          <a:p>
            <a:r>
              <a:rPr lang="de-CH" dirty="0" err="1">
                <a:solidFill>
                  <a:srgbClr val="FF0000"/>
                </a:solidFill>
              </a:rPr>
              <a:t>Citation</a:t>
            </a:r>
            <a:r>
              <a:rPr lang="de-CH" dirty="0">
                <a:solidFill>
                  <a:srgbClr val="FF0000"/>
                </a:solidFill>
              </a:rPr>
              <a:t> :</a:t>
            </a:r>
            <a:r>
              <a:rPr lang="de-CH" dirty="0"/>
              <a:t> « </a:t>
            </a:r>
            <a:r>
              <a:rPr lang="fr-FR" dirty="0"/>
              <a:t>Un concerné n'est pas obligatoirement un imbécile encerclé » </a:t>
            </a:r>
            <a:r>
              <a:rPr lang="de-CH" dirty="0"/>
              <a:t>Pierre Dac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63118C-7D5B-2B7B-1CB6-0E3F4BD6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17.11.2023</a:t>
            </a:r>
            <a:endParaRPr lang="fr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4AEF2A-4173-CA49-0075-E5969947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Amédéo Wermelinger, Prof., Dr. iur., Av.</a:t>
            </a:r>
            <a:endParaRPr lang="fr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DFAA1C-D5ED-C06B-B529-18E056ECA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2488C5-E247-4D5C-8A4C-450EEBC42D06}" type="slidenum">
              <a:rPr lang="fr-CH" smtClean="0"/>
              <a:t>9</a:t>
            </a:fld>
            <a:endParaRPr lang="fr-CH" dirty="0"/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7908D4F3-9421-E5E6-4410-3FBE7146146A}"/>
              </a:ext>
            </a:extLst>
          </p:cNvPr>
          <p:cNvCxnSpPr>
            <a:cxnSpLocks/>
          </p:cNvCxnSpPr>
          <p:nvPr/>
        </p:nvCxnSpPr>
        <p:spPr>
          <a:xfrm flipH="1">
            <a:off x="7196818" y="1178169"/>
            <a:ext cx="465436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72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800</Words>
  <Application>Microsoft Office PowerPoint</Application>
  <PresentationFormat>Grand écran</PresentationFormat>
  <Paragraphs>70</Paragraphs>
  <Slides>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Gellix</vt:lpstr>
      <vt:lpstr>Thème Office</vt:lpstr>
      <vt:lpstr>Acrobat Document</vt:lpstr>
      <vt:lpstr>Les droits réels  2022 - 2023</vt:lpstr>
      <vt:lpstr>Doctrine I</vt:lpstr>
      <vt:lpstr>Doctrine II</vt:lpstr>
      <vt:lpstr>Jurisprudence I</vt:lpstr>
      <vt:lpstr>Jurisprudence II</vt:lpstr>
      <vt:lpstr>Jurisprudence III</vt:lpstr>
      <vt:lpstr>Jurisprudence IV</vt:lpstr>
      <vt:lpstr>Jurisprudence V</vt:lpstr>
      <vt:lpstr>Dernier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FERRARA Cristian</dc:creator>
  <cp:lastModifiedBy>MAGNE Carine</cp:lastModifiedBy>
  <cp:revision>139</cp:revision>
  <cp:lastPrinted>2023-10-31T12:52:42Z</cp:lastPrinted>
  <dcterms:created xsi:type="dcterms:W3CDTF">2022-05-12T08:34:20Z</dcterms:created>
  <dcterms:modified xsi:type="dcterms:W3CDTF">2023-10-31T12:53:11Z</dcterms:modified>
</cp:coreProperties>
</file>