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319" r:id="rId3"/>
    <p:sldId id="303" r:id="rId4"/>
    <p:sldId id="301" r:id="rId5"/>
    <p:sldId id="302" r:id="rId6"/>
    <p:sldId id="309" r:id="rId7"/>
    <p:sldId id="310" r:id="rId8"/>
    <p:sldId id="276" r:id="rId9"/>
    <p:sldId id="317" r:id="rId10"/>
    <p:sldId id="311" r:id="rId11"/>
    <p:sldId id="318" r:id="rId12"/>
    <p:sldId id="312" r:id="rId13"/>
    <p:sldId id="277" r:id="rId14"/>
    <p:sldId id="294" r:id="rId15"/>
    <p:sldId id="313" r:id="rId16"/>
    <p:sldId id="314" r:id="rId17"/>
    <p:sldId id="305" r:id="rId18"/>
    <p:sldId id="316" r:id="rId19"/>
    <p:sldId id="306" r:id="rId20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 Guillod" initials="M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7D"/>
    <a:srgbClr val="E6E6E6"/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84" autoAdjust="0"/>
    <p:restoredTop sz="75223" autoAdjust="0"/>
  </p:normalViewPr>
  <p:slideViewPr>
    <p:cSldViewPr>
      <p:cViewPr varScale="1">
        <p:scale>
          <a:sx n="79" d="100"/>
          <a:sy n="79" d="100"/>
        </p:scale>
        <p:origin x="20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220" y="-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872" cy="49403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09" y="0"/>
            <a:ext cx="2945872" cy="49403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48D77AFA-8142-4A5D-BEF7-94846DCD89A3}" type="datetimeFigureOut">
              <a:rPr lang="fr-CH" smtClean="0"/>
              <a:pPr/>
              <a:t>13.11.2023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8632"/>
            <a:ext cx="2945872" cy="494031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09" y="9378632"/>
            <a:ext cx="2945872" cy="494031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C6B675F9-F7A3-4D31-A611-D1BE2901E2F9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8863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B0CFFC3C-69A4-44AD-B714-35F38309A786}" type="datetimeFigureOut">
              <a:rPr lang="fr-CH" smtClean="0"/>
              <a:pPr/>
              <a:t>13.11.2023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641" tIns="45821" rIns="91641" bIns="45821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5C291C47-5F98-4FC6-92AE-E051D8D8B722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2048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22419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Auparavant prohibées, puis assouplissement temporaire en période de COVID, mais assouplissement révoqué depuis.</a:t>
            </a:r>
          </a:p>
          <a:p>
            <a:endParaRPr lang="fr-CH" dirty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5427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fr-CH" b="0" dirty="0"/>
              <a:t>En cas de décisions nécessitant la forme authentique</a:t>
            </a:r>
          </a:p>
          <a:p>
            <a:pPr lvl="2"/>
            <a:r>
              <a:rPr lang="fr-CH" b="0" dirty="0"/>
              <a:t>Pas de compétence des notaires suisses</a:t>
            </a:r>
          </a:p>
          <a:p>
            <a:pPr lvl="2"/>
            <a:r>
              <a:rPr lang="fr-CH" b="0" dirty="0"/>
              <a:t>Reconnaissance des actes authentiques établis à l’étranger (Art. 25 ORC)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69318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5063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0" lang="fr-CH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llix"/>
                <a:ea typeface="Arial"/>
                <a:cs typeface="Arial"/>
              </a:rPr>
              <a:t>Le conseil d’administration serait bien avisé d’y inscrire les détails des décisions, les mesures prises en cas de conflits d’intérêts (art. 717</a:t>
            </a:r>
            <a:r>
              <a:rPr kumimoji="0" lang="fr-CH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llix"/>
                <a:ea typeface="Arial"/>
                <a:cs typeface="Arial"/>
              </a:rPr>
              <a:t>a</a:t>
            </a:r>
            <a:r>
              <a:rPr kumimoji="0" lang="fr-CH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llix"/>
                <a:ea typeface="Arial"/>
                <a:cs typeface="Arial"/>
              </a:rPr>
              <a:t> CO) et les résultats des votes/nominations de manière vérifiable par des tiers 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85436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La transférante ne transfert qu’une partie et conserve le reste; elle «survit».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98176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La transférante ne transfert qu’une partie et conserve le reste; elle «survit».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15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067960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La transférante ne transfert qu’une partie et conserve le reste; elle «survit».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1542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H" dirty="0"/>
              <a:t>Art. 960f CO:</a:t>
            </a:r>
          </a:p>
          <a:p>
            <a:endParaRPr lang="fr-CH" dirty="0"/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Etablis</a:t>
            </a:r>
            <a:r>
              <a:rPr kumimoji="0" lang="fr-CH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selon règles applicables aux comptes annuels et désignés comme tels (al. 1 et 3)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Signés par le président et par la personne qui répond de l’établissement des comptes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Comportent un bilan, un compte de résultat et une annexe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Simplifications ou réductions admissibles, pour autant que la représentation de la marche des affaires ne soit pas altérée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Comportent au moins les rubriques et les totaux intermédiaires qui figurent dans les derniers comptes annuels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L’annexe doit contenir :</a:t>
            </a: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fr-CH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 but des comptes intermédiaires ;</a:t>
            </a: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fr-CH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les simplifications et réductions, y compris tout écart par rapport aux principes régissant les derniers comptes annuels;</a:t>
            </a:r>
          </a:p>
          <a:p>
            <a:pPr marL="1371600" marR="0" lvl="2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fr-CH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tout autre facteur qui a sensiblement influencé la situation économique de l’entreprise pendant la période considérée, notamment la saisonnalité.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407631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18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3701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04870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Pas tout revoir en détails</a:t>
            </a:r>
          </a:p>
          <a:p>
            <a:endParaRPr lang="fr-CH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dirty="0"/>
              <a:t>Certaines modifications sont purement cosmétiques ou littérales. P. ex. «comptes de groupe» devient «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comptes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consolidés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endParaRPr lang="fr-CH" dirty="0"/>
          </a:p>
          <a:p>
            <a:endParaRPr lang="fr-CH" dirty="0"/>
          </a:p>
          <a:p>
            <a:r>
              <a:rPr lang="fr-CH" dirty="0"/>
              <a:t>D’autres sont de vraies modifications, mais ne changent pas fondamentalement le droit : p. ex. la menace d’insolvabilité </a:t>
            </a:r>
          </a:p>
          <a:p>
            <a:endParaRPr lang="fr-CH" dirty="0"/>
          </a:p>
          <a:p>
            <a:r>
              <a:rPr lang="fr-CH" dirty="0"/>
              <a:t>Certaines modifications majeures : P. ex. codification de la possibilité de prévoir un tribunal arbitral pour les litiges de droit des sociétés (art. 697n nCO).</a:t>
            </a:r>
          </a:p>
          <a:p>
            <a:endParaRPr lang="fr-CH" dirty="0"/>
          </a:p>
          <a:p>
            <a:r>
              <a:rPr lang="fr-CH" dirty="0"/>
              <a:t>Historique : </a:t>
            </a:r>
            <a:r>
              <a:rPr lang="fr-CH" dirty="0" err="1"/>
              <a:t>Apres</a:t>
            </a:r>
            <a:r>
              <a:rPr lang="fr-CH" dirty="0"/>
              <a:t> discussions des Chambres qui ont refusé plusieurs propositions du Conseil fédéral (p. ex. suppression de la forme notariée pour la création d’une SA; perte de capital dès 1/3 des fonds propres plus couverts)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8175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19784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10018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34554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réserve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générale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disparaît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 profit de la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réserve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légale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issue du capital et du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bénéfice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(art. 671 ss nouveau-CO).</a:t>
            </a: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674 nCO : Est-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c’est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réelle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modification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simplement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codification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d’une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pratique déjà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établie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?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savez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mieux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moi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75039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74003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91C47-5F98-4FC6-92AE-E051D8D8B722}" type="slidenum">
              <a:rPr lang="fr-CH" smtClean="0"/>
              <a:pPr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486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4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CH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CH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CH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CH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179512" y="6551766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7675" algn="l"/>
                <a:tab pos="6543675" algn="l"/>
                <a:tab pos="8877300" algn="r"/>
              </a:tabLst>
            </a:pPr>
            <a:r>
              <a:rPr lang="fr-CH" sz="110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Ulysse DuPasquier</a:t>
            </a:r>
          </a:p>
        </p:txBody>
      </p:sp>
      <p:sp>
        <p:nvSpPr>
          <p:cNvPr id="16" name="ZoneTexte 15"/>
          <p:cNvSpPr txBox="1"/>
          <p:nvPr userDrawn="1"/>
        </p:nvSpPr>
        <p:spPr>
          <a:xfrm>
            <a:off x="6012160" y="6540733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447675" algn="l"/>
                <a:tab pos="6543675" algn="l"/>
                <a:tab pos="8877300" algn="r"/>
              </a:tabLst>
            </a:pPr>
            <a:fld id="{49079115-CC05-45F6-AD62-1396CB279C06}" type="slidenum">
              <a:rPr lang="fr-CH" sz="11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>
                <a:tabLst>
                  <a:tab pos="447675" algn="l"/>
                  <a:tab pos="6543675" algn="l"/>
                  <a:tab pos="8877300" algn="r"/>
                </a:tabLst>
              </a:pPr>
              <a:t>‹N°›</a:t>
            </a:fld>
            <a:endParaRPr lang="fr-CH" sz="1100" baseline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B19B11D-9C53-30BF-20C2-54CFFF0DD84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71778"/>
            <a:ext cx="1327210" cy="542172"/>
          </a:xfrm>
          <a:prstGeom prst="rect">
            <a:avLst/>
          </a:prstGeom>
        </p:spPr>
      </p:pic>
      <p:sp>
        <p:nvSpPr>
          <p:cNvPr id="7" name="ZoneTexte 6"/>
          <p:cNvSpPr txBox="1"/>
          <p:nvPr userDrawn="1"/>
        </p:nvSpPr>
        <p:spPr>
          <a:xfrm>
            <a:off x="2483768" y="6551766"/>
            <a:ext cx="4032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47675" algn="l"/>
                <a:tab pos="4219575" algn="l"/>
              </a:tabLst>
            </a:pPr>
            <a:r>
              <a:rPr lang="fr-C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Nouveau droit des sociétés – Incidences pour le praticien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ulysse.dupasquier@unine.c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323528" y="908720"/>
            <a:ext cx="6912768" cy="50405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fr-CH" sz="2000" b="1" cap="all" dirty="0">
                <a:solidFill>
                  <a:srgbClr val="034D7C"/>
                </a:solidFill>
                <a:latin typeface="Arial" pitchFamily="34" charset="0"/>
                <a:cs typeface="Arial" pitchFamily="34" charset="0"/>
              </a:rPr>
              <a:t>Nouveau droit des sociétés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328528" y="1307863"/>
            <a:ext cx="8424936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fr-CH" sz="1800" dirty="0">
                <a:latin typeface="Arial" panose="020B0604020202020204" pitchFamily="34" charset="0"/>
                <a:cs typeface="Arial" panose="020B0604020202020204" pitchFamily="34" charset="0"/>
              </a:rPr>
              <a:t>Incidences pour les praticiens</a:t>
            </a:r>
            <a:endParaRPr lang="fr-CH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597350"/>
            <a:ext cx="9144000" cy="260649"/>
          </a:xfrm>
          <a:prstGeom prst="rect">
            <a:avLst/>
          </a:prstGeom>
          <a:solidFill>
            <a:srgbClr val="004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CH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CH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CH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CH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79512" y="638132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7675" algn="l"/>
                <a:tab pos="6543675" algn="l"/>
                <a:tab pos="8877300" algn="r"/>
              </a:tabLst>
            </a:pPr>
            <a:endParaRPr lang="fr-CH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47675" algn="l"/>
                <a:tab pos="6543675" algn="l"/>
                <a:tab pos="8877300" algn="r"/>
              </a:tabLst>
            </a:pPr>
            <a:r>
              <a:rPr lang="fr-CH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Ulysse DuPasquier</a:t>
            </a:r>
            <a:endParaRPr lang="fr-CH" sz="1200" baseline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3AF84B3-4166-157E-1952-02CBEAD1B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2793" y="3776671"/>
            <a:ext cx="3667005" cy="271266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03A611E-B321-0F5F-D739-03062BA2805B}"/>
              </a:ext>
            </a:extLst>
          </p:cNvPr>
          <p:cNvSpPr txBox="1"/>
          <p:nvPr/>
        </p:nvSpPr>
        <p:spPr>
          <a:xfrm>
            <a:off x="323528" y="1811919"/>
            <a:ext cx="8820472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Ulysse </a:t>
            </a:r>
            <a:r>
              <a:rPr lang="fr-CH" sz="1600" cap="small" dirty="0">
                <a:latin typeface="Arial" panose="020B0604020202020204" pitchFamily="34" charset="0"/>
                <a:cs typeface="Arial" panose="020B0604020202020204" pitchFamily="34" charset="0"/>
              </a:rPr>
              <a:t>DuPasquier, </a:t>
            </a:r>
            <a:r>
              <a:rPr lang="fr-CH" sz="1600" i="1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fr-CH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iur</a:t>
            </a:r>
            <a:r>
              <a:rPr lang="fr-CH" sz="16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fr-CH" sz="1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1600" i="1" dirty="0">
                <a:latin typeface="Arial" panose="020B0604020202020204" pitchFamily="34" charset="0"/>
                <a:cs typeface="Arial" panose="020B0604020202020204" pitchFamily="34" charset="0"/>
              </a:rPr>
              <a:t>Avocat</a:t>
            </a:r>
            <a:br>
              <a:rPr lang="fr-CH" sz="1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1200" i="1" dirty="0">
                <a:latin typeface="Arial" panose="020B0604020202020204" pitchFamily="34" charset="0"/>
                <a:cs typeface="Arial" panose="020B0604020202020204" pitchFamily="34" charset="0"/>
              </a:rPr>
              <a:t>KGG Avocats au barreau &amp; Notaires, Neuchâtel</a:t>
            </a:r>
            <a:br>
              <a:rPr lang="fr-CH" sz="1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1600" i="1" dirty="0">
                <a:latin typeface="Arial" panose="020B0604020202020204" pitchFamily="34" charset="0"/>
                <a:cs typeface="Arial" panose="020B0604020202020204" pitchFamily="34" charset="0"/>
              </a:rPr>
              <a:t>Chargé d’enseignement à l’Université de Neuchâtel </a:t>
            </a:r>
            <a:br>
              <a:rPr lang="fr-CH" sz="1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1200" i="1" dirty="0">
                <a:latin typeface="Arial" panose="020B0604020202020204" pitchFamily="34" charset="0"/>
                <a:cs typeface="Arial" panose="020B0604020202020204" pitchFamily="34" charset="0"/>
              </a:rPr>
              <a:t>Fusions, acquisitions et restructurations d'entreprises &amp; Droit approfondi de l'insolvabilité des entreprises</a:t>
            </a:r>
            <a:endParaRPr lang="fr-CH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V. Assemblée générale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FF602-9202-8415-74EE-CDA55DBE2741}"/>
              </a:ext>
            </a:extLst>
          </p:cNvPr>
          <p:cNvSpPr txBox="1">
            <a:spLocks/>
          </p:cNvSpPr>
          <p:nvPr/>
        </p:nvSpPr>
        <p:spPr>
          <a:xfrm>
            <a:off x="244116" y="1102678"/>
            <a:ext cx="8655768" cy="441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Assemblée universelle : désormais également « </a:t>
            </a:r>
            <a:r>
              <a:rPr kumimoji="0" lang="fr-CH" sz="18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par écrit </a:t>
            </a:r>
            <a:r>
              <a:rPr kumimoji="0" lang="fr-CH" sz="18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sur papier ou </a:t>
            </a:r>
            <a:r>
              <a:rPr kumimoji="0" lang="fr-CH" sz="1800" b="1" i="1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sous forme électronique </a:t>
            </a: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» (art. 701 nCO)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Nouvelles précisions quant aux modalités de l’assemblée générale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Lieu de réunion en Suisse (art. 701a nCO) ou à </a:t>
            </a:r>
            <a:r>
              <a:rPr kumimoji="0" lang="fr-CH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l’étranger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(art. 701b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Recours aux médias électroniques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Vote électronique (art. 701c nCO) sur autorisation du CA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AG </a:t>
            </a:r>
            <a:r>
              <a:rPr kumimoji="0" lang="fr-CH" sz="14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virtuelle</a:t>
            </a: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(art. 701d, 701e et 701f nCO) si les statuts le prévoient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Question de la désignation d’un représentant indépendant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Communication du rapport de gestion </a:t>
            </a:r>
          </a:p>
          <a:p>
            <a:pPr lvl="1">
              <a:defRPr/>
            </a:pPr>
            <a:r>
              <a:rPr lang="fr-CH" sz="1600" dirty="0">
                <a:solidFill>
                  <a:sysClr val="windowText" lastClr="000000"/>
                </a:solidFill>
                <a:latin typeface="Arial" panose="020B0604020202020204"/>
              </a:rPr>
              <a:t>désormais en principe par voie électronique avant (art. 699a al. 1 CO) et après l’AG (al. 2)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Tenue du PV: quelques nouveautés importantes</a:t>
            </a:r>
          </a:p>
          <a:p>
            <a:pPr lvl="1">
              <a:defRPr/>
            </a:pPr>
            <a:r>
              <a:rPr lang="fr-CH" sz="1600" dirty="0">
                <a:solidFill>
                  <a:sysClr val="windowText" lastClr="000000"/>
                </a:solidFill>
                <a:latin typeface="Arial" panose="020B0604020202020204"/>
              </a:rPr>
              <a:t>Heure 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du début et de fin, ainsi que la forme de l’assemblée (art. 702 al. 2 ch. 1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Éventuels problèmes techniques (ch. 6)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F9834D3-0015-5F1C-5492-EE0D0C869293}"/>
              </a:ext>
            </a:extLst>
          </p:cNvPr>
          <p:cNvSpPr txBox="1"/>
          <p:nvPr/>
        </p:nvSpPr>
        <p:spPr>
          <a:xfrm>
            <a:off x="470911" y="5469090"/>
            <a:ext cx="7848872" cy="840230"/>
          </a:xfrm>
          <a:prstGeom prst="rect">
            <a:avLst/>
          </a:prstGeom>
          <a:noFill/>
          <a:ln w="28575">
            <a:solidFill>
              <a:srgbClr val="004C7D"/>
            </a:solidFill>
          </a:ln>
        </p:spPr>
        <p:txBody>
          <a:bodyPr wrap="square">
            <a:spAutoFit/>
          </a:bodyPr>
          <a:lstStyle/>
          <a:p>
            <a:pPr marL="536575" marR="0" lvl="0" indent="-536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 	Tendance à la </a:t>
            </a:r>
            <a:r>
              <a:rPr lang="fr-CH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digitalisation des échanges. Tenue d’une AG virtuelle autorisée mais exigences statutaires et formalisme à respecter. Penser à faire figurer l’heure sur les PV (risques de refus du RC!)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772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V. Assemblée générale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FF602-9202-8415-74EE-CDA55DBE2741}"/>
              </a:ext>
            </a:extLst>
          </p:cNvPr>
          <p:cNvSpPr txBox="1">
            <a:spLocks/>
          </p:cNvSpPr>
          <p:nvPr/>
        </p:nvSpPr>
        <p:spPr>
          <a:xfrm>
            <a:off x="244116" y="1102678"/>
            <a:ext cx="8655768" cy="441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Types d’AG</a:t>
            </a:r>
          </a:p>
          <a:p>
            <a:pPr lvl="1" indent="-369888">
              <a:spcBef>
                <a:spcPts val="1000"/>
              </a:spcBef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Avec lieu physique</a:t>
            </a:r>
          </a:p>
          <a:p>
            <a:pPr lvl="2" indent="-369888">
              <a:spcBef>
                <a:spcPts val="1000"/>
              </a:spcBef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En présentiel pur : pas de base statutaire nécessaire</a:t>
            </a:r>
          </a:p>
          <a:p>
            <a:pPr lvl="2" indent="-369888">
              <a:spcBef>
                <a:spcPts val="1000"/>
              </a:spcBef>
              <a:defRPr/>
            </a:pPr>
            <a:r>
              <a:rPr lang="fr-CH" sz="1600" dirty="0">
                <a:solidFill>
                  <a:sysClr val="windowText" lastClr="000000"/>
                </a:solidFill>
                <a:latin typeface="Arial" panose="020B0604020202020204"/>
              </a:rPr>
              <a:t>Multisite (701a al. 3 nCO) : pas de base statutaire nécessaire, retransmission en direct par moyens audiovisuels</a:t>
            </a:r>
          </a:p>
          <a:p>
            <a:pPr lvl="2" indent="-369888">
              <a:spcBef>
                <a:spcPts val="1000"/>
              </a:spcBef>
              <a:defRPr/>
            </a:pPr>
            <a:r>
              <a:rPr lang="fr-CH" sz="1600" dirty="0">
                <a:solidFill>
                  <a:sysClr val="windowText" lastClr="000000"/>
                </a:solidFill>
                <a:latin typeface="Arial" panose="020B0604020202020204"/>
              </a:rPr>
              <a:t>A l’étranger (701b nCO) : base statutaire nécessaire (si forme authentique, pas de compétence du notaire suisse)</a:t>
            </a:r>
          </a:p>
          <a:p>
            <a:pPr lvl="2" indent="-369888">
              <a:spcBef>
                <a:spcPts val="1000"/>
              </a:spcBef>
              <a:defRPr/>
            </a:pPr>
            <a:r>
              <a:rPr lang="fr-CH" sz="1600" dirty="0">
                <a:solidFill>
                  <a:sysClr val="windowText" lastClr="000000"/>
                </a:solidFill>
                <a:latin typeface="Arial" panose="020B0604020202020204"/>
              </a:rPr>
              <a:t>Hybride (701c nCO)</a:t>
            </a:r>
          </a:p>
          <a:p>
            <a:pPr lvl="1" indent="-369888">
              <a:spcBef>
                <a:spcPts val="1000"/>
              </a:spcBef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Sans lieu physique</a:t>
            </a:r>
          </a:p>
          <a:p>
            <a:pPr lvl="2" indent="-369888">
              <a:spcBef>
                <a:spcPts val="1000"/>
              </a:spcBef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Virtuelle (701d nCO) : base statutaire nécessaire</a:t>
            </a:r>
          </a:p>
          <a:p>
            <a:pPr lvl="2" indent="-369888">
              <a:spcBef>
                <a:spcPts val="1000"/>
              </a:spcBef>
              <a:defRPr/>
            </a:pPr>
            <a:r>
              <a:rPr lang="fr-CH" sz="1600" dirty="0">
                <a:solidFill>
                  <a:sysClr val="windowText" lastClr="000000"/>
                </a:solidFill>
                <a:latin typeface="Arial" panose="020B0604020202020204"/>
              </a:rPr>
              <a:t>Par écrit (voie de circulation, 701 al. 3 nCO) : pas de base statutaire nécessaire, possible uniquement sir aucun actionnaire ne requiert une discussion.</a:t>
            </a:r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F9834D3-0015-5F1C-5492-EE0D0C869293}"/>
              </a:ext>
            </a:extLst>
          </p:cNvPr>
          <p:cNvSpPr txBox="1"/>
          <p:nvPr/>
        </p:nvSpPr>
        <p:spPr>
          <a:xfrm>
            <a:off x="470911" y="5469090"/>
            <a:ext cx="7848872" cy="590931"/>
          </a:xfrm>
          <a:prstGeom prst="rect">
            <a:avLst/>
          </a:prstGeom>
          <a:noFill/>
          <a:ln w="28575">
            <a:solidFill>
              <a:srgbClr val="004C7D"/>
            </a:solidFill>
          </a:ln>
        </p:spPr>
        <p:txBody>
          <a:bodyPr wrap="square">
            <a:spAutoFit/>
          </a:bodyPr>
          <a:lstStyle/>
          <a:p>
            <a:pPr marL="536575" marR="0" lvl="0" indent="-536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 	Maitriser les différents types d’AG et savoir lesquelles sont autorisées (statutairement ou légalement)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5089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V. Assemblée générale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FF602-9202-8415-74EE-CDA55DBE2741}"/>
              </a:ext>
            </a:extLst>
          </p:cNvPr>
          <p:cNvSpPr txBox="1">
            <a:spLocks/>
          </p:cNvSpPr>
          <p:nvPr/>
        </p:nvSpPr>
        <p:spPr>
          <a:xfrm>
            <a:off x="308720" y="1185718"/>
            <a:ext cx="8655768" cy="5123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itchFamily="2" charset="2"/>
              </a:rPr>
              <a:t>Nouveauté : voix prépondérante du président de l’AG si les statuts le prévoient (art. 703 al. 2 nCO)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Représentation de l’actionnaire à l’AG (689 al. 2 CO abrogé) revue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En général (art. 689 nCO) ; sociétés cotées en bourse (art. 689c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Sociétés non cotées en bourse (art. 689d nCO)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Représentation restreinte seulement statutairement (al. 1)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Mais représentation indépendante toujours possible (al. 2 ss)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Inscriptions par certains actionnaires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d’un objet à l’ordre du jour, dès 5% (art. 699b al. 1 ch. 2 nCO)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Actuellement : 10%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 propositions de votes sur la convocation + brève motivation (al. 2 et 3), avec l’aide du juge si besoin (al. 4), dès 5%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fr-CH" sz="1600" dirty="0">
                <a:solidFill>
                  <a:prstClr val="black"/>
                </a:solidFill>
                <a:latin typeface="Arial" panose="020B0604020202020204"/>
              </a:rPr>
              <a:t>Proposition par tout actionnaire de formuler des propositions pendant l’assemblée générale (pratique déjà établie)</a:t>
            </a:r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fr-CH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r-CH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C33602-6EC9-7E9A-5CEC-6337F18A7748}"/>
              </a:ext>
            </a:extLst>
          </p:cNvPr>
          <p:cNvSpPr txBox="1"/>
          <p:nvPr/>
        </p:nvSpPr>
        <p:spPr>
          <a:xfrm>
            <a:off x="647564" y="5445224"/>
            <a:ext cx="7848872" cy="590931"/>
          </a:xfrm>
          <a:prstGeom prst="rect">
            <a:avLst/>
          </a:prstGeom>
          <a:noFill/>
          <a:ln w="28575">
            <a:solidFill>
              <a:srgbClr val="004C7D"/>
            </a:solidFill>
          </a:ln>
        </p:spPr>
        <p:txBody>
          <a:bodyPr wrap="square">
            <a:spAutoFit/>
          </a:bodyPr>
          <a:lstStyle/>
          <a:p>
            <a:pPr marL="536575" marR="0" lvl="0" indent="-536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 	Nouveaux seuils à connaître. </a:t>
            </a:r>
            <a:r>
              <a:rPr lang="fr-CH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Statut renforcé du représentant, à maitriser pour éviter les imbroglios le jour de l’assemblée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474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VI. Conseil d’administration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8C341-8DB7-C781-C88C-49D33DE49A9D}"/>
              </a:ext>
            </a:extLst>
          </p:cNvPr>
          <p:cNvSpPr txBox="1">
            <a:spLocks/>
          </p:cNvSpPr>
          <p:nvPr/>
        </p:nvSpPr>
        <p:spPr>
          <a:xfrm>
            <a:off x="313264" y="1253331"/>
            <a:ext cx="87232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Prise de décision désormais également possible sous forme </a:t>
            </a:r>
            <a:r>
              <a:rPr kumimoji="0" lang="fr-CH" sz="20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électronique</a:t>
            </a: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Séance virtuelle, vote électronique, cf. art. 713 al. 2 ch. 2 nCO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Clarification des devoirs en cas de conflits d’intérêts d’un membre du CA (art. 717a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Information et transparence (al. 1)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Conséquence: Le conseil d’administration adopte « </a:t>
            </a:r>
            <a:r>
              <a:rPr kumimoji="0" lang="fr-CH" sz="18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les mesures qui s’imposent </a:t>
            </a: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» afin de préserver les intérêts de la société (al. 2).</a:t>
            </a:r>
          </a:p>
          <a:p>
            <a:pPr>
              <a:defRPr/>
            </a:pP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Surveillance accrue et célérité en cas de difficultés financières (cf. slides qui suivent)</a:t>
            </a:r>
          </a:p>
          <a:p>
            <a:pPr>
              <a:defRPr/>
            </a:pP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Prescription de l’action en responsabilité passe de 5 ans à 3 ans (art. 760 al. 1 nCO)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359957D-BCDA-584B-155E-2751C9CD8B10}"/>
              </a:ext>
            </a:extLst>
          </p:cNvPr>
          <p:cNvSpPr txBox="1"/>
          <p:nvPr/>
        </p:nvSpPr>
        <p:spPr>
          <a:xfrm>
            <a:off x="316794" y="5445224"/>
            <a:ext cx="8510412" cy="590931"/>
          </a:xfrm>
          <a:prstGeom prst="rect">
            <a:avLst/>
          </a:prstGeom>
          <a:noFill/>
          <a:ln w="28575">
            <a:solidFill>
              <a:srgbClr val="004C7D"/>
            </a:solidFill>
          </a:ln>
        </p:spPr>
        <p:txBody>
          <a:bodyPr wrap="square">
            <a:spAutoFit/>
          </a:bodyPr>
          <a:lstStyle/>
          <a:p>
            <a:pPr marL="536575" marR="0" lvl="0" indent="-536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 	On assiste à une certaine p</a:t>
            </a:r>
            <a:r>
              <a:rPr lang="fr-CH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rofessionnalisation de la fonction d’administrateur. Attention au raccourcissement du délai de prescription.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0299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VIII. Insolvabilité et assainissement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C993B24-0022-0D58-2599-3243B5D8518A}"/>
              </a:ext>
            </a:extLst>
          </p:cNvPr>
          <p:cNvSpPr txBox="1">
            <a:spLocks/>
          </p:cNvSpPr>
          <p:nvPr/>
        </p:nvSpPr>
        <p:spPr>
          <a:xfrm>
            <a:off x="288520" y="1035165"/>
            <a:ext cx="8515350" cy="4895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Refonte en trois seuils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fr-CH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Menace d’insolvabilité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(art. 725 nCO)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Nouvelle notion 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« </a:t>
            </a:r>
            <a:r>
              <a:rPr kumimoji="0" lang="fr-CH" sz="16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risque de devenir insolvable 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», selon le CF dans les six mois, ou dans les 12 mois en cas de contrôle ordinaire (Message, p. 520)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fr-CH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Perte de capital 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(art. 725a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Pas de modification du calcul comptable de la perte de capital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Mais nouvelle obligation de soumettre les comptes au </a:t>
            </a:r>
            <a:r>
              <a:rPr kumimoji="0" lang="fr-CH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contrôle restreint 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(al. 2)</a:t>
            </a:r>
          </a:p>
          <a:p>
            <a:pPr marL="450850" marR="0" lvl="0" indent="-4508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C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   	Surendettement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(art. 725b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Pas de modification du calcul comptable du surendettement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Renonciation à l’établissement des deux bilans à certaines conditions (al. 1 </a:t>
            </a:r>
            <a:r>
              <a:rPr kumimoji="0" lang="fr-CH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 fine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Avis au juge inchangé : par le CA, voire par l’organe de révision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Plus d’ajournement de faillite au sens du CO 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(abrogation de l’art. 725a 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Postposition inchangée, mais précision quant aux intérêts courus qui doivent aussi être postposés (al. 4 ch. 1 </a:t>
            </a:r>
            <a:r>
              <a:rPr kumimoji="0" lang="fr-CH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 fine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 et non prise en compte des créances postposées pour le calcul du dommage en cas d’action en responsabilité (art. 757 al. 4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Codification d’un </a:t>
            </a:r>
            <a:r>
              <a:rPr kumimoji="0" lang="fr-CH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délai de grâce de 90 jours 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maximum pour surseoir à l’avis au juge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13AE622-832D-F457-3B82-FD6954EE2716}"/>
              </a:ext>
            </a:extLst>
          </p:cNvPr>
          <p:cNvSpPr txBox="1"/>
          <p:nvPr/>
        </p:nvSpPr>
        <p:spPr>
          <a:xfrm>
            <a:off x="647564" y="5761994"/>
            <a:ext cx="7848872" cy="590931"/>
          </a:xfrm>
          <a:prstGeom prst="rect">
            <a:avLst/>
          </a:prstGeom>
          <a:noFill/>
          <a:ln w="28575">
            <a:solidFill>
              <a:srgbClr val="004C7D"/>
            </a:solidFill>
          </a:ln>
        </p:spPr>
        <p:txBody>
          <a:bodyPr wrap="square">
            <a:spAutoFit/>
          </a:bodyPr>
          <a:lstStyle/>
          <a:p>
            <a:pPr marL="536575" marR="0" lvl="0" indent="-536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 	Nouveaux paliers et nouvelles bases légales à connaître. </a:t>
            </a:r>
            <a:r>
              <a:rPr lang="fr-CH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Se familiariser avec le sursis concordataire.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9130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VIII. Insolvabilité et assainissement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E38D9-9042-A4F6-D08C-E36DE360B804}"/>
              </a:ext>
            </a:extLst>
          </p:cNvPr>
          <p:cNvSpPr txBox="1">
            <a:spLocks/>
          </p:cNvSpPr>
          <p:nvPr/>
        </p:nvSpPr>
        <p:spPr>
          <a:xfrm>
            <a:off x="309080" y="1253331"/>
            <a:ext cx="81597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Deux nouvelles obligations du CA sont codifiées</a:t>
            </a:r>
          </a:p>
          <a:p>
            <a:pPr marL="773112" marR="0" lvl="1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fr-CH" sz="18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Surveillance</a:t>
            </a: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de la solvabilité (art. 725 al. 1 nCO)</a:t>
            </a:r>
          </a:p>
          <a:p>
            <a:pPr marL="773112" marR="0" lvl="1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fr-CH" sz="18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Célérité</a:t>
            </a: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(art. 725 al. 3, 725a al. 4, 725b al. 6 nCO)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fr-CH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Egalement</a:t>
            </a: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applicable à la Sàrl (art. 820 nCO) et à la </a:t>
            </a:r>
            <a:r>
              <a:rPr kumimoji="0" lang="fr-CH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SCoop</a:t>
            </a: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(art. 903 nCO)</a:t>
            </a:r>
          </a:p>
        </p:txBody>
      </p:sp>
    </p:spTree>
    <p:extLst>
      <p:ext uri="{BB962C8B-B14F-4D97-AF65-F5344CB8AC3E}">
        <p14:creationId xmlns:p14="http://schemas.microsoft.com/office/powerpoint/2010/main" val="914466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IX. Organe de révision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2080720-39D4-0001-D6D5-63C2F485ECBC}"/>
              </a:ext>
            </a:extLst>
          </p:cNvPr>
          <p:cNvSpPr txBox="1">
            <a:spLocks/>
          </p:cNvSpPr>
          <p:nvPr/>
        </p:nvSpPr>
        <p:spPr>
          <a:xfrm>
            <a:off x="301072" y="1340768"/>
            <a:ext cx="85261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Révocation de l’organe de révision désormais seulement pour « justes motifs »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Art. 730a al. 4 nCO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Protection des actionnaires minoritaires contre une révocation unilatérale non motivée d’un réviseur (par hypothèse trop regardant) par les majoritaires</a:t>
            </a:r>
          </a:p>
        </p:txBody>
      </p:sp>
    </p:spTree>
    <p:extLst>
      <p:ext uri="{BB962C8B-B14F-4D97-AF65-F5344CB8AC3E}">
        <p14:creationId xmlns:p14="http://schemas.microsoft.com/office/powerpoint/2010/main" val="2497140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X. Comptabilité et présentation des comptes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A8D8B-D85A-CB01-4D33-391BBA1131F7}"/>
              </a:ext>
            </a:extLst>
          </p:cNvPr>
          <p:cNvSpPr txBox="1">
            <a:spLocks/>
          </p:cNvSpPr>
          <p:nvPr/>
        </p:nvSpPr>
        <p:spPr>
          <a:xfrm>
            <a:off x="262618" y="1154119"/>
            <a:ext cx="85471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Codification de la notion de « </a:t>
            </a:r>
            <a:r>
              <a:rPr kumimoji="0" lang="fr-C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comptes intermédiaires </a:t>
            </a: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»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Modification du Chapitre 2, Titre 32</a:t>
            </a:r>
            <a:r>
              <a:rPr kumimoji="0" lang="fr-CH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</a:t>
            </a:r>
            <a:r>
              <a:rPr kumimoji="0" lang="fr-CH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Dividendes intermédiaires établis sur cette base (art. 675a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Définition (art. 960f nCO)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Dividende intermédiaire (art. 675a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Vérification par l’organe de révision, sauf </a:t>
            </a:r>
            <a:r>
              <a:rPr kumimoji="0" lang="fr-CH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opting</a:t>
            </a:r>
            <a:r>
              <a:rPr kumimoji="0" lang="fr-CH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-out (al. 2)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Renonciation possible à la vérification à l’unanimité de l’AG et « </a:t>
            </a:r>
            <a:r>
              <a:rPr kumimoji="0" lang="fr-CH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si l’exécution des créances n’est pas compromise</a:t>
            </a:r>
            <a:r>
              <a:rPr kumimoji="0" lang="fr-CH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» (al. 3)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Egalement</a:t>
            </a:r>
            <a:r>
              <a:rPr kumimoji="0" lang="fr-CH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pour la Sàrl (art. 798 nCO)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fr-CH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2A2F807-D30B-3FB2-DDB2-67D948430A20}"/>
              </a:ext>
            </a:extLst>
          </p:cNvPr>
          <p:cNvSpPr txBox="1"/>
          <p:nvPr/>
        </p:nvSpPr>
        <p:spPr>
          <a:xfrm>
            <a:off x="647564" y="5331990"/>
            <a:ext cx="7848872" cy="590931"/>
          </a:xfrm>
          <a:prstGeom prst="rect">
            <a:avLst/>
          </a:prstGeom>
          <a:noFill/>
          <a:ln w="28575">
            <a:solidFill>
              <a:srgbClr val="004C7D"/>
            </a:solidFill>
          </a:ln>
        </p:spPr>
        <p:txBody>
          <a:bodyPr wrap="square">
            <a:spAutoFit/>
          </a:bodyPr>
          <a:lstStyle/>
          <a:p>
            <a:pPr marL="536575" marR="0" lvl="0" indent="-536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 	</a:t>
            </a:r>
            <a:r>
              <a:rPr lang="fr-CH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Connaître la nouvelle terminologie et les conditions pour les versements de dividendes intermédiaires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976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XI. Dispositions transitoires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9BA6F2B-A9AA-C0B0-AF1B-028BC90C467A}"/>
              </a:ext>
            </a:extLst>
          </p:cNvPr>
          <p:cNvSpPr txBox="1">
            <a:spLocks/>
          </p:cNvSpPr>
          <p:nvPr/>
        </p:nvSpPr>
        <p:spPr>
          <a:xfrm>
            <a:off x="323528" y="1253331"/>
            <a:ext cx="81597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Délai de </a:t>
            </a:r>
            <a:r>
              <a:rPr kumimoji="0" lang="fr-C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deux ans </a:t>
            </a: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dès l’entrée en vigueur pour adapter les statuts et/ou règlements non-conformes au nouveau droit (art. 2 al. 1 </a:t>
            </a:r>
            <a:r>
              <a:rPr kumimoji="0" lang="fr-CH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Disp</a:t>
            </a: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trans.), soit au 31.12.2024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Augmentation de capital autorisée et conditionnelle votées avant l’entrée en vigueur restent régies par l’ancien droit (art. 3 </a:t>
            </a:r>
            <a:r>
              <a:rPr kumimoji="0" lang="fr-CH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Disp</a:t>
            </a: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trans.)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Ajournement de faillite ordonnée avant l’entrée en vigueur reste régi par l’ancien droit (art. 5 </a:t>
            </a:r>
            <a:r>
              <a:rPr kumimoji="0" lang="fr-CH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Disp</a:t>
            </a: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trans.)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D43251D-E2AF-C3F4-7CA2-DCBC8D59F78E}"/>
              </a:ext>
            </a:extLst>
          </p:cNvPr>
          <p:cNvSpPr txBox="1"/>
          <p:nvPr/>
        </p:nvSpPr>
        <p:spPr>
          <a:xfrm>
            <a:off x="623390" y="5085184"/>
            <a:ext cx="7848872" cy="840230"/>
          </a:xfrm>
          <a:prstGeom prst="rect">
            <a:avLst/>
          </a:prstGeom>
          <a:noFill/>
          <a:ln w="28575">
            <a:solidFill>
              <a:srgbClr val="004C7D"/>
            </a:solidFill>
          </a:ln>
        </p:spPr>
        <p:txBody>
          <a:bodyPr wrap="square">
            <a:spAutoFit/>
          </a:bodyPr>
          <a:lstStyle/>
          <a:p>
            <a:pPr marL="536575" marR="0" lvl="0" indent="-536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 	Encourager les clients à modifier leurs statuts aussitôt que possible, par le biais d’un notaire. Intégrer les possibilités offertes par le nouveau droit (p. ex. AG virtuelle, fluctuation du capital, etc.)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880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8">
            <a:extLst>
              <a:ext uri="{FF2B5EF4-FFF2-40B4-BE49-F238E27FC236}">
                <a16:creationId xmlns:a16="http://schemas.microsoft.com/office/drawing/2014/main" id="{E1CBC07A-CB87-4947-BF69-4851484A86AD}"/>
              </a:ext>
            </a:extLst>
          </p:cNvPr>
          <p:cNvSpPr txBox="1"/>
          <p:nvPr/>
        </p:nvSpPr>
        <p:spPr>
          <a:xfrm>
            <a:off x="323528" y="1124744"/>
            <a:ext cx="8064896" cy="5112568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fr-CH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098F157B-FF1E-0D44-830C-EED0517AAA19}"/>
              </a:ext>
            </a:extLst>
          </p:cNvPr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lang="fr-CH" b="1" cap="all" dirty="0">
                <a:solidFill>
                  <a:srgbClr val="004C7D"/>
                </a:solidFill>
                <a:latin typeface="Arial" pitchFamily="34" charset="0"/>
                <a:ea typeface="+mj-ea"/>
                <a:cs typeface="Arial" pitchFamily="34" charset="0"/>
              </a:rPr>
              <a:t>Merci de votre attention !</a:t>
            </a:r>
            <a:endParaRPr kumimoji="0" lang="fr-CH" b="1" i="0" u="none" strike="noStrike" kern="1200" cap="all" spc="0" normalizeH="0" baseline="0" noProof="0" dirty="0">
              <a:ln>
                <a:noFill/>
              </a:ln>
              <a:solidFill>
                <a:srgbClr val="004C7D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5" name="Connecteur droit 13">
            <a:extLst>
              <a:ext uri="{FF2B5EF4-FFF2-40B4-BE49-F238E27FC236}">
                <a16:creationId xmlns:a16="http://schemas.microsoft.com/office/drawing/2014/main" id="{08664FE4-7914-CC40-A0DE-8A8E24A4DDBC}"/>
              </a:ext>
            </a:extLst>
          </p:cNvPr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texte 1">
            <a:extLst>
              <a:ext uri="{FF2B5EF4-FFF2-40B4-BE49-F238E27FC236}">
                <a16:creationId xmlns:a16="http://schemas.microsoft.com/office/drawing/2014/main" id="{84276E20-7641-1046-91AA-771FD99C467E}"/>
              </a:ext>
            </a:extLst>
          </p:cNvPr>
          <p:cNvSpPr txBox="1">
            <a:spLocks/>
          </p:cNvSpPr>
          <p:nvPr/>
        </p:nvSpPr>
        <p:spPr>
          <a:xfrm>
            <a:off x="251520" y="1844824"/>
            <a:ext cx="3168650" cy="20891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077200" algn="r"/>
              </a:tabLst>
            </a:pPr>
            <a:r>
              <a:rPr lang="fr-CH" sz="1600" dirty="0">
                <a:solidFill>
                  <a:srgbClr val="004C7D"/>
                </a:solidFill>
                <a:latin typeface="Arial" pitchFamily="34" charset="0"/>
                <a:cs typeface="Arial" pitchFamily="34" charset="0"/>
              </a:rPr>
              <a:t>Ulysse DuPasquier</a:t>
            </a:r>
          </a:p>
          <a:p>
            <a:pPr marL="0" indent="0">
              <a:buNone/>
            </a:pPr>
            <a:r>
              <a:rPr lang="fr-CH" sz="1400" dirty="0">
                <a:solidFill>
                  <a:srgbClr val="004C7D"/>
                </a:solidFill>
                <a:latin typeface="Arial" pitchFamily="34" charset="0"/>
                <a:cs typeface="Arial" pitchFamily="34" charset="0"/>
              </a:rPr>
              <a:t>Av. du 1</a:t>
            </a:r>
            <a:r>
              <a:rPr lang="fr-CH" sz="1400" baseline="30000" dirty="0">
                <a:solidFill>
                  <a:srgbClr val="004C7D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fr-CH" sz="1400" dirty="0">
                <a:solidFill>
                  <a:srgbClr val="004C7D"/>
                </a:solidFill>
                <a:latin typeface="Arial" pitchFamily="34" charset="0"/>
                <a:cs typeface="Arial" pitchFamily="34" charset="0"/>
              </a:rPr>
              <a:t>-Mars 26</a:t>
            </a:r>
          </a:p>
          <a:p>
            <a:pPr marL="0" indent="0">
              <a:buNone/>
            </a:pPr>
            <a:r>
              <a:rPr lang="fr-CH" sz="1400" dirty="0">
                <a:solidFill>
                  <a:srgbClr val="004C7D"/>
                </a:solidFill>
                <a:latin typeface="Arial" pitchFamily="34" charset="0"/>
                <a:cs typeface="Arial" pitchFamily="34" charset="0"/>
              </a:rPr>
              <a:t>2000 Neuchâtel</a:t>
            </a:r>
          </a:p>
          <a:p>
            <a:pPr marL="0" indent="0">
              <a:buNone/>
            </a:pPr>
            <a:r>
              <a:rPr lang="fr-CH" sz="1400" dirty="0">
                <a:solidFill>
                  <a:srgbClr val="004C7D"/>
                </a:solidFill>
                <a:latin typeface="Arial" pitchFamily="34" charset="0"/>
                <a:cs typeface="Arial" pitchFamily="34" charset="0"/>
                <a:hlinkClick r:id="rId2"/>
              </a:rPr>
              <a:t>ulysse.dupasquier@unine.ch</a:t>
            </a:r>
            <a:endParaRPr lang="fr-CH" sz="1400" dirty="0">
              <a:solidFill>
                <a:srgbClr val="004C7D"/>
              </a:solidFill>
              <a:latin typeface="Arial" pitchFamily="34" charset="0"/>
              <a:cs typeface="Arial" pitchFamily="34" charset="0"/>
            </a:endParaRPr>
          </a:p>
          <a:p>
            <a:endParaRPr lang="fr-CH" sz="1800" dirty="0">
              <a:solidFill>
                <a:srgbClr val="004C7D"/>
              </a:solidFill>
              <a:latin typeface="Arial" pitchFamily="34" charset="0"/>
              <a:cs typeface="Arial" pitchFamily="34" charset="0"/>
            </a:endParaRPr>
          </a:p>
          <a:p>
            <a:endParaRPr lang="fr-CH" sz="1600" dirty="0">
              <a:solidFill>
                <a:srgbClr val="004C7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345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0. Généralités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2291D-AD67-8C43-1CF0-2E8F72C6B4FC}"/>
              </a:ext>
            </a:extLst>
          </p:cNvPr>
          <p:cNvSpPr txBox="1">
            <a:spLocks/>
          </p:cNvSpPr>
          <p:nvPr/>
        </p:nvSpPr>
        <p:spPr>
          <a:xfrm>
            <a:off x="323528" y="1253331"/>
            <a:ext cx="8159750" cy="497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Analyse des modifications les plus marquantes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fr-CH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Avec </a:t>
            </a:r>
            <a:r>
              <a:rPr kumimoji="0" lang="fr-CH" sz="18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focus</a:t>
            </a: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pour les </a:t>
            </a:r>
            <a:r>
              <a:rPr kumimoji="0" lang="fr-CH" sz="1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praticien⸱nes</a:t>
            </a: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En lien avec les sociétés non cotées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fr-CH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Entrée en vigueur : 1</a:t>
            </a:r>
            <a:r>
              <a:rPr kumimoji="0" lang="fr-CH" sz="2000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</a:t>
            </a: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janvier 2023</a:t>
            </a:r>
          </a:p>
          <a:p>
            <a:pPr marL="141288" indent="0">
              <a:spcBef>
                <a:spcPts val="500"/>
              </a:spcBef>
              <a:buNone/>
              <a:defRPr/>
            </a:pPr>
            <a:endParaRPr lang="fr-CH" sz="2200" dirty="0">
              <a:solidFill>
                <a:sysClr val="windowText" lastClr="000000"/>
              </a:solidFill>
              <a:latin typeface="Arial" panose="020B0604020202020204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6060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0. Généralités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2291D-AD67-8C43-1CF0-2E8F72C6B4FC}"/>
              </a:ext>
            </a:extLst>
          </p:cNvPr>
          <p:cNvSpPr txBox="1">
            <a:spLocks/>
          </p:cNvSpPr>
          <p:nvPr/>
        </p:nvSpPr>
        <p:spPr>
          <a:xfrm>
            <a:off x="323528" y="1253331"/>
            <a:ext cx="8159750" cy="497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Dans les grandes lignes: 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fr-CH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Flexibilisation du capital (marge de fluctuation, capital en monnaie étrangère, dividendes intérimaires, AG virtuelle/à l’étranger,…)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« Renforcement » des droits des minoritaires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</a:rPr>
              <a:t>Nouveaux seuils en cas de difficultés financières, avec délai de grâce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fr-CH" sz="1800" dirty="0">
              <a:solidFill>
                <a:sysClr val="windowText" lastClr="000000"/>
              </a:solidFill>
              <a:latin typeface="Arial" panose="020B060402020202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</a:rPr>
              <a:t>Toilettage &amp; codification de certaines pratiques vs. modifications majeures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fr-CH" sz="1800" dirty="0">
              <a:solidFill>
                <a:sysClr val="windowText" lastClr="000000"/>
              </a:solidFill>
              <a:latin typeface="Arial" panose="020B060402020202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</a:rPr>
              <a:t>Ce n’est pas une révolution, mais plutôt une </a:t>
            </a:r>
            <a:r>
              <a:rPr lang="fr-CH" sz="1800" u="sng" dirty="0">
                <a:solidFill>
                  <a:sysClr val="windowText" lastClr="000000"/>
                </a:solidFill>
                <a:latin typeface="Arial" panose="020B0604020202020204"/>
              </a:rPr>
              <a:t>évolution</a:t>
            </a: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</a:rPr>
              <a:t>.</a:t>
            </a:r>
            <a:endParaRPr lang="fr-CH" sz="1600" dirty="0">
              <a:solidFill>
                <a:sysClr val="windowText" lastClr="000000"/>
              </a:solidFill>
              <a:latin typeface="Arial" panose="020B0604020202020204"/>
            </a:endParaRPr>
          </a:p>
          <a:p>
            <a:pPr marL="141288" indent="0">
              <a:spcBef>
                <a:spcPts val="500"/>
              </a:spcBef>
              <a:buNone/>
              <a:defRPr/>
            </a:pPr>
            <a:endParaRPr lang="fr-CH" sz="2200" dirty="0">
              <a:solidFill>
                <a:sysClr val="windowText" lastClr="000000"/>
              </a:solidFill>
              <a:latin typeface="Arial" panose="020B0604020202020204"/>
              <a:sym typeface="Wingdings" panose="05000000000000000000" pitchFamily="2" charset="2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C586CAF-CBFB-F0CD-AA48-77A4DB8A8F0F}"/>
              </a:ext>
            </a:extLst>
          </p:cNvPr>
          <p:cNvSpPr txBox="1"/>
          <p:nvPr/>
        </p:nvSpPr>
        <p:spPr>
          <a:xfrm>
            <a:off x="444271" y="5517232"/>
            <a:ext cx="7848872" cy="341632"/>
          </a:xfrm>
          <a:prstGeom prst="rect">
            <a:avLst/>
          </a:prstGeom>
          <a:noFill/>
          <a:ln w="28575">
            <a:solidFill>
              <a:srgbClr val="004C7D"/>
            </a:solidFill>
          </a:ln>
        </p:spPr>
        <p:txBody>
          <a:bodyPr wrap="square">
            <a:spAutoFit/>
          </a:bodyPr>
          <a:lstStyle/>
          <a:p>
            <a:pPr marL="536575" marR="0" lvl="0" indent="-536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 	Incidences pour </a:t>
            </a:r>
            <a:r>
              <a:rPr lang="fr-CH" sz="1800" dirty="0" err="1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la⸱le</a:t>
            </a: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 </a:t>
            </a:r>
            <a:r>
              <a:rPr lang="fr-CH" sz="1800" dirty="0" err="1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praticien⸱ne</a:t>
            </a:r>
            <a:endParaRPr kumimoji="0" lang="fr-CH" sz="1800" b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834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I. Constitution de la société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C7AF88-BE40-EFA0-172B-507CC79717FD}"/>
              </a:ext>
            </a:extLst>
          </p:cNvPr>
          <p:cNvSpPr txBox="1">
            <a:spLocks/>
          </p:cNvSpPr>
          <p:nvPr/>
        </p:nvSpPr>
        <p:spPr>
          <a:xfrm>
            <a:off x="179512" y="1185719"/>
            <a:ext cx="8388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Modifications des dispositions relatives aux apports en nature et reprises de bien (art. 628, 642 CO abrogé)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Reprise de bien supprimée 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(631 al. 2 ch. 6 CO abrogés) : plus de mention dans les statuts ou au RC nécessaire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Publicité des apports en nature conservée (art. 634 nCO)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Protection contre les abus ?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Conservation de l’actif social (art. 678 al. 2 et 680 al. 2 CO inchangés)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Responsabilité dans l’administration (art. 717 et 754 CO inchangés)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Libération ultérieure également par compensation (art. 634a et 634b CO)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F30B5C3-2752-8F08-E72C-F16212B39BA8}"/>
              </a:ext>
            </a:extLst>
          </p:cNvPr>
          <p:cNvSpPr txBox="1"/>
          <p:nvPr/>
        </p:nvSpPr>
        <p:spPr>
          <a:xfrm>
            <a:off x="470911" y="5148934"/>
            <a:ext cx="7848872" cy="840230"/>
          </a:xfrm>
          <a:prstGeom prst="rect">
            <a:avLst/>
          </a:prstGeom>
          <a:noFill/>
          <a:ln w="28575">
            <a:solidFill>
              <a:srgbClr val="004C7D"/>
            </a:solidFill>
          </a:ln>
        </p:spPr>
        <p:txBody>
          <a:bodyPr wrap="square">
            <a:spAutoFit/>
          </a:bodyPr>
          <a:lstStyle/>
          <a:p>
            <a:pPr marL="536575" marR="0" lvl="0" indent="-536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 	La suppression de la reprise de biens facilite grandement les acquisitions d’entreprise structurées et permet une </a:t>
            </a:r>
            <a:r>
              <a:rPr lang="fr-CH" sz="180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meilleure confidentialité (</a:t>
            </a: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avec constitution de holding d’acquisition, p. ex).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671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II. Capital-Actions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76E0959-CBDA-13C8-C1DD-0D0836DAA526}"/>
              </a:ext>
            </a:extLst>
          </p:cNvPr>
          <p:cNvSpPr txBox="1">
            <a:spLocks/>
          </p:cNvSpPr>
          <p:nvPr/>
        </p:nvSpPr>
        <p:spPr>
          <a:xfrm>
            <a:off x="323528" y="1185718"/>
            <a:ext cx="8503678" cy="5040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Volonté de </a:t>
            </a:r>
            <a:r>
              <a:rPr kumimoji="0" lang="fr-CH" sz="15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flexibilisation</a:t>
            </a:r>
            <a:endParaRPr kumimoji="0" lang="fr-CH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Capital-actions en monnaie étrangère (art. 621, 626 al. 1 ch. 3, 629 al. 3, 632, 958b al. 3, 963a al. 3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Cours de conversion en cas de contrôle ordinaire (art. 727 1</a:t>
            </a:r>
            <a:r>
              <a:rPr kumimoji="0" lang="fr-CH" sz="1400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bis</a:t>
            </a: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Applicable à la Sàrl par analogie (art. 773 al. 2 nCO)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Valeur nominale d’une action &gt; 0 </a:t>
            </a:r>
            <a:r>
              <a:rPr kumimoji="0" lang="fr-CH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fr.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(art. 622 al. 4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Auparavant: 1 centime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Egalement</a:t>
            </a: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pour la Sàrl (art. 774 al. 1 nCO)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Augmentation de capital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Ordinaire : reste pour l’essentiel inchangée (art. 650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Augmentation conditionnelle remplacée par le concept de « capital conditionnel » (art. 653 nCO : «</a:t>
            </a:r>
            <a:r>
              <a:rPr kumimoji="0" lang="fr-CH" sz="1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Augmentation au moyen d’un capital conditionnel </a:t>
            </a: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»)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H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Quelques petites modifications, mais essentiellement terminologiques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Autorisée : supprimée (art. 651, 651a CO abrogés)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CH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remplacée par la « </a:t>
            </a:r>
            <a:r>
              <a:rPr kumimoji="0" lang="fr-CH" sz="1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marge de fluctuation du capital </a:t>
            </a:r>
            <a:r>
              <a:rPr kumimoji="0" lang="fr-CH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» (cf. slide n° </a:t>
            </a:r>
            <a:r>
              <a:rPr kumimoji="0" lang="fr-CH" sz="1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7</a:t>
            </a:r>
            <a:r>
              <a:rPr kumimoji="0" lang="fr-CH" sz="1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</a:t>
            </a:r>
            <a:endParaRPr lang="fr-CH" sz="1200" dirty="0">
              <a:solidFill>
                <a:sysClr val="windowText" lastClr="000000"/>
              </a:solidFill>
              <a:latin typeface="Arial" panose="020B0604020202020204"/>
            </a:endParaRP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Réduction du capital : Déplacement du siège de la matière (art. 732 – 735 CO 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itchFamily="2" charset="2"/>
              </a:rPr>
              <a:t> 653j – 653r nCO)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CH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3799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II. Capital-actions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DA8C87F-D9B3-7BB9-07C8-02D2E1FECFF2}"/>
              </a:ext>
            </a:extLst>
          </p:cNvPr>
          <p:cNvSpPr txBox="1">
            <a:spLocks/>
          </p:cNvSpPr>
          <p:nvPr/>
        </p:nvSpPr>
        <p:spPr>
          <a:xfrm>
            <a:off x="323528" y="1340768"/>
            <a:ext cx="81597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Grande nouveauté : Marge de fluctuation du capital (art. 653s – 653v nCO; « </a:t>
            </a:r>
            <a:r>
              <a:rPr kumimoji="0" lang="fr-CH" sz="1800" b="0" i="1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Kapitalband</a:t>
            </a:r>
            <a:r>
              <a:rPr kumimoji="0" lang="fr-CH" sz="18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»)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Autorisation donnée par l’AG au CA de modifier le capital-actions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Pendant au max. 5 ans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Autorisation: seulement augmentation, seulement réduction, ou les deux (653s al. 3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Min. la moitié du capital-actions ; max. 1.5x le capital-actions (653s al. 2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Réduction possible uniquement si contrôle restreint (art. 653s al. 4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Base statutaire obligatoire (art. 653t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Exécution par le CA (art. 653u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2327ED4-BB05-A623-D96B-D6B6D818BA2D}"/>
              </a:ext>
            </a:extLst>
          </p:cNvPr>
          <p:cNvSpPr txBox="1"/>
          <p:nvPr/>
        </p:nvSpPr>
        <p:spPr>
          <a:xfrm>
            <a:off x="478967" y="4725144"/>
            <a:ext cx="7848872" cy="1089529"/>
          </a:xfrm>
          <a:prstGeom prst="rect">
            <a:avLst/>
          </a:prstGeom>
          <a:noFill/>
          <a:ln w="28575">
            <a:solidFill>
              <a:srgbClr val="004C7D"/>
            </a:solidFill>
          </a:ln>
        </p:spPr>
        <p:txBody>
          <a:bodyPr wrap="square">
            <a:spAutoFit/>
          </a:bodyPr>
          <a:lstStyle/>
          <a:p>
            <a:pPr marL="536575" marR="0" lvl="0" indent="-536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 	</a:t>
            </a:r>
            <a:r>
              <a:rPr lang="fr-CH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Pe</a:t>
            </a: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rmet une meilleure intégration des sociétés internationales au paysage économique suisse (monnaie étrangère), de favoriser l’investissement en </a:t>
            </a:r>
            <a:r>
              <a:rPr lang="fr-CH" sz="1800" dirty="0" err="1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private</a:t>
            </a: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 </a:t>
            </a:r>
            <a:r>
              <a:rPr lang="fr-CH" sz="1800" dirty="0" err="1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equit</a:t>
            </a:r>
            <a:r>
              <a:rPr lang="fr-CH" dirty="0" err="1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y</a:t>
            </a:r>
            <a:r>
              <a:rPr lang="fr-CH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 (</a:t>
            </a:r>
            <a:r>
              <a:rPr lang="fr-CH" dirty="0" err="1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splitting</a:t>
            </a:r>
            <a:r>
              <a:rPr lang="fr-CH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 d’actions infini). Impact restreint de la marge de fluctuation.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60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III. Réserves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EA1D2-7920-3C06-8E63-84157DC40C42}"/>
              </a:ext>
            </a:extLst>
          </p:cNvPr>
          <p:cNvSpPr txBox="1">
            <a:spLocks/>
          </p:cNvSpPr>
          <p:nvPr/>
        </p:nvSpPr>
        <p:spPr>
          <a:xfrm>
            <a:off x="310584" y="1185718"/>
            <a:ext cx="8941936" cy="4907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Art. 670, 671a et 671b CO (réévaluation des immeubles et participations en cas de perte de capital &amp; dissolution de réserves particulières) </a:t>
            </a: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itchFamily="2" charset="2"/>
              </a:rPr>
              <a:t> </a:t>
            </a:r>
            <a:r>
              <a:rPr kumimoji="0" lang="fr-CH" sz="18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Déplacés</a:t>
            </a: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dans le droit de l’assainissement, à l’</a:t>
            </a: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Wingdings" pitchFamily="2" charset="2"/>
              </a:rPr>
              <a:t>art. 725c nCO (cf. slide n° 16 dédié à l’assainissement)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Adaptation au nouveau droit comptable (art. 959a ss nCO)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Nouvelle terminologie : plus de « réserve générale », mais  </a:t>
            </a:r>
          </a:p>
          <a:p>
            <a:pPr marL="773112" marR="0" lvl="1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Réserve légale issue du capital 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(art. 671 nCO)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73112" marR="0" lvl="1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Réserve légale issue du bénéfice 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(art. 672 et 675 al. 3 nCO)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773112" marR="0" lvl="1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Réserves facultatives issues du bénéfice 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(art. 673 nCO)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Compensation des pertes dans l’ordre suivant </a:t>
            </a: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(art. 674 nCO)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bénéfice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reporté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réserves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facultatives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issues du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bénéfice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réserve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légale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issue du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bénéfice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réserve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légale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issue du capital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846C882-F515-6202-C26E-FFE21FE1A09F}"/>
              </a:ext>
            </a:extLst>
          </p:cNvPr>
          <p:cNvSpPr txBox="1"/>
          <p:nvPr/>
        </p:nvSpPr>
        <p:spPr>
          <a:xfrm>
            <a:off x="323528" y="5672282"/>
            <a:ext cx="7848872" cy="341632"/>
          </a:xfrm>
          <a:prstGeom prst="rect">
            <a:avLst/>
          </a:prstGeom>
          <a:noFill/>
          <a:ln w="28575">
            <a:solidFill>
              <a:srgbClr val="004C7D"/>
            </a:solidFill>
          </a:ln>
        </p:spPr>
        <p:txBody>
          <a:bodyPr wrap="square">
            <a:spAutoFit/>
          </a:bodyPr>
          <a:lstStyle/>
          <a:p>
            <a:pPr marL="536575" marR="0" lvl="0" indent="-536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 	Nouvelle terminologie à maitriser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89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IV. Droit des actionnaires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2939E9D-8973-19A8-3051-438AB1197B53}"/>
              </a:ext>
            </a:extLst>
          </p:cNvPr>
          <p:cNvSpPr txBox="1">
            <a:spLocks/>
          </p:cNvSpPr>
          <p:nvPr/>
        </p:nvSpPr>
        <p:spPr>
          <a:xfrm>
            <a:off x="294992" y="1185718"/>
            <a:ext cx="8532214" cy="5195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Devoir d’information accru </a:t>
            </a: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des actionnaires (art. 697 à 697h</a:t>
            </a:r>
            <a:r>
              <a:rPr kumimoji="0" lang="fr-CH" sz="1800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bis</a:t>
            </a: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Obligation de communication du rapport de gestion avant l’AG déplacée à l’art. 699a nCO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Nouveauté : droit aux renseignements désormais également hors AG (art. 697a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Action judiciaire en reddition d’information (art. 697b nCO)</a:t>
            </a: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Plus de « contrôle spécial », mais un « examen spécial » (art. 697c à 697h</a:t>
            </a:r>
            <a:r>
              <a:rPr kumimoji="0" lang="fr-CH" sz="1800" b="0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bis</a:t>
            </a: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nCO) (modification terminologique)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4B9CD12-85AC-E31A-589E-4AE768DBA76A}"/>
              </a:ext>
            </a:extLst>
          </p:cNvPr>
          <p:cNvSpPr txBox="1"/>
          <p:nvPr/>
        </p:nvSpPr>
        <p:spPr>
          <a:xfrm>
            <a:off x="339936" y="5229200"/>
            <a:ext cx="7848872" cy="341632"/>
          </a:xfrm>
          <a:prstGeom prst="rect">
            <a:avLst/>
          </a:prstGeom>
          <a:noFill/>
          <a:ln w="28575">
            <a:solidFill>
              <a:srgbClr val="004C7D"/>
            </a:solidFill>
          </a:ln>
        </p:spPr>
        <p:txBody>
          <a:bodyPr wrap="square">
            <a:spAutoFit/>
          </a:bodyPr>
          <a:lstStyle/>
          <a:p>
            <a:pPr marL="536575" marR="0" lvl="0" indent="-536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 	Potentiel de monitoring par l’actionnaire minoritaire accru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972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>
          <a:xfrm>
            <a:off x="323528" y="631721"/>
            <a:ext cx="72728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kumimoji="0" lang="fr-CH" b="1" i="0" u="none" strike="noStrike" kern="1200" cap="all" spc="0" normalizeH="0" baseline="0" noProof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IV. Droit des actionnaires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2939E9D-8973-19A8-3051-438AB1197B53}"/>
              </a:ext>
            </a:extLst>
          </p:cNvPr>
          <p:cNvSpPr txBox="1">
            <a:spLocks/>
          </p:cNvSpPr>
          <p:nvPr/>
        </p:nvSpPr>
        <p:spPr>
          <a:xfrm>
            <a:off x="294992" y="1185718"/>
            <a:ext cx="8532214" cy="5195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9888" indent="-3698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Ø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Possibilité désormais de prévoir (dans les statuts) un </a:t>
            </a:r>
            <a:r>
              <a:rPr kumimoji="0" lang="fr-CH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tribunal arbitral </a:t>
            </a: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pour les litiges de droit des sociétés (art. 697n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Statutairement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Différends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relevant du droit des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sociétés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Lie la société, ses organes, les membres des organes et les actionnaires sont liés par la clause d’arbitrage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Également pour la Sàrl (art. 797a nCO)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fr-CH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Avantages : confidentialité, spécialisation des arbitres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69888" marR="0" lvl="0" indent="-3698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4B9CD12-85AC-E31A-589E-4AE768DBA76A}"/>
              </a:ext>
            </a:extLst>
          </p:cNvPr>
          <p:cNvSpPr txBox="1"/>
          <p:nvPr/>
        </p:nvSpPr>
        <p:spPr>
          <a:xfrm>
            <a:off x="647564" y="5229200"/>
            <a:ext cx="7848872" cy="590931"/>
          </a:xfrm>
          <a:prstGeom prst="rect">
            <a:avLst/>
          </a:prstGeom>
          <a:noFill/>
          <a:ln w="28575">
            <a:solidFill>
              <a:srgbClr val="004C7D"/>
            </a:solidFill>
          </a:ln>
        </p:spPr>
        <p:txBody>
          <a:bodyPr wrap="square">
            <a:spAutoFit/>
          </a:bodyPr>
          <a:lstStyle/>
          <a:p>
            <a:pPr marL="536575" marR="0" lvl="0" indent="-5365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r-CH" sz="1800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 	</a:t>
            </a:r>
            <a:r>
              <a:rPr lang="fr-CH" dirty="0">
                <a:solidFill>
                  <a:sysClr val="windowText" lastClr="000000"/>
                </a:solidFill>
                <a:latin typeface="Arial" panose="020B0604020202020204"/>
                <a:sym typeface="Wingdings" panose="05000000000000000000" pitchFamily="2" charset="2"/>
              </a:rPr>
              <a:t>Les parties prenantes doivent être parfaitement informées des enjeux et conséquences liés à une clause d’arbitrage statutaire</a:t>
            </a: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7075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2688</Words>
  <Application>Microsoft Office PowerPoint</Application>
  <PresentationFormat>Affichage à l'écran (4:3)</PresentationFormat>
  <Paragraphs>240</Paragraphs>
  <Slides>19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Gellix</vt:lpstr>
      <vt:lpstr>Wingdings</vt:lpstr>
      <vt:lpstr>Thème Office</vt:lpstr>
      <vt:lpstr>Nouveau droit des sociétés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rytz</dc:creator>
  <cp:lastModifiedBy>Ulysse DuPasquier</cp:lastModifiedBy>
  <cp:revision>423</cp:revision>
  <cp:lastPrinted>2020-10-06T10:31:08Z</cp:lastPrinted>
  <dcterms:created xsi:type="dcterms:W3CDTF">2013-10-18T08:22:25Z</dcterms:created>
  <dcterms:modified xsi:type="dcterms:W3CDTF">2023-11-13T08:01:22Z</dcterms:modified>
</cp:coreProperties>
</file>