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23"/>
  </p:notesMasterIdLst>
  <p:handoutMasterIdLst>
    <p:handoutMasterId r:id="rId24"/>
  </p:handoutMasterIdLst>
  <p:sldIdLst>
    <p:sldId id="256" r:id="rId2"/>
    <p:sldId id="285" r:id="rId3"/>
    <p:sldId id="316" r:id="rId4"/>
    <p:sldId id="306" r:id="rId5"/>
    <p:sldId id="286" r:id="rId6"/>
    <p:sldId id="307" r:id="rId7"/>
    <p:sldId id="295" r:id="rId8"/>
    <p:sldId id="323" r:id="rId9"/>
    <p:sldId id="324" r:id="rId10"/>
    <p:sldId id="325" r:id="rId11"/>
    <p:sldId id="322" r:id="rId12"/>
    <p:sldId id="297" r:id="rId13"/>
    <p:sldId id="326" r:id="rId14"/>
    <p:sldId id="327" r:id="rId15"/>
    <p:sldId id="328" r:id="rId16"/>
    <p:sldId id="329" r:id="rId17"/>
    <p:sldId id="330" r:id="rId18"/>
    <p:sldId id="331" r:id="rId19"/>
    <p:sldId id="332" r:id="rId20"/>
    <p:sldId id="315" r:id="rId21"/>
    <p:sldId id="321" r:id="rId22"/>
  </p:sldIdLst>
  <p:sldSz cx="9144000" cy="6858000" type="screen4x3"/>
  <p:notesSz cx="7099300" cy="102346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80EDA7D3-9770-EE43-BC28-28EAB4CE06BF}">
          <p14:sldIdLst>
            <p14:sldId id="256"/>
            <p14:sldId id="285"/>
            <p14:sldId id="316"/>
            <p14:sldId id="306"/>
            <p14:sldId id="286"/>
            <p14:sldId id="307"/>
            <p14:sldId id="295"/>
            <p14:sldId id="323"/>
            <p14:sldId id="324"/>
            <p14:sldId id="325"/>
            <p14:sldId id="322"/>
            <p14:sldId id="297"/>
            <p14:sldId id="326"/>
            <p14:sldId id="327"/>
            <p14:sldId id="328"/>
            <p14:sldId id="329"/>
            <p14:sldId id="330"/>
            <p14:sldId id="331"/>
            <p14:sldId id="332"/>
            <p14:sldId id="315"/>
            <p14:sldId id="32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1" autoAdjust="0"/>
    <p:restoredTop sz="96272" autoAdjust="0"/>
  </p:normalViewPr>
  <p:slideViewPr>
    <p:cSldViewPr snapToGrid="0" snapToObjects="1">
      <p:cViewPr varScale="1">
        <p:scale>
          <a:sx n="110" d="100"/>
          <a:sy n="110" d="100"/>
        </p:scale>
        <p:origin x="1794" y="108"/>
      </p:cViewPr>
      <p:guideLst>
        <p:guide orient="horz" pos="2160"/>
        <p:guide pos="2880"/>
      </p:guideLst>
    </p:cSldViewPr>
  </p:slideViewPr>
  <p:outlineViewPr>
    <p:cViewPr>
      <p:scale>
        <a:sx n="33" d="100"/>
        <a:sy n="33" d="100"/>
      </p:scale>
      <p:origin x="0" y="-540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7" d="100"/>
          <a:sy n="87" d="100"/>
        </p:scale>
        <p:origin x="3840"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76842EF6-8EAD-B345-B100-A169F102330D}" type="datetimeFigureOut">
              <a:rPr lang="fr-FR" smtClean="0"/>
              <a:pPr/>
              <a:t>31/10/2023</a:t>
            </a:fld>
            <a:endParaRPr lang="fr-FR"/>
          </a:p>
        </p:txBody>
      </p:sp>
      <p:sp>
        <p:nvSpPr>
          <p:cNvPr id="4" name="Espace réservé du pied de page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385386CC-EC22-D04C-A863-411337DE174F}" type="slidenum">
              <a:rPr lang="fr-FR" smtClean="0"/>
              <a:pPr/>
              <a:t>‹N°›</a:t>
            </a:fld>
            <a:endParaRPr lang="fr-FR"/>
          </a:p>
        </p:txBody>
      </p:sp>
    </p:spTree>
    <p:extLst>
      <p:ext uri="{BB962C8B-B14F-4D97-AF65-F5344CB8AC3E}">
        <p14:creationId xmlns:p14="http://schemas.microsoft.com/office/powerpoint/2010/main" val="2634129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r>
              <a:rPr lang="fr-FR" dirty="0"/>
              <a:t>17/11/2023</a:t>
            </a: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73688A9-B8C5-FF40-B23B-ABDF7260A28C}" type="slidenum">
              <a:rPr lang="fr-FR" smtClean="0"/>
              <a:pPr/>
              <a:t>‹N°›</a:t>
            </a:fld>
            <a:endParaRPr lang="fr-FR"/>
          </a:p>
        </p:txBody>
      </p:sp>
    </p:spTree>
    <p:extLst>
      <p:ext uri="{BB962C8B-B14F-4D97-AF65-F5344CB8AC3E}">
        <p14:creationId xmlns:p14="http://schemas.microsoft.com/office/powerpoint/2010/main" val="36678661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11</a:t>
            </a:fld>
            <a:endParaRPr lang="fr-FR"/>
          </a:p>
        </p:txBody>
      </p:sp>
    </p:spTree>
    <p:extLst>
      <p:ext uri="{BB962C8B-B14F-4D97-AF65-F5344CB8AC3E}">
        <p14:creationId xmlns:p14="http://schemas.microsoft.com/office/powerpoint/2010/main" val="1831295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12</a:t>
            </a:fld>
            <a:endParaRPr lang="fr-FR"/>
          </a:p>
        </p:txBody>
      </p:sp>
    </p:spTree>
    <p:extLst>
      <p:ext uri="{BB962C8B-B14F-4D97-AF65-F5344CB8AC3E}">
        <p14:creationId xmlns:p14="http://schemas.microsoft.com/office/powerpoint/2010/main" val="2473758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13</a:t>
            </a:fld>
            <a:endParaRPr lang="fr-FR"/>
          </a:p>
        </p:txBody>
      </p:sp>
    </p:spTree>
    <p:extLst>
      <p:ext uri="{BB962C8B-B14F-4D97-AF65-F5344CB8AC3E}">
        <p14:creationId xmlns:p14="http://schemas.microsoft.com/office/powerpoint/2010/main" val="2912590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14</a:t>
            </a:fld>
            <a:endParaRPr lang="fr-FR"/>
          </a:p>
        </p:txBody>
      </p:sp>
    </p:spTree>
    <p:extLst>
      <p:ext uri="{BB962C8B-B14F-4D97-AF65-F5344CB8AC3E}">
        <p14:creationId xmlns:p14="http://schemas.microsoft.com/office/powerpoint/2010/main" val="1010275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15</a:t>
            </a:fld>
            <a:endParaRPr lang="fr-FR"/>
          </a:p>
        </p:txBody>
      </p:sp>
    </p:spTree>
    <p:extLst>
      <p:ext uri="{BB962C8B-B14F-4D97-AF65-F5344CB8AC3E}">
        <p14:creationId xmlns:p14="http://schemas.microsoft.com/office/powerpoint/2010/main" val="3346342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16</a:t>
            </a:fld>
            <a:endParaRPr lang="fr-FR"/>
          </a:p>
        </p:txBody>
      </p:sp>
    </p:spTree>
    <p:extLst>
      <p:ext uri="{BB962C8B-B14F-4D97-AF65-F5344CB8AC3E}">
        <p14:creationId xmlns:p14="http://schemas.microsoft.com/office/powerpoint/2010/main" val="2327159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17</a:t>
            </a:fld>
            <a:endParaRPr lang="fr-FR"/>
          </a:p>
        </p:txBody>
      </p:sp>
    </p:spTree>
    <p:extLst>
      <p:ext uri="{BB962C8B-B14F-4D97-AF65-F5344CB8AC3E}">
        <p14:creationId xmlns:p14="http://schemas.microsoft.com/office/powerpoint/2010/main" val="1473614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18</a:t>
            </a:fld>
            <a:endParaRPr lang="fr-FR"/>
          </a:p>
        </p:txBody>
      </p:sp>
    </p:spTree>
    <p:extLst>
      <p:ext uri="{BB962C8B-B14F-4D97-AF65-F5344CB8AC3E}">
        <p14:creationId xmlns:p14="http://schemas.microsoft.com/office/powerpoint/2010/main" val="3340347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19</a:t>
            </a:fld>
            <a:endParaRPr lang="fr-FR"/>
          </a:p>
        </p:txBody>
      </p:sp>
    </p:spTree>
    <p:extLst>
      <p:ext uri="{BB962C8B-B14F-4D97-AF65-F5344CB8AC3E}">
        <p14:creationId xmlns:p14="http://schemas.microsoft.com/office/powerpoint/2010/main" val="1691041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20</a:t>
            </a:fld>
            <a:endParaRPr lang="fr-FR"/>
          </a:p>
        </p:txBody>
      </p:sp>
    </p:spTree>
    <p:extLst>
      <p:ext uri="{BB962C8B-B14F-4D97-AF65-F5344CB8AC3E}">
        <p14:creationId xmlns:p14="http://schemas.microsoft.com/office/powerpoint/2010/main" val="407212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21</a:t>
            </a:fld>
            <a:endParaRPr lang="fr-FR"/>
          </a:p>
        </p:txBody>
      </p:sp>
    </p:spTree>
    <p:extLst>
      <p:ext uri="{BB962C8B-B14F-4D97-AF65-F5344CB8AC3E}">
        <p14:creationId xmlns:p14="http://schemas.microsoft.com/office/powerpoint/2010/main" val="3077834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22</a:t>
            </a:fld>
            <a:endParaRPr lang="fr-FR"/>
          </a:p>
        </p:txBody>
      </p:sp>
    </p:spTree>
    <p:extLst>
      <p:ext uri="{BB962C8B-B14F-4D97-AF65-F5344CB8AC3E}">
        <p14:creationId xmlns:p14="http://schemas.microsoft.com/office/powerpoint/2010/main" val="4029999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4</a:t>
            </a:fld>
            <a:endParaRPr lang="fr-FR"/>
          </a:p>
        </p:txBody>
      </p:sp>
    </p:spTree>
    <p:extLst>
      <p:ext uri="{BB962C8B-B14F-4D97-AF65-F5344CB8AC3E}">
        <p14:creationId xmlns:p14="http://schemas.microsoft.com/office/powerpoint/2010/main" val="2448559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5</a:t>
            </a:fld>
            <a:endParaRPr lang="fr-FR"/>
          </a:p>
        </p:txBody>
      </p:sp>
    </p:spTree>
    <p:extLst>
      <p:ext uri="{BB962C8B-B14F-4D97-AF65-F5344CB8AC3E}">
        <p14:creationId xmlns:p14="http://schemas.microsoft.com/office/powerpoint/2010/main" val="152399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6</a:t>
            </a:fld>
            <a:endParaRPr lang="fr-FR"/>
          </a:p>
        </p:txBody>
      </p:sp>
    </p:spTree>
    <p:extLst>
      <p:ext uri="{BB962C8B-B14F-4D97-AF65-F5344CB8AC3E}">
        <p14:creationId xmlns:p14="http://schemas.microsoft.com/office/powerpoint/2010/main" val="1398854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7</a:t>
            </a:fld>
            <a:endParaRPr lang="fr-FR"/>
          </a:p>
        </p:txBody>
      </p:sp>
    </p:spTree>
    <p:extLst>
      <p:ext uri="{BB962C8B-B14F-4D97-AF65-F5344CB8AC3E}">
        <p14:creationId xmlns:p14="http://schemas.microsoft.com/office/powerpoint/2010/main" val="1871213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8</a:t>
            </a:fld>
            <a:endParaRPr lang="fr-FR"/>
          </a:p>
        </p:txBody>
      </p:sp>
    </p:spTree>
    <p:extLst>
      <p:ext uri="{BB962C8B-B14F-4D97-AF65-F5344CB8AC3E}">
        <p14:creationId xmlns:p14="http://schemas.microsoft.com/office/powerpoint/2010/main" val="714770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9</a:t>
            </a:fld>
            <a:endParaRPr lang="fr-FR"/>
          </a:p>
        </p:txBody>
      </p:sp>
    </p:spTree>
    <p:extLst>
      <p:ext uri="{BB962C8B-B14F-4D97-AF65-F5344CB8AC3E}">
        <p14:creationId xmlns:p14="http://schemas.microsoft.com/office/powerpoint/2010/main" val="4134473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3688A9-B8C5-FF40-B23B-ABDF7260A28C}" type="slidenum">
              <a:rPr lang="fr-FR" smtClean="0"/>
              <a:pPr/>
              <a:t>10</a:t>
            </a:fld>
            <a:endParaRPr lang="fr-FR"/>
          </a:p>
        </p:txBody>
      </p:sp>
    </p:spTree>
    <p:extLst>
      <p:ext uri="{BB962C8B-B14F-4D97-AF65-F5344CB8AC3E}">
        <p14:creationId xmlns:p14="http://schemas.microsoft.com/office/powerpoint/2010/main" val="1903118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B40469BE-7784-1B41-850E-6631649547B1}" type="datetime1">
              <a:rPr lang="fr-FR" smtClean="0"/>
              <a:pPr/>
              <a:t>31/10/2023</a:t>
            </a:fld>
            <a:endParaRPr lang="fr-FR"/>
          </a:p>
        </p:txBody>
      </p:sp>
      <p:sp>
        <p:nvSpPr>
          <p:cNvPr id="5" name="Espace réservé du pied de page 4"/>
          <p:cNvSpPr>
            <a:spLocks noGrp="1"/>
          </p:cNvSpPr>
          <p:nvPr>
            <p:ph type="ftr" sz="quarter" idx="11"/>
          </p:nvPr>
        </p:nvSpPr>
        <p:spPr/>
        <p:txBody>
          <a:bodyPr/>
          <a:lstStyle/>
          <a:p>
            <a:r>
              <a:rPr lang="fr-FR"/>
              <a:t>fdfdf</a:t>
            </a:r>
          </a:p>
        </p:txBody>
      </p:sp>
      <p:sp>
        <p:nvSpPr>
          <p:cNvPr id="6" name="Espace réservé du numéro de diapositive 5"/>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e la date 3"/>
          <p:cNvSpPr>
            <a:spLocks noGrp="1"/>
          </p:cNvSpPr>
          <p:nvPr>
            <p:ph type="dt" sz="half" idx="10"/>
          </p:nvPr>
        </p:nvSpPr>
        <p:spPr/>
        <p:txBody>
          <a:bodyPr/>
          <a:lstStyle/>
          <a:p>
            <a:fld id="{4A46A9C1-0382-5C46-83EA-CD8D8125E747}" type="datetime1">
              <a:rPr lang="fr-FR" smtClean="0"/>
              <a:pPr/>
              <a:t>31/10/2023</a:t>
            </a:fld>
            <a:endParaRPr lang="fr-FR"/>
          </a:p>
        </p:txBody>
      </p:sp>
      <p:sp>
        <p:nvSpPr>
          <p:cNvPr id="5" name="Espace réservé du pied de page 4"/>
          <p:cNvSpPr>
            <a:spLocks noGrp="1"/>
          </p:cNvSpPr>
          <p:nvPr>
            <p:ph type="ftr" sz="quarter" idx="11"/>
          </p:nvPr>
        </p:nvSpPr>
        <p:spPr/>
        <p:txBody>
          <a:bodyPr/>
          <a:lstStyle/>
          <a:p>
            <a:r>
              <a:rPr lang="fr-FR"/>
              <a:t>fdfdf</a:t>
            </a:r>
          </a:p>
        </p:txBody>
      </p:sp>
      <p:sp>
        <p:nvSpPr>
          <p:cNvPr id="6" name="Espace réservé du numéro de diapositive 5"/>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H"/>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e la date 3"/>
          <p:cNvSpPr>
            <a:spLocks noGrp="1"/>
          </p:cNvSpPr>
          <p:nvPr>
            <p:ph type="dt" sz="half" idx="10"/>
          </p:nvPr>
        </p:nvSpPr>
        <p:spPr/>
        <p:txBody>
          <a:bodyPr/>
          <a:lstStyle/>
          <a:p>
            <a:fld id="{92A517E0-E12D-544A-BFD3-EE5EC1CDE7F0}" type="datetime1">
              <a:rPr lang="fr-FR" smtClean="0"/>
              <a:pPr/>
              <a:t>31/10/2023</a:t>
            </a:fld>
            <a:endParaRPr lang="fr-FR"/>
          </a:p>
        </p:txBody>
      </p:sp>
      <p:sp>
        <p:nvSpPr>
          <p:cNvPr id="5" name="Espace réservé du pied de page 4"/>
          <p:cNvSpPr>
            <a:spLocks noGrp="1"/>
          </p:cNvSpPr>
          <p:nvPr>
            <p:ph type="ftr" sz="quarter" idx="11"/>
          </p:nvPr>
        </p:nvSpPr>
        <p:spPr/>
        <p:txBody>
          <a:bodyPr/>
          <a:lstStyle/>
          <a:p>
            <a:r>
              <a:rPr lang="fr-FR"/>
              <a:t>fdfdf</a:t>
            </a:r>
          </a:p>
        </p:txBody>
      </p:sp>
      <p:sp>
        <p:nvSpPr>
          <p:cNvPr id="6" name="Espace réservé du numéro de diapositive 5"/>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contenu 2"/>
          <p:cNvSpPr>
            <a:spLocks noGrp="1"/>
          </p:cNvSpPr>
          <p:nvPr>
            <p:ph idx="1"/>
          </p:nvPr>
        </p:nvSpPr>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e la date 3"/>
          <p:cNvSpPr>
            <a:spLocks noGrp="1"/>
          </p:cNvSpPr>
          <p:nvPr>
            <p:ph type="dt" sz="half" idx="10"/>
          </p:nvPr>
        </p:nvSpPr>
        <p:spPr/>
        <p:txBody>
          <a:bodyPr/>
          <a:lstStyle/>
          <a:p>
            <a:fld id="{B76F42A6-1F2C-474F-B648-64C3DCEB199A}" type="datetime1">
              <a:rPr lang="fr-FR" smtClean="0"/>
              <a:pPr/>
              <a:t>31/10/2023</a:t>
            </a:fld>
            <a:endParaRPr lang="fr-FR"/>
          </a:p>
        </p:txBody>
      </p:sp>
      <p:sp>
        <p:nvSpPr>
          <p:cNvPr id="5" name="Espace réservé du pied de page 4"/>
          <p:cNvSpPr>
            <a:spLocks noGrp="1"/>
          </p:cNvSpPr>
          <p:nvPr>
            <p:ph type="ftr" sz="quarter" idx="11"/>
          </p:nvPr>
        </p:nvSpPr>
        <p:spPr/>
        <p:txBody>
          <a:bodyPr/>
          <a:lstStyle/>
          <a:p>
            <a:r>
              <a:rPr lang="fr-FR"/>
              <a:t>fdfdf</a:t>
            </a:r>
          </a:p>
        </p:txBody>
      </p:sp>
      <p:sp>
        <p:nvSpPr>
          <p:cNvPr id="6" name="Espace réservé du numéro de diapositive 5"/>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Cliquez pour modifier les styles du texte du masque</a:t>
            </a:r>
          </a:p>
        </p:txBody>
      </p:sp>
      <p:sp>
        <p:nvSpPr>
          <p:cNvPr id="4" name="Espace réservé de la date 3"/>
          <p:cNvSpPr>
            <a:spLocks noGrp="1"/>
          </p:cNvSpPr>
          <p:nvPr>
            <p:ph type="dt" sz="half" idx="10"/>
          </p:nvPr>
        </p:nvSpPr>
        <p:spPr/>
        <p:txBody>
          <a:bodyPr/>
          <a:lstStyle/>
          <a:p>
            <a:fld id="{E31AE199-82A1-B844-BBE2-D69A6FD4A265}" type="datetime1">
              <a:rPr lang="fr-FR" smtClean="0"/>
              <a:pPr/>
              <a:t>31/10/2023</a:t>
            </a:fld>
            <a:endParaRPr lang="fr-FR"/>
          </a:p>
        </p:txBody>
      </p:sp>
      <p:sp>
        <p:nvSpPr>
          <p:cNvPr id="5" name="Espace réservé du pied de page 4"/>
          <p:cNvSpPr>
            <a:spLocks noGrp="1"/>
          </p:cNvSpPr>
          <p:nvPr>
            <p:ph type="ftr" sz="quarter" idx="11"/>
          </p:nvPr>
        </p:nvSpPr>
        <p:spPr/>
        <p:txBody>
          <a:bodyPr/>
          <a:lstStyle/>
          <a:p>
            <a:r>
              <a:rPr lang="fr-FR"/>
              <a:t>fdfdf</a:t>
            </a:r>
          </a:p>
        </p:txBody>
      </p:sp>
      <p:sp>
        <p:nvSpPr>
          <p:cNvPr id="6" name="Espace réservé du numéro de diapositive 5"/>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5" name="Espace réservé de la date 4"/>
          <p:cNvSpPr>
            <a:spLocks noGrp="1"/>
          </p:cNvSpPr>
          <p:nvPr>
            <p:ph type="dt" sz="half" idx="10"/>
          </p:nvPr>
        </p:nvSpPr>
        <p:spPr/>
        <p:txBody>
          <a:bodyPr/>
          <a:lstStyle/>
          <a:p>
            <a:fld id="{5EDD12E5-D257-2B44-AF68-E2F6D7680BDF}" type="datetime1">
              <a:rPr lang="fr-FR" smtClean="0"/>
              <a:pPr/>
              <a:t>31/10/2023</a:t>
            </a:fld>
            <a:endParaRPr lang="fr-FR"/>
          </a:p>
        </p:txBody>
      </p:sp>
      <p:sp>
        <p:nvSpPr>
          <p:cNvPr id="6" name="Espace réservé du pied de page 5"/>
          <p:cNvSpPr>
            <a:spLocks noGrp="1"/>
          </p:cNvSpPr>
          <p:nvPr>
            <p:ph type="ftr" sz="quarter" idx="11"/>
          </p:nvPr>
        </p:nvSpPr>
        <p:spPr/>
        <p:txBody>
          <a:bodyPr/>
          <a:lstStyle/>
          <a:p>
            <a:r>
              <a:rPr lang="fr-FR"/>
              <a:t>fdfdf</a:t>
            </a:r>
          </a:p>
        </p:txBody>
      </p:sp>
      <p:sp>
        <p:nvSpPr>
          <p:cNvPr id="7" name="Espace réservé du numéro de diapositive 6"/>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H"/>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7" name="Espace réservé de la date 6"/>
          <p:cNvSpPr>
            <a:spLocks noGrp="1"/>
          </p:cNvSpPr>
          <p:nvPr>
            <p:ph type="dt" sz="half" idx="10"/>
          </p:nvPr>
        </p:nvSpPr>
        <p:spPr/>
        <p:txBody>
          <a:bodyPr/>
          <a:lstStyle/>
          <a:p>
            <a:fld id="{ED17620F-463A-9D4B-9DA6-F8DAB979FA66}" type="datetime1">
              <a:rPr lang="fr-FR" smtClean="0"/>
              <a:pPr/>
              <a:t>31/10/2023</a:t>
            </a:fld>
            <a:endParaRPr lang="fr-FR"/>
          </a:p>
        </p:txBody>
      </p:sp>
      <p:sp>
        <p:nvSpPr>
          <p:cNvPr id="8" name="Espace réservé du pied de page 7"/>
          <p:cNvSpPr>
            <a:spLocks noGrp="1"/>
          </p:cNvSpPr>
          <p:nvPr>
            <p:ph type="ftr" sz="quarter" idx="11"/>
          </p:nvPr>
        </p:nvSpPr>
        <p:spPr/>
        <p:txBody>
          <a:bodyPr/>
          <a:lstStyle/>
          <a:p>
            <a:r>
              <a:rPr lang="fr-FR"/>
              <a:t>fdfdf</a:t>
            </a:r>
          </a:p>
        </p:txBody>
      </p:sp>
      <p:sp>
        <p:nvSpPr>
          <p:cNvPr id="9" name="Espace réservé du numéro de diapositive 8"/>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e la date 2"/>
          <p:cNvSpPr>
            <a:spLocks noGrp="1"/>
          </p:cNvSpPr>
          <p:nvPr>
            <p:ph type="dt" sz="half" idx="10"/>
          </p:nvPr>
        </p:nvSpPr>
        <p:spPr/>
        <p:txBody>
          <a:bodyPr/>
          <a:lstStyle/>
          <a:p>
            <a:fld id="{FA4EEC1C-D64B-AD40-9FB8-236318DCCC48}" type="datetime1">
              <a:rPr lang="fr-FR" smtClean="0"/>
              <a:pPr/>
              <a:t>31/10/2023</a:t>
            </a:fld>
            <a:endParaRPr lang="fr-FR"/>
          </a:p>
        </p:txBody>
      </p:sp>
      <p:sp>
        <p:nvSpPr>
          <p:cNvPr id="4" name="Espace réservé du pied de page 3"/>
          <p:cNvSpPr>
            <a:spLocks noGrp="1"/>
          </p:cNvSpPr>
          <p:nvPr>
            <p:ph type="ftr" sz="quarter" idx="11"/>
          </p:nvPr>
        </p:nvSpPr>
        <p:spPr/>
        <p:txBody>
          <a:bodyPr/>
          <a:lstStyle/>
          <a:p>
            <a:r>
              <a:rPr lang="fr-FR"/>
              <a:t>fdfdf</a:t>
            </a:r>
          </a:p>
        </p:txBody>
      </p:sp>
      <p:sp>
        <p:nvSpPr>
          <p:cNvPr id="5" name="Espace réservé du numéro de diapositive 4"/>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0CE6D0-2102-5C47-ABAD-560EE84B2097}" type="datetime1">
              <a:rPr lang="fr-FR" smtClean="0"/>
              <a:pPr/>
              <a:t>31/10/2023</a:t>
            </a:fld>
            <a:endParaRPr lang="fr-FR"/>
          </a:p>
        </p:txBody>
      </p:sp>
      <p:sp>
        <p:nvSpPr>
          <p:cNvPr id="3" name="Espace réservé du pied de page 2"/>
          <p:cNvSpPr>
            <a:spLocks noGrp="1"/>
          </p:cNvSpPr>
          <p:nvPr>
            <p:ph type="ftr" sz="quarter" idx="11"/>
          </p:nvPr>
        </p:nvSpPr>
        <p:spPr/>
        <p:txBody>
          <a:bodyPr/>
          <a:lstStyle/>
          <a:p>
            <a:r>
              <a:rPr lang="fr-FR"/>
              <a:t>fdfdf</a:t>
            </a:r>
          </a:p>
        </p:txBody>
      </p:sp>
      <p:sp>
        <p:nvSpPr>
          <p:cNvPr id="4" name="Espace réservé du numéro de diapositive 3"/>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Espace réservé de la date 4"/>
          <p:cNvSpPr>
            <a:spLocks noGrp="1"/>
          </p:cNvSpPr>
          <p:nvPr>
            <p:ph type="dt" sz="half" idx="10"/>
          </p:nvPr>
        </p:nvSpPr>
        <p:spPr/>
        <p:txBody>
          <a:bodyPr/>
          <a:lstStyle/>
          <a:p>
            <a:fld id="{589CBF2C-1C7F-AB4C-B6FF-26FDD8D5311C}" type="datetime1">
              <a:rPr lang="fr-FR" smtClean="0"/>
              <a:pPr/>
              <a:t>31/10/2023</a:t>
            </a:fld>
            <a:endParaRPr lang="fr-FR"/>
          </a:p>
        </p:txBody>
      </p:sp>
      <p:sp>
        <p:nvSpPr>
          <p:cNvPr id="6" name="Espace réservé du pied de page 5"/>
          <p:cNvSpPr>
            <a:spLocks noGrp="1"/>
          </p:cNvSpPr>
          <p:nvPr>
            <p:ph type="ftr" sz="quarter" idx="11"/>
          </p:nvPr>
        </p:nvSpPr>
        <p:spPr/>
        <p:txBody>
          <a:bodyPr/>
          <a:lstStyle/>
          <a:p>
            <a:r>
              <a:rPr lang="fr-FR"/>
              <a:t>fdfdf</a:t>
            </a:r>
          </a:p>
        </p:txBody>
      </p:sp>
      <p:sp>
        <p:nvSpPr>
          <p:cNvPr id="7" name="Espace réservé du numéro de diapositive 6"/>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Espace réservé de la date 4"/>
          <p:cNvSpPr>
            <a:spLocks noGrp="1"/>
          </p:cNvSpPr>
          <p:nvPr>
            <p:ph type="dt" sz="half" idx="10"/>
          </p:nvPr>
        </p:nvSpPr>
        <p:spPr/>
        <p:txBody>
          <a:bodyPr/>
          <a:lstStyle/>
          <a:p>
            <a:fld id="{6A3E9BB9-B6A3-E14B-A27B-26EBDB161214}" type="datetime1">
              <a:rPr lang="fr-FR" smtClean="0"/>
              <a:pPr/>
              <a:t>31/10/2023</a:t>
            </a:fld>
            <a:endParaRPr lang="fr-FR"/>
          </a:p>
        </p:txBody>
      </p:sp>
      <p:sp>
        <p:nvSpPr>
          <p:cNvPr id="6" name="Espace réservé du pied de page 5"/>
          <p:cNvSpPr>
            <a:spLocks noGrp="1"/>
          </p:cNvSpPr>
          <p:nvPr>
            <p:ph type="ftr" sz="quarter" idx="11"/>
          </p:nvPr>
        </p:nvSpPr>
        <p:spPr/>
        <p:txBody>
          <a:bodyPr/>
          <a:lstStyle/>
          <a:p>
            <a:r>
              <a:rPr lang="fr-FR"/>
              <a:t>fdfdf</a:t>
            </a:r>
          </a:p>
        </p:txBody>
      </p:sp>
      <p:sp>
        <p:nvSpPr>
          <p:cNvPr id="7" name="Espace réservé du numéro de diapositive 6"/>
          <p:cNvSpPr>
            <a:spLocks noGrp="1"/>
          </p:cNvSpPr>
          <p:nvPr>
            <p:ph type="sldNum" sz="quarter" idx="12"/>
          </p:nvPr>
        </p:nvSpPr>
        <p:spPr/>
        <p:txBody>
          <a:bodyPr/>
          <a:lstStyle/>
          <a:p>
            <a:fld id="{63E51204-801F-0645-9AC3-CA74D0354CA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69B1C-1F21-1A4B-BB4C-1CFDA2D19393}" type="datetime1">
              <a:rPr lang="fr-FR" smtClean="0"/>
              <a:pPr/>
              <a:t>31/10/2023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fdfdf</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51204-801F-0645-9AC3-CA74D0354CA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38148" y="1132041"/>
            <a:ext cx="8017483" cy="4128328"/>
          </a:xfrm>
        </p:spPr>
        <p:txBody>
          <a:bodyPr>
            <a:normAutofit/>
          </a:bodyPr>
          <a:lstStyle/>
          <a:p>
            <a:endParaRPr lang="fr-FR" sz="2400" dirty="0">
              <a:solidFill>
                <a:srgbClr val="000000"/>
              </a:solidFill>
              <a:latin typeface="Helvetica"/>
              <a:cs typeface="Helvetica"/>
            </a:endParaRPr>
          </a:p>
          <a:p>
            <a:r>
              <a:rPr lang="fr-FR" sz="3000" b="1" dirty="0">
                <a:solidFill>
                  <a:srgbClr val="000000"/>
                </a:solidFill>
                <a:latin typeface="Helvetica"/>
                <a:cs typeface="Helvetica"/>
              </a:rPr>
              <a:t>L’établissement des faits en procédure administrative : entre instruction d’office et obligation de collaborer</a:t>
            </a:r>
          </a:p>
          <a:p>
            <a:endParaRPr lang="fr-FR" sz="1500" dirty="0">
              <a:solidFill>
                <a:srgbClr val="000000"/>
              </a:solidFill>
              <a:latin typeface="Helvetica"/>
              <a:cs typeface="Helvetica"/>
            </a:endParaRPr>
          </a:p>
          <a:p>
            <a:r>
              <a:rPr lang="fr-FR" sz="2000" dirty="0">
                <a:solidFill>
                  <a:srgbClr val="000000"/>
                </a:solidFill>
                <a:latin typeface="Helvetica"/>
                <a:cs typeface="Helvetica"/>
              </a:rPr>
              <a:t>Stéphane </a:t>
            </a:r>
            <a:r>
              <a:rPr lang="fr-FR" sz="2000" dirty="0" err="1">
                <a:solidFill>
                  <a:srgbClr val="000000"/>
                </a:solidFill>
                <a:latin typeface="Helvetica"/>
                <a:cs typeface="Helvetica"/>
              </a:rPr>
              <a:t>Grodecki</a:t>
            </a:r>
            <a:endParaRPr lang="fr-FR" sz="2000" dirty="0">
              <a:solidFill>
                <a:srgbClr val="000000"/>
              </a:solidFill>
              <a:latin typeface="Helvetica"/>
              <a:cs typeface="Helvetica"/>
            </a:endParaRPr>
          </a:p>
          <a:p>
            <a:r>
              <a:rPr lang="fr-FR" sz="1500" i="1" dirty="0">
                <a:solidFill>
                  <a:srgbClr val="000000"/>
                </a:solidFill>
                <a:latin typeface="Helvetica"/>
                <a:cs typeface="Helvetica"/>
              </a:rPr>
              <a:t>Chargé de cours à l’Université de Genève, </a:t>
            </a:r>
          </a:p>
          <a:p>
            <a:r>
              <a:rPr lang="fr-FR" sz="1500" i="1" dirty="0">
                <a:solidFill>
                  <a:srgbClr val="000000"/>
                </a:solidFill>
                <a:latin typeface="Helvetica"/>
                <a:cs typeface="Helvetica"/>
              </a:rPr>
              <a:t>docteur en droit, avocat à Genève</a:t>
            </a:r>
          </a:p>
          <a:p>
            <a:endParaRPr lang="fr-FR" sz="2000" b="1" dirty="0">
              <a:solidFill>
                <a:srgbClr val="000000"/>
              </a:solidFill>
              <a:latin typeface="Helvetica"/>
              <a:cs typeface="Helvetica"/>
            </a:endParaRPr>
          </a:p>
          <a:p>
            <a:endParaRPr lang="fr-FR" sz="2000" b="1" dirty="0">
              <a:solidFill>
                <a:srgbClr val="000000"/>
              </a:solidFill>
              <a:latin typeface="Helvetica"/>
              <a:cs typeface="Helvetica"/>
            </a:endParaRPr>
          </a:p>
        </p:txBody>
      </p:sp>
      <p:pic>
        <p:nvPicPr>
          <p:cNvPr id="4" name="Image 3"/>
          <p:cNvPicPr>
            <a:picLocks noChangeAspect="1"/>
          </p:cNvPicPr>
          <p:nvPr/>
        </p:nvPicPr>
        <p:blipFill>
          <a:blip r:embed="rId3"/>
          <a:stretch>
            <a:fillRect/>
          </a:stretch>
        </p:blipFill>
        <p:spPr>
          <a:xfrm>
            <a:off x="2898148" y="5669278"/>
            <a:ext cx="3473096" cy="56860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fontScale="90000"/>
          </a:bodyPr>
          <a:lstStyle/>
          <a:p>
            <a:pPr algn="l"/>
            <a:r>
              <a:rPr lang="fr-FR" sz="3800" b="1" dirty="0">
                <a:latin typeface="Helvetica"/>
                <a:cs typeface="Helvetica"/>
              </a:rPr>
              <a:t>III. </a:t>
            </a:r>
            <a:r>
              <a:rPr lang="fr-CH" sz="3800" b="1" dirty="0">
                <a:solidFill>
                  <a:srgbClr val="000000"/>
                </a:solidFill>
                <a:latin typeface="Helvetica"/>
              </a:rPr>
              <a:t>L’obligation de collaborer</a:t>
            </a:r>
            <a:br>
              <a:rPr lang="fr-CH" sz="3800" b="1" dirty="0">
                <a:solidFill>
                  <a:srgbClr val="000000"/>
                </a:solidFill>
                <a:latin typeface="Helvetica"/>
              </a:rPr>
            </a:br>
            <a:endParaRPr lang="fr-FR" sz="3800" b="1" dirty="0">
              <a:latin typeface="Helvetica"/>
              <a:cs typeface="Helvetica"/>
            </a:endParaRP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000" dirty="0">
                <a:latin typeface="Helvetica" pitchFamily="2" charset="0"/>
              </a:rPr>
              <a:t>4 Dont la violation a des conséquences importantes </a:t>
            </a:r>
          </a:p>
          <a:p>
            <a:pPr marL="0" indent="0" algn="just">
              <a:buNone/>
            </a:pPr>
            <a:endParaRPr lang="fr-FR" sz="2000" dirty="0">
              <a:latin typeface="Helvetica" pitchFamily="2" charset="0"/>
            </a:endParaRPr>
          </a:p>
          <a:p>
            <a:pPr marL="0" indent="0" algn="just">
              <a:buNone/>
            </a:pPr>
            <a:r>
              <a:rPr lang="fr-FR" sz="2000" dirty="0">
                <a:latin typeface="Helvetica" pitchFamily="2" charset="0"/>
              </a:rPr>
              <a:t>L’autorité est libérée de son devoir d’instruction, étant donné que l’administré n’a pas respecté son obligation de collaborer. Elle rend une décision en l’état du dossier quand les circonstances l’obligent ou l’autorisent à mettre fin à l’instruction. </a:t>
            </a:r>
          </a:p>
          <a:p>
            <a:pPr marL="0" indent="0" algn="just">
              <a:buNone/>
            </a:pPr>
            <a:endParaRPr lang="fr-FR" sz="2000" dirty="0">
              <a:latin typeface="Helvetica" pitchFamily="2" charset="0"/>
            </a:endParaRPr>
          </a:p>
          <a:p>
            <a:pPr marL="0" indent="0" algn="just">
              <a:buNone/>
            </a:pPr>
            <a:r>
              <a:rPr lang="fr-FR" sz="2000" dirty="0">
                <a:latin typeface="Helvetica" pitchFamily="2" charset="0"/>
              </a:rPr>
              <a:t>Et là les principes de 8 CC vont retrouver application.</a:t>
            </a:r>
          </a:p>
          <a:p>
            <a:pPr marL="0" indent="0" algn="just">
              <a:buNone/>
            </a:pPr>
            <a:endParaRPr lang="fr-FR" sz="2000" dirty="0">
              <a:latin typeface="Helvetica" pitchFamily="2" charset="0"/>
            </a:endParaRPr>
          </a:p>
          <a:p>
            <a:pPr marL="0" indent="0" algn="just">
              <a:buNone/>
            </a:pPr>
            <a:r>
              <a:rPr lang="fr-FR" sz="2000" dirty="0">
                <a:latin typeface="Helvetica" pitchFamily="2" charset="0"/>
              </a:rPr>
              <a:t>Nouveauté jurisprudentielle toutefois : la violation de l’obligation de collaborer en cas de requête (d’aide sociale) ne peut pas signifier un non traitement du dossier : il faut rendre une décision sujette à recours (art. 29a Cst.; arrêt 8C_307/2022 du 4 septembre 2023, destiné à publication aux ATF). </a:t>
            </a:r>
          </a:p>
          <a:p>
            <a:pPr marL="0" indent="0" algn="just">
              <a:buNone/>
            </a:pPr>
            <a:endParaRPr lang="fr-FR" sz="2000" dirty="0">
              <a:latin typeface="Helvetica" pitchFamily="2" charset="0"/>
            </a:endParaRPr>
          </a:p>
          <a:p>
            <a:pPr marL="0" indent="0">
              <a:buNone/>
            </a:pPr>
            <a:endParaRPr lang="fr-FR" sz="2200" dirty="0"/>
          </a:p>
          <a:p>
            <a:pPr marL="0" indent="0">
              <a:buNone/>
            </a:pPr>
            <a:endParaRPr lang="fr-FR" sz="2200" dirty="0"/>
          </a:p>
          <a:p>
            <a:pPr marL="0" indent="0" algn="just">
              <a:buNone/>
            </a:pPr>
            <a:endParaRPr lang="fr-FR" sz="2200" dirty="0">
              <a:latin typeface="Helvetica" pitchFamily="2" charset="0"/>
              <a:cs typeface="Helvetica"/>
            </a:endParaRPr>
          </a:p>
        </p:txBody>
      </p:sp>
    </p:spTree>
    <p:extLst>
      <p:ext uri="{BB962C8B-B14F-4D97-AF65-F5344CB8AC3E}">
        <p14:creationId xmlns:p14="http://schemas.microsoft.com/office/powerpoint/2010/main" val="241414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38148" y="1132041"/>
            <a:ext cx="8017483" cy="4128328"/>
          </a:xfrm>
        </p:spPr>
        <p:txBody>
          <a:bodyPr>
            <a:normAutofit/>
          </a:bodyPr>
          <a:lstStyle/>
          <a:p>
            <a:endParaRPr lang="fr-FR" sz="2400" dirty="0">
              <a:solidFill>
                <a:srgbClr val="000000"/>
              </a:solidFill>
              <a:latin typeface="Helvetica"/>
              <a:cs typeface="Helvetica"/>
            </a:endParaRPr>
          </a:p>
          <a:p>
            <a:endParaRPr lang="fr-FR" sz="2400" dirty="0">
              <a:solidFill>
                <a:srgbClr val="000000"/>
              </a:solidFill>
              <a:latin typeface="Helvetica"/>
              <a:cs typeface="Helvetica"/>
            </a:endParaRPr>
          </a:p>
          <a:p>
            <a:r>
              <a:rPr lang="fr-FR" sz="3800" b="1" dirty="0">
                <a:solidFill>
                  <a:srgbClr val="000000"/>
                </a:solidFill>
                <a:latin typeface="Helvetica"/>
                <a:cs typeface="Helvetica"/>
              </a:rPr>
              <a:t>IV. </a:t>
            </a:r>
            <a:r>
              <a:rPr lang="fr-CH" sz="3800" b="1" dirty="0">
                <a:solidFill>
                  <a:srgbClr val="000000"/>
                </a:solidFill>
                <a:latin typeface="Helvetica"/>
              </a:rPr>
              <a:t>Exemples concrets</a:t>
            </a:r>
          </a:p>
          <a:p>
            <a:endParaRPr lang="fr-FR" sz="1500" dirty="0">
              <a:solidFill>
                <a:srgbClr val="000000"/>
              </a:solidFill>
              <a:latin typeface="Helvetica"/>
              <a:cs typeface="Helvetica"/>
            </a:endParaRPr>
          </a:p>
          <a:p>
            <a:endParaRPr lang="fr-FR" sz="2000" b="1" dirty="0">
              <a:solidFill>
                <a:srgbClr val="000000"/>
              </a:solidFill>
              <a:latin typeface="Helvetica"/>
              <a:cs typeface="Helvetica"/>
            </a:endParaRPr>
          </a:p>
          <a:p>
            <a:endParaRPr lang="fr-FR" sz="2000" b="1" dirty="0">
              <a:solidFill>
                <a:srgbClr val="000000"/>
              </a:solidFill>
              <a:latin typeface="Helvetica"/>
              <a:cs typeface="Helvetica"/>
            </a:endParaRPr>
          </a:p>
          <a:p>
            <a:pPr marL="0" indent="0" algn="just">
              <a:buNone/>
            </a:pPr>
            <a:endParaRPr lang="fr-FR" sz="1000" dirty="0">
              <a:latin typeface="Helvetica" pitchFamily="2" charset="0"/>
              <a:cs typeface="Helvetica"/>
            </a:endParaRPr>
          </a:p>
        </p:txBody>
      </p:sp>
      <p:pic>
        <p:nvPicPr>
          <p:cNvPr id="4" name="Image 3"/>
          <p:cNvPicPr>
            <a:picLocks noChangeAspect="1"/>
          </p:cNvPicPr>
          <p:nvPr/>
        </p:nvPicPr>
        <p:blipFill>
          <a:blip r:embed="rId3"/>
          <a:stretch>
            <a:fillRect/>
          </a:stretch>
        </p:blipFill>
        <p:spPr>
          <a:xfrm>
            <a:off x="2898148" y="5669278"/>
            <a:ext cx="3473096" cy="568603"/>
          </a:xfrm>
          <a:prstGeom prst="rect">
            <a:avLst/>
          </a:prstGeom>
        </p:spPr>
      </p:pic>
    </p:spTree>
    <p:extLst>
      <p:ext uri="{BB962C8B-B14F-4D97-AF65-F5344CB8AC3E}">
        <p14:creationId xmlns:p14="http://schemas.microsoft.com/office/powerpoint/2010/main" val="1312209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IV. Exemple : droit disciplinaire</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ATF 148 II 465 : l’obligation de collaborer impose au médecin qui fait face à une procédure disciplinaire de demander la levée de son secret médical (même si la dénonciatrice a refusé de lever le secret médical).</a:t>
            </a:r>
            <a:endParaRPr lang="fr-FR" sz="2200" dirty="0">
              <a:latin typeface="Helvetica"/>
              <a:cs typeface="Helvetica"/>
            </a:endParaRPr>
          </a:p>
        </p:txBody>
      </p:sp>
    </p:spTree>
    <p:extLst>
      <p:ext uri="{BB962C8B-B14F-4D97-AF65-F5344CB8AC3E}">
        <p14:creationId xmlns:p14="http://schemas.microsoft.com/office/powerpoint/2010/main" val="147647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IV. Exemples : fonction publique</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Arrêt 8C_515/2022 du 16 mars 2023 : l’obligation de collaborer impose au fonctionnaire de transmettre tous les éléments relatifs à une enquête, même s’ils sont à charges (des échanges de messages « problématiques » entre un professeur d’université et une assistante)</a:t>
            </a:r>
            <a:endParaRPr lang="fr-FR" sz="2200" dirty="0">
              <a:latin typeface="Helvetica"/>
              <a:cs typeface="Helvetica"/>
            </a:endParaRPr>
          </a:p>
        </p:txBody>
      </p:sp>
    </p:spTree>
    <p:extLst>
      <p:ext uri="{BB962C8B-B14F-4D97-AF65-F5344CB8AC3E}">
        <p14:creationId xmlns:p14="http://schemas.microsoft.com/office/powerpoint/2010/main" val="151860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fontScale="90000"/>
          </a:bodyPr>
          <a:lstStyle/>
          <a:p>
            <a:pPr algn="l"/>
            <a:r>
              <a:rPr lang="fr-FR" sz="3800" b="1" dirty="0">
                <a:latin typeface="Helvetica"/>
                <a:cs typeface="Helvetica"/>
              </a:rPr>
              <a:t>IV. Exemple : discrimination salariale</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Arrêt 8C_728/2021 du 18 mai 2022 : l’obligation de collaborer peut être tempérée par des normes spéciales. Ainsi en application de l’art. 6 </a:t>
            </a:r>
            <a:r>
              <a:rPr lang="fr-FR" sz="2200" dirty="0" err="1">
                <a:latin typeface="Helvetica" pitchFamily="2" charset="0"/>
                <a:cs typeface="Helvetica"/>
              </a:rPr>
              <a:t>LEg</a:t>
            </a:r>
            <a:r>
              <a:rPr lang="fr-FR" sz="2200" dirty="0">
                <a:latin typeface="Helvetica" pitchFamily="2" charset="0"/>
                <a:cs typeface="Helvetica"/>
              </a:rPr>
              <a:t>, lorsque le fonctionnaire a rendu vraisemblable une discrimination salariale, le Tribunal cantonal doit instruire les autres points d’office.</a:t>
            </a:r>
            <a:endParaRPr lang="fr-FR" sz="2200" dirty="0">
              <a:latin typeface="Helvetica"/>
              <a:cs typeface="Helvetica"/>
            </a:endParaRPr>
          </a:p>
        </p:txBody>
      </p:sp>
    </p:spTree>
    <p:extLst>
      <p:ext uri="{BB962C8B-B14F-4D97-AF65-F5344CB8AC3E}">
        <p14:creationId xmlns:p14="http://schemas.microsoft.com/office/powerpoint/2010/main" val="316319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fontScale="90000"/>
          </a:bodyPr>
          <a:lstStyle/>
          <a:p>
            <a:pPr algn="l"/>
            <a:r>
              <a:rPr lang="fr-FR" sz="3800" b="1" dirty="0">
                <a:latin typeface="Helvetica"/>
                <a:cs typeface="Helvetica"/>
              </a:rPr>
              <a:t>IV. Exemple : droit de la construction</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Arrêt 1C_611/2020 du 10 mai 2021 : l’obligation de collaborer est particulièrement importante pour les faits (i) que l’administré est à même de mieux connaître ou (ii) qui relèvent de sa sphère d’influence.</a:t>
            </a:r>
          </a:p>
          <a:p>
            <a:pPr marL="0" indent="0" algn="just">
              <a:buNone/>
            </a:pPr>
            <a:r>
              <a:rPr lang="fr-FR" sz="2200" dirty="0">
                <a:latin typeface="Helvetica" pitchFamily="2" charset="0"/>
                <a:cs typeface="Helvetica"/>
              </a:rPr>
              <a:t>Ainsi, en matière de droit de la construction, par essence il appartient à l’administré de fournir toutes les pièces complémentaires. A défaut, l’autorité peut refuser d’examiner le fond du dossier.</a:t>
            </a:r>
            <a:endParaRPr lang="fr-FR" sz="2200" dirty="0">
              <a:latin typeface="Helvetica"/>
              <a:cs typeface="Helvetica"/>
            </a:endParaRPr>
          </a:p>
        </p:txBody>
      </p:sp>
    </p:spTree>
    <p:extLst>
      <p:ext uri="{BB962C8B-B14F-4D97-AF65-F5344CB8AC3E}">
        <p14:creationId xmlns:p14="http://schemas.microsoft.com/office/powerpoint/2010/main" val="293815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IV. Exemples : prestations sociales</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Arrêt 8C_499/2019 du 20 février 2020 : l’obligation de collaborer est pleinement applicable. En cas de violation, l’autorité peut statuer en l’état du dossier. Toutefois lorsque une prestation sociale est due à teneur du dossier en mains de l’autorité, celle-ci ne peut pas refuser de l’octroyer en raison de la seule violation de l’obligation de collaborer.</a:t>
            </a:r>
          </a:p>
          <a:p>
            <a:pPr marL="0" indent="0" algn="just">
              <a:buNone/>
            </a:pPr>
            <a:endParaRPr lang="fr-FR" sz="2200" dirty="0">
              <a:latin typeface="Helvetica" pitchFamily="2" charset="0"/>
              <a:cs typeface="Helvetica"/>
            </a:endParaRPr>
          </a:p>
          <a:p>
            <a:pPr marL="0" indent="0" algn="just">
              <a:buNone/>
            </a:pPr>
            <a:r>
              <a:rPr lang="fr-FR" sz="2200" dirty="0">
                <a:latin typeface="Helvetica" pitchFamily="2" charset="0"/>
                <a:cs typeface="Helvetica"/>
              </a:rPr>
              <a:t>Arrêt 8C_307/2022 du 4 septembre 2023 (destinés à publication): l’obligation de collaborer est applicable. En cas de violation, l’autorité ne peut pas simplement mettre fin à l’examen du dossier (pas de classement vertical). Elle doit rendre une décision sujette à recours (art. 29a Cst.).</a:t>
            </a:r>
            <a:endParaRPr lang="fr-FR" sz="2200" dirty="0">
              <a:latin typeface="Helvetica"/>
              <a:cs typeface="Helvetica"/>
            </a:endParaRPr>
          </a:p>
        </p:txBody>
      </p:sp>
    </p:spTree>
    <p:extLst>
      <p:ext uri="{BB962C8B-B14F-4D97-AF65-F5344CB8AC3E}">
        <p14:creationId xmlns:p14="http://schemas.microsoft.com/office/powerpoint/2010/main" val="410371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fontScale="90000"/>
          </a:bodyPr>
          <a:lstStyle/>
          <a:p>
            <a:pPr algn="l"/>
            <a:r>
              <a:rPr lang="fr-FR" sz="3800" b="1" dirty="0">
                <a:latin typeface="Helvetica"/>
                <a:cs typeface="Helvetica"/>
              </a:rPr>
              <a:t>IV. Exemple : droit des étrangers et mineurs</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Arrêt 2C_681/2022 du 3 août 2023 : l’obligation de collaborer est spécifiquement prévue en droit des étrangers (art. 90 LEI). Elle est également applicable au mineur, lequel se voit opposer les actes de son représentant.</a:t>
            </a:r>
          </a:p>
          <a:p>
            <a:pPr marL="0" indent="0" algn="just">
              <a:buNone/>
            </a:pPr>
            <a:r>
              <a:rPr lang="fr-FR" sz="2200" dirty="0">
                <a:latin typeface="Helvetica" pitchFamily="2" charset="0"/>
                <a:cs typeface="Helvetica"/>
              </a:rPr>
              <a:t>Pour autant qu’il </a:t>
            </a:r>
            <a:r>
              <a:rPr lang="fr-FR" sz="2200">
                <a:latin typeface="Helvetica" pitchFamily="2" charset="0"/>
                <a:cs typeface="Helvetica"/>
              </a:rPr>
              <a:t>soit toutefois </a:t>
            </a:r>
            <a:r>
              <a:rPr lang="fr-FR" sz="2200" dirty="0">
                <a:latin typeface="Helvetica" pitchFamily="2" charset="0"/>
                <a:cs typeface="Helvetica"/>
              </a:rPr>
              <a:t>valablement représentés (ce qui n’est pas le cas s’il est représenté par ses </a:t>
            </a:r>
            <a:r>
              <a:rPr lang="fr-FR" sz="2200">
                <a:latin typeface="Helvetica" pitchFamily="2" charset="0"/>
                <a:cs typeface="Helvetica"/>
              </a:rPr>
              <a:t>grands-parents).</a:t>
            </a:r>
            <a:endParaRPr lang="fr-FR" sz="2200" dirty="0">
              <a:latin typeface="Helvetica"/>
              <a:cs typeface="Helvetica"/>
            </a:endParaRPr>
          </a:p>
        </p:txBody>
      </p:sp>
    </p:spTree>
    <p:extLst>
      <p:ext uri="{BB962C8B-B14F-4D97-AF65-F5344CB8AC3E}">
        <p14:creationId xmlns:p14="http://schemas.microsoft.com/office/powerpoint/2010/main" val="2722157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IV. Exemple : droit fiscal</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Arrêt 2C_74/2021 du 26 juillet 2021 : L’obligation de collaborer est très étendue en matière fiscale. Si un contribuable ne collabore pas, le fardeau de la preuve peut se renverser : </a:t>
            </a:r>
            <a:r>
              <a:rPr lang="fr-FR" sz="2200" dirty="0">
                <a:latin typeface="Helvetica" pitchFamily="2" charset="0"/>
              </a:rPr>
              <a:t>« </a:t>
            </a:r>
            <a:r>
              <a:rPr lang="fr-FR" sz="1800" dirty="0">
                <a:latin typeface="Helvetica" pitchFamily="2" charset="0"/>
              </a:rPr>
              <a:t>Force est de constater, au vu des demandes réitérées de l’autorité intimée auprès de la </a:t>
            </a:r>
            <a:r>
              <a:rPr lang="fr-FR" sz="1800" dirty="0" err="1">
                <a:latin typeface="Helvetica" pitchFamily="2" charset="0"/>
              </a:rPr>
              <a:t>recourante</a:t>
            </a:r>
            <a:r>
              <a:rPr lang="fr-FR" sz="1800" dirty="0">
                <a:latin typeface="Helvetica" pitchFamily="2" charset="0"/>
              </a:rPr>
              <a:t> aux fins d’obtenir le détail des comptes bancaires et la destination des sommes qui y apparaissaient (cf. arrêt attaqué, p. 4 ch. 13 et 15), que l’instance précédente pouvait confirmer qu’il existait de forts indices que la </a:t>
            </a:r>
            <a:r>
              <a:rPr lang="fr-FR" sz="1800" dirty="0" err="1">
                <a:latin typeface="Helvetica" pitchFamily="2" charset="0"/>
              </a:rPr>
              <a:t>recourante</a:t>
            </a:r>
            <a:r>
              <a:rPr lang="fr-FR" sz="1800" dirty="0">
                <a:latin typeface="Helvetica" pitchFamily="2" charset="0"/>
              </a:rPr>
              <a:t> disposait d’une fortune mobilière non déclarée, ce qui conduisait à renverser le fardeau de la preuve. Il n’importe pas que l’autorité intimée n’ait pas pu préciser où ces sommes ont abouti. Il suffit de constater que la </a:t>
            </a:r>
            <a:r>
              <a:rPr lang="fr-FR" sz="1800" dirty="0" err="1">
                <a:latin typeface="Helvetica" pitchFamily="2" charset="0"/>
              </a:rPr>
              <a:t>recourante</a:t>
            </a:r>
            <a:r>
              <a:rPr lang="fr-FR" sz="1800" dirty="0">
                <a:latin typeface="Helvetica" pitchFamily="2" charset="0"/>
              </a:rPr>
              <a:t>, dont l’attention a été précisément attirée sur ces faits par l’autorité intimée et qui supportait le fardeau de la preuve à ce stade des investigations de l’autorité intimée, n’a pas été en mesure d’apporter des preuves suffisantes sur l’utilisation des dits montants </a:t>
            </a:r>
            <a:r>
              <a:rPr lang="fr-FR" sz="2200" dirty="0">
                <a:latin typeface="Helvetica" pitchFamily="2" charset="0"/>
              </a:rPr>
              <a:t>». </a:t>
            </a:r>
          </a:p>
          <a:p>
            <a:pPr marL="0" indent="0" algn="just">
              <a:buNone/>
            </a:pPr>
            <a:endParaRPr lang="fr-FR" sz="2200" dirty="0">
              <a:latin typeface="Helvetica"/>
              <a:cs typeface="Helvetica"/>
            </a:endParaRPr>
          </a:p>
        </p:txBody>
      </p:sp>
    </p:spTree>
    <p:extLst>
      <p:ext uri="{BB962C8B-B14F-4D97-AF65-F5344CB8AC3E}">
        <p14:creationId xmlns:p14="http://schemas.microsoft.com/office/powerpoint/2010/main" val="3058642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IV. Exemple : assurances sociales</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cs typeface="Helvetica"/>
              </a:rPr>
              <a:t>Arrêt 8C:125/2023 du 8 août 2023 : même si l’obligation de collaborer existe en matière d’assurances sociales, l’examen des questions médicales (causalité) doit être instruite d’office; le cas échéant il appartient à l’assurance d’ordonner d’office une expertise.</a:t>
            </a:r>
            <a:endParaRPr lang="fr-FR" sz="2200" dirty="0">
              <a:latin typeface="Helvetica"/>
              <a:cs typeface="Helvetica"/>
            </a:endParaRPr>
          </a:p>
        </p:txBody>
      </p:sp>
    </p:spTree>
    <p:extLst>
      <p:ext uri="{BB962C8B-B14F-4D97-AF65-F5344CB8AC3E}">
        <p14:creationId xmlns:p14="http://schemas.microsoft.com/office/powerpoint/2010/main" val="193041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 Introduction</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rPr>
              <a:t>Instruction d’office ou obligation de collaborer ?</a:t>
            </a:r>
          </a:p>
          <a:p>
            <a:pPr marL="0" indent="0" algn="just">
              <a:buNone/>
            </a:pPr>
            <a:endParaRPr lang="fr-FR" sz="2200" dirty="0">
              <a:latin typeface="Helvetica" pitchFamily="2" charset="0"/>
            </a:endParaRPr>
          </a:p>
          <a:p>
            <a:pPr marL="0" indent="0" algn="just">
              <a:buNone/>
            </a:pPr>
            <a:r>
              <a:rPr lang="fr-FR" sz="2200" dirty="0">
                <a:latin typeface="Helvetica" pitchFamily="2" charset="0"/>
              </a:rPr>
              <a:t>Le publiciste n’aime pas choisir : il applique les deux.</a:t>
            </a:r>
          </a:p>
          <a:p>
            <a:pPr marL="0" indent="0" algn="just">
              <a:buNone/>
            </a:pPr>
            <a:endParaRPr lang="fr-FR" sz="2200" dirty="0">
              <a:latin typeface="Helvetica" pitchFamily="2" charset="0"/>
            </a:endParaRPr>
          </a:p>
          <a:p>
            <a:pPr marL="0" indent="0" algn="just">
              <a:buNone/>
            </a:pPr>
            <a:r>
              <a:rPr lang="fr-FR" sz="2200" dirty="0">
                <a:latin typeface="Helvetica" pitchFamily="2" charset="0"/>
              </a:rPr>
              <a:t>Si la définition est connue, son application pratique est parfois plus compliquée (et l’obligation de collaborer va très loin).</a:t>
            </a:r>
          </a:p>
          <a:p>
            <a:pPr marL="0" indent="0">
              <a:buNone/>
            </a:pPr>
            <a:endParaRPr lang="fr-FR" sz="2200" dirty="0">
              <a:latin typeface="Helvetica" pitchFamily="2" charset="0"/>
              <a:cs typeface="Helvetica"/>
            </a:endParaRPr>
          </a:p>
          <a:p>
            <a:pPr marL="0" marR="0" lvl="0" indent="0" defTabSz="914400" eaLnBrk="1" fontAlgn="auto" latinLnBrk="0" hangingPunct="1">
              <a:lnSpc>
                <a:spcPct val="100000"/>
              </a:lnSpc>
              <a:spcBef>
                <a:spcPts val="0"/>
              </a:spcBef>
              <a:spcAft>
                <a:spcPts val="600"/>
              </a:spcAft>
              <a:buClrTx/>
              <a:buSzTx/>
              <a:buNone/>
              <a:tabLst/>
              <a:defRPr/>
            </a:pPr>
            <a:endParaRPr lang="fr-FR" sz="1500" dirty="0">
              <a:latin typeface="Helvetica" pitchFamily="2" charset="0"/>
              <a:cs typeface="Helvetic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38148" y="1132041"/>
            <a:ext cx="8017483" cy="4128328"/>
          </a:xfrm>
        </p:spPr>
        <p:txBody>
          <a:bodyPr>
            <a:normAutofit/>
          </a:bodyPr>
          <a:lstStyle/>
          <a:p>
            <a:endParaRPr lang="fr-FR" sz="2400" dirty="0">
              <a:solidFill>
                <a:srgbClr val="000000"/>
              </a:solidFill>
              <a:latin typeface="Helvetica"/>
              <a:cs typeface="Helvetica"/>
            </a:endParaRPr>
          </a:p>
          <a:p>
            <a:endParaRPr lang="fr-FR" sz="2400" dirty="0">
              <a:solidFill>
                <a:srgbClr val="000000"/>
              </a:solidFill>
              <a:latin typeface="Helvetica"/>
              <a:cs typeface="Helvetica"/>
            </a:endParaRPr>
          </a:p>
          <a:p>
            <a:r>
              <a:rPr lang="fr-FR" sz="3800" b="1" dirty="0">
                <a:solidFill>
                  <a:srgbClr val="000000"/>
                </a:solidFill>
                <a:latin typeface="Helvetica"/>
                <a:cs typeface="Helvetica"/>
              </a:rPr>
              <a:t>V. Conclusion</a:t>
            </a:r>
          </a:p>
          <a:p>
            <a:endParaRPr lang="fr-FR" sz="1500" dirty="0">
              <a:solidFill>
                <a:srgbClr val="000000"/>
              </a:solidFill>
              <a:latin typeface="Helvetica"/>
              <a:cs typeface="Helvetica"/>
            </a:endParaRPr>
          </a:p>
          <a:p>
            <a:endParaRPr lang="fr-FR" sz="2000" b="1" dirty="0">
              <a:solidFill>
                <a:srgbClr val="000000"/>
              </a:solidFill>
              <a:latin typeface="Helvetica"/>
              <a:cs typeface="Helvetica"/>
            </a:endParaRPr>
          </a:p>
          <a:p>
            <a:endParaRPr lang="fr-FR" sz="2000" b="1" dirty="0">
              <a:solidFill>
                <a:srgbClr val="000000"/>
              </a:solidFill>
              <a:latin typeface="Helvetica"/>
              <a:cs typeface="Helvetica"/>
            </a:endParaRPr>
          </a:p>
          <a:p>
            <a:pPr marL="0" indent="0" algn="just">
              <a:buNone/>
            </a:pPr>
            <a:endParaRPr lang="fr-FR" sz="1000" dirty="0">
              <a:latin typeface="Helvetica" pitchFamily="2" charset="0"/>
              <a:cs typeface="Helvetica"/>
            </a:endParaRPr>
          </a:p>
        </p:txBody>
      </p:sp>
      <p:pic>
        <p:nvPicPr>
          <p:cNvPr id="4" name="Image 3"/>
          <p:cNvPicPr>
            <a:picLocks noChangeAspect="1"/>
          </p:cNvPicPr>
          <p:nvPr/>
        </p:nvPicPr>
        <p:blipFill>
          <a:blip r:embed="rId3"/>
          <a:stretch>
            <a:fillRect/>
          </a:stretch>
        </p:blipFill>
        <p:spPr>
          <a:xfrm>
            <a:off x="2898148" y="5669278"/>
            <a:ext cx="3473096" cy="568603"/>
          </a:xfrm>
          <a:prstGeom prst="rect">
            <a:avLst/>
          </a:prstGeom>
        </p:spPr>
      </p:pic>
    </p:spTree>
    <p:extLst>
      <p:ext uri="{BB962C8B-B14F-4D97-AF65-F5344CB8AC3E}">
        <p14:creationId xmlns:p14="http://schemas.microsoft.com/office/powerpoint/2010/main" val="1658068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V. Conclusion</a:t>
            </a:r>
            <a:endParaRPr lang="fr-FR" sz="3800" b="1" i="1" dirty="0">
              <a:latin typeface="Helvetica"/>
              <a:cs typeface="Helvetica"/>
            </a:endParaRP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387531" y="1299972"/>
            <a:ext cx="8034391" cy="4407612"/>
          </a:xfrm>
        </p:spPr>
        <p:txBody>
          <a:bodyPr>
            <a:noAutofit/>
          </a:bodyPr>
          <a:lstStyle/>
          <a:p>
            <a:pPr marL="0" indent="0" algn="just">
              <a:buNone/>
            </a:pPr>
            <a:r>
              <a:rPr lang="fr-FR" sz="2200" dirty="0">
                <a:latin typeface="Helvetica" pitchFamily="2" charset="0"/>
              </a:rPr>
              <a:t>Le débat n’a pas lieu sur le principe de l’instruction d’office ou de l’obligation de collaborer, mais sur la portée effective et concrète de l’obligation de collaborer.</a:t>
            </a:r>
          </a:p>
          <a:p>
            <a:pPr marL="0" indent="0" algn="just">
              <a:buNone/>
            </a:pPr>
            <a:endParaRPr lang="fr-FR" sz="1800" dirty="0">
              <a:latin typeface="Helvetica" pitchFamily="2" charset="0"/>
            </a:endParaRPr>
          </a:p>
          <a:p>
            <a:pPr marL="0" indent="0" algn="just">
              <a:buNone/>
            </a:pPr>
            <a:r>
              <a:rPr lang="fr-FR" sz="2200" dirty="0">
                <a:latin typeface="Helvetica" pitchFamily="2" charset="0"/>
              </a:rPr>
              <a:t>Et cette obligation de collaborer va très loin : l’administré doit clairement remettre tous les éléments, y compris ceux qui le desservent.</a:t>
            </a:r>
          </a:p>
          <a:p>
            <a:pPr marL="0" indent="0" algn="just">
              <a:buNone/>
            </a:pPr>
            <a:endParaRPr lang="fr-FR" sz="1800" dirty="0">
              <a:latin typeface="Helvetica" pitchFamily="2" charset="0"/>
            </a:endParaRPr>
          </a:p>
          <a:p>
            <a:pPr marL="0" indent="0" algn="just">
              <a:buNone/>
            </a:pPr>
            <a:r>
              <a:rPr lang="fr-FR" sz="2200" dirty="0">
                <a:latin typeface="Helvetica" pitchFamily="2" charset="0"/>
              </a:rPr>
              <a:t>Ce principe ouvre la porte au vrai conflit qui fait rage : comment gérer cela avec les obligations de dénoncer en matière pénale et cette obligation de collaborer….</a:t>
            </a:r>
          </a:p>
          <a:p>
            <a:pPr marL="0" indent="0" algn="just">
              <a:buNone/>
            </a:pPr>
            <a:endParaRPr lang="fr-FR" sz="1800" dirty="0">
              <a:latin typeface="Helvetica" pitchFamily="2" charset="0"/>
            </a:endParaRPr>
          </a:p>
          <a:p>
            <a:pPr marL="0" indent="0" algn="just">
              <a:buNone/>
            </a:pPr>
            <a:r>
              <a:rPr lang="fr-FR" sz="2200" dirty="0">
                <a:latin typeface="Helvetica" pitchFamily="2" charset="0"/>
              </a:rPr>
              <a:t>Pas de problème nous dit le Tribunal fédéral (ou presque) : ATF 142 IV 207</a:t>
            </a:r>
            <a:endParaRPr lang="fr-FR" sz="1800" dirty="0">
              <a:latin typeface="Helvetica" pitchFamily="2" charset="0"/>
            </a:endParaRPr>
          </a:p>
          <a:p>
            <a:pPr marL="0" indent="0" algn="just">
              <a:buNone/>
            </a:pPr>
            <a:endParaRPr lang="fr-FR" sz="2200" dirty="0">
              <a:latin typeface="Helvetica" pitchFamily="2" charset="0"/>
            </a:endParaRPr>
          </a:p>
        </p:txBody>
      </p:sp>
    </p:spTree>
    <p:extLst>
      <p:ext uri="{BB962C8B-B14F-4D97-AF65-F5344CB8AC3E}">
        <p14:creationId xmlns:p14="http://schemas.microsoft.com/office/powerpoint/2010/main" val="128835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 Plan</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buNone/>
            </a:pPr>
            <a:r>
              <a:rPr lang="fr-CH" dirty="0">
                <a:latin typeface="Helvetica" pitchFamily="2" charset="0"/>
              </a:rPr>
              <a:t>II. Le principe d’instruction d’office</a:t>
            </a:r>
          </a:p>
          <a:p>
            <a:pPr marL="0" indent="0">
              <a:buNone/>
            </a:pPr>
            <a:endParaRPr lang="fr-FR" sz="500" dirty="0">
              <a:latin typeface="Helvetica" pitchFamily="2" charset="0"/>
            </a:endParaRPr>
          </a:p>
          <a:p>
            <a:pPr marL="0" indent="0">
              <a:buNone/>
            </a:pPr>
            <a:r>
              <a:rPr lang="fr-CH" dirty="0">
                <a:latin typeface="Helvetica" pitchFamily="2" charset="0"/>
              </a:rPr>
              <a:t>III. L’obligation de collaborer</a:t>
            </a:r>
          </a:p>
          <a:p>
            <a:pPr marL="0" indent="0">
              <a:buNone/>
            </a:pPr>
            <a:endParaRPr lang="fr-FR" sz="500" dirty="0">
              <a:latin typeface="Helvetica" pitchFamily="2" charset="0"/>
            </a:endParaRPr>
          </a:p>
          <a:p>
            <a:pPr marL="0" indent="0">
              <a:buNone/>
            </a:pPr>
            <a:r>
              <a:rPr lang="fr-CH" dirty="0">
                <a:latin typeface="Helvetica" pitchFamily="2" charset="0"/>
              </a:rPr>
              <a:t>IV. Quelques exemples concrets</a:t>
            </a:r>
          </a:p>
          <a:p>
            <a:pPr marL="0" indent="0">
              <a:buNone/>
            </a:pPr>
            <a:endParaRPr lang="fr-FR" sz="500" dirty="0">
              <a:latin typeface="Helvetica" pitchFamily="2" charset="0"/>
            </a:endParaRPr>
          </a:p>
          <a:p>
            <a:pPr marL="0" indent="0">
              <a:buNone/>
            </a:pPr>
            <a:endParaRPr lang="fr-FR" sz="500" dirty="0">
              <a:latin typeface="Helvetica" pitchFamily="2" charset="0"/>
            </a:endParaRPr>
          </a:p>
          <a:p>
            <a:pPr marL="0" indent="0">
              <a:buNone/>
            </a:pPr>
            <a:r>
              <a:rPr lang="fr-CH" dirty="0">
                <a:latin typeface="Helvetica" pitchFamily="2" charset="0"/>
              </a:rPr>
              <a:t>V. Conclusion</a:t>
            </a:r>
            <a:endParaRPr lang="fr-FR" dirty="0">
              <a:latin typeface="Helvetica" pitchFamily="2" charset="0"/>
            </a:endParaRPr>
          </a:p>
          <a:p>
            <a:pPr marL="0" indent="0">
              <a:buNone/>
            </a:pPr>
            <a:endParaRPr lang="fr-FR" sz="1500" dirty="0">
              <a:latin typeface="Helvetica" pitchFamily="2" charset="0"/>
              <a:cs typeface="Helvetica"/>
            </a:endParaRPr>
          </a:p>
        </p:txBody>
      </p:sp>
    </p:spTree>
    <p:extLst>
      <p:ext uri="{BB962C8B-B14F-4D97-AF65-F5344CB8AC3E}">
        <p14:creationId xmlns:p14="http://schemas.microsoft.com/office/powerpoint/2010/main" val="38949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38148" y="1132041"/>
            <a:ext cx="8017483" cy="4128328"/>
          </a:xfrm>
        </p:spPr>
        <p:txBody>
          <a:bodyPr>
            <a:normAutofit/>
          </a:bodyPr>
          <a:lstStyle/>
          <a:p>
            <a:endParaRPr lang="fr-FR" sz="2400" dirty="0">
              <a:solidFill>
                <a:srgbClr val="000000"/>
              </a:solidFill>
              <a:latin typeface="Helvetica"/>
              <a:cs typeface="Helvetica"/>
            </a:endParaRPr>
          </a:p>
          <a:p>
            <a:endParaRPr lang="fr-FR" sz="2400" dirty="0">
              <a:solidFill>
                <a:srgbClr val="000000"/>
              </a:solidFill>
              <a:latin typeface="Helvetica"/>
              <a:cs typeface="Helvetica"/>
            </a:endParaRPr>
          </a:p>
          <a:p>
            <a:r>
              <a:rPr lang="fr-FR" sz="3800" b="1" dirty="0">
                <a:solidFill>
                  <a:srgbClr val="000000"/>
                </a:solidFill>
                <a:latin typeface="Helvetica"/>
                <a:cs typeface="Helvetica"/>
              </a:rPr>
              <a:t>II. Le principe d’instruction d’office</a:t>
            </a:r>
          </a:p>
          <a:p>
            <a:endParaRPr lang="fr-FR" sz="1500" dirty="0">
              <a:solidFill>
                <a:srgbClr val="000000"/>
              </a:solidFill>
              <a:latin typeface="Helvetica"/>
              <a:cs typeface="Helvetica"/>
            </a:endParaRPr>
          </a:p>
          <a:p>
            <a:endParaRPr lang="fr-FR" sz="2000" b="1" dirty="0">
              <a:solidFill>
                <a:srgbClr val="000000"/>
              </a:solidFill>
              <a:latin typeface="Helvetica"/>
              <a:cs typeface="Helvetica"/>
            </a:endParaRPr>
          </a:p>
          <a:p>
            <a:endParaRPr lang="fr-FR" sz="2000" b="1" dirty="0">
              <a:solidFill>
                <a:srgbClr val="000000"/>
              </a:solidFill>
              <a:latin typeface="Helvetica"/>
              <a:cs typeface="Helvetica"/>
            </a:endParaRPr>
          </a:p>
          <a:p>
            <a:pPr marL="0" indent="0" algn="just">
              <a:buNone/>
            </a:pPr>
            <a:endParaRPr lang="fr-FR" sz="1000" dirty="0">
              <a:latin typeface="Helvetica" pitchFamily="2" charset="0"/>
              <a:cs typeface="Helvetica"/>
            </a:endParaRPr>
          </a:p>
        </p:txBody>
      </p:sp>
      <p:pic>
        <p:nvPicPr>
          <p:cNvPr id="4" name="Image 3"/>
          <p:cNvPicPr>
            <a:picLocks noChangeAspect="1"/>
          </p:cNvPicPr>
          <p:nvPr/>
        </p:nvPicPr>
        <p:blipFill>
          <a:blip r:embed="rId3"/>
          <a:stretch>
            <a:fillRect/>
          </a:stretch>
        </p:blipFill>
        <p:spPr>
          <a:xfrm>
            <a:off x="2898148" y="5669278"/>
            <a:ext cx="3473096" cy="568603"/>
          </a:xfrm>
          <a:prstGeom prst="rect">
            <a:avLst/>
          </a:prstGeom>
        </p:spPr>
      </p:pic>
    </p:spTree>
    <p:extLst>
      <p:ext uri="{BB962C8B-B14F-4D97-AF65-F5344CB8AC3E}">
        <p14:creationId xmlns:p14="http://schemas.microsoft.com/office/powerpoint/2010/main" val="3536894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a:bodyPr>
          <a:lstStyle/>
          <a:p>
            <a:pPr algn="l"/>
            <a:r>
              <a:rPr lang="fr-FR" sz="3800" b="1" dirty="0">
                <a:latin typeface="Helvetica"/>
                <a:cs typeface="Helvetica"/>
              </a:rPr>
              <a:t>II. L’instruction d’office</a:t>
            </a: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rPr>
              <a:t>Prévue par toutes les lois de procédure (12 PA, 43 LPGA, 12 LPA/GE, 14 LPJA/NE ou encore 28 LPA/VD).</a:t>
            </a:r>
          </a:p>
          <a:p>
            <a:pPr marL="0" indent="0" algn="just">
              <a:buNone/>
            </a:pPr>
            <a:endParaRPr lang="fr-FR" sz="2200" dirty="0">
              <a:latin typeface="Helvetica" pitchFamily="2" charset="0"/>
            </a:endParaRPr>
          </a:p>
          <a:p>
            <a:pPr marL="0" indent="0" algn="just">
              <a:buNone/>
            </a:pPr>
            <a:r>
              <a:rPr lang="fr-FR" sz="2200" dirty="0">
                <a:latin typeface="Helvetica" pitchFamily="2" charset="0"/>
              </a:rPr>
              <a:t>Le principe de la maxime inquisitoire impose ainsi à l’autorité de définir les faits pertinents et de ne retenir que ceux qui sont dûment prouvés (ATF 148 II 465).</a:t>
            </a:r>
          </a:p>
          <a:p>
            <a:pPr marL="0" indent="0" algn="just">
              <a:buNone/>
            </a:pPr>
            <a:endParaRPr lang="fr-FR" sz="2200" dirty="0">
              <a:latin typeface="Helvetica" pitchFamily="2" charset="0"/>
            </a:endParaRPr>
          </a:p>
          <a:p>
            <a:pPr marL="0" indent="0" algn="just">
              <a:buNone/>
            </a:pPr>
            <a:r>
              <a:rPr lang="fr-FR" sz="2200" dirty="0">
                <a:latin typeface="Helvetica" pitchFamily="2" charset="0"/>
              </a:rPr>
              <a:t>S’agissant de la preuve, les règles générales de 8 CC s’appliquent.</a:t>
            </a:r>
          </a:p>
          <a:p>
            <a:pPr marL="0" indent="0" algn="just">
              <a:buNone/>
            </a:pPr>
            <a:endParaRPr lang="fr-FR" sz="2200" dirty="0">
              <a:latin typeface="Helvetica" pitchFamily="2" charset="0"/>
            </a:endParaRPr>
          </a:p>
          <a:p>
            <a:pPr marL="0" indent="0" algn="just">
              <a:buNone/>
            </a:pPr>
            <a:r>
              <a:rPr lang="fr-FR" sz="2200" dirty="0">
                <a:latin typeface="Helvetica" pitchFamily="2" charset="0"/>
              </a:rPr>
              <a:t>Il ne s’agit donc pas d’un principe absolu.</a:t>
            </a:r>
          </a:p>
          <a:p>
            <a:pPr marL="0" indent="0" algn="just">
              <a:buNone/>
            </a:pPr>
            <a:endParaRPr lang="fr-FR" sz="2000" dirty="0">
              <a:latin typeface="Helvetica" pitchFamily="2" charset="0"/>
            </a:endParaRPr>
          </a:p>
          <a:p>
            <a:pPr marL="0" indent="0" algn="just">
              <a:buNone/>
            </a:pPr>
            <a:endParaRPr lang="fr-FR" sz="2000" dirty="0">
              <a:latin typeface="Helvetica" pitchFamily="2" charset="0"/>
            </a:endParaRPr>
          </a:p>
          <a:p>
            <a:pPr marL="0" indent="0" algn="just">
              <a:buNone/>
            </a:pPr>
            <a:endParaRPr lang="fr-FR" sz="2200" dirty="0">
              <a:latin typeface="Helvetica" pitchFamily="2" charset="0"/>
              <a:cs typeface="Helvetica"/>
            </a:endParaRPr>
          </a:p>
        </p:txBody>
      </p:sp>
    </p:spTree>
    <p:extLst>
      <p:ext uri="{BB962C8B-B14F-4D97-AF65-F5344CB8AC3E}">
        <p14:creationId xmlns:p14="http://schemas.microsoft.com/office/powerpoint/2010/main" val="2715846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38148" y="1132041"/>
            <a:ext cx="8017483" cy="4128328"/>
          </a:xfrm>
        </p:spPr>
        <p:txBody>
          <a:bodyPr>
            <a:normAutofit/>
          </a:bodyPr>
          <a:lstStyle/>
          <a:p>
            <a:endParaRPr lang="fr-FR" sz="2400" dirty="0">
              <a:solidFill>
                <a:srgbClr val="000000"/>
              </a:solidFill>
              <a:latin typeface="Helvetica"/>
              <a:cs typeface="Helvetica"/>
            </a:endParaRPr>
          </a:p>
          <a:p>
            <a:endParaRPr lang="fr-FR" sz="2400" dirty="0">
              <a:solidFill>
                <a:srgbClr val="000000"/>
              </a:solidFill>
              <a:latin typeface="Helvetica"/>
              <a:cs typeface="Helvetica"/>
            </a:endParaRPr>
          </a:p>
          <a:p>
            <a:r>
              <a:rPr lang="fr-FR" sz="3800" b="1" dirty="0">
                <a:solidFill>
                  <a:srgbClr val="000000"/>
                </a:solidFill>
                <a:latin typeface="Helvetica"/>
                <a:cs typeface="Helvetica"/>
              </a:rPr>
              <a:t>III. </a:t>
            </a:r>
            <a:r>
              <a:rPr lang="fr-CH" sz="3800" b="1" dirty="0">
                <a:solidFill>
                  <a:srgbClr val="000000"/>
                </a:solidFill>
                <a:latin typeface="Helvetica"/>
              </a:rPr>
              <a:t>L’obligation de collaborer</a:t>
            </a:r>
          </a:p>
          <a:p>
            <a:endParaRPr lang="fr-FR" sz="1500" dirty="0">
              <a:solidFill>
                <a:srgbClr val="000000"/>
              </a:solidFill>
              <a:latin typeface="Helvetica"/>
              <a:cs typeface="Helvetica"/>
            </a:endParaRPr>
          </a:p>
          <a:p>
            <a:endParaRPr lang="fr-FR" sz="2000" b="1" dirty="0">
              <a:solidFill>
                <a:srgbClr val="000000"/>
              </a:solidFill>
              <a:latin typeface="Helvetica"/>
              <a:cs typeface="Helvetica"/>
            </a:endParaRPr>
          </a:p>
          <a:p>
            <a:endParaRPr lang="fr-FR" sz="2000" b="1" dirty="0">
              <a:solidFill>
                <a:srgbClr val="000000"/>
              </a:solidFill>
              <a:latin typeface="Helvetica"/>
              <a:cs typeface="Helvetica"/>
            </a:endParaRPr>
          </a:p>
          <a:p>
            <a:pPr marL="0" indent="0" algn="just">
              <a:buNone/>
            </a:pPr>
            <a:endParaRPr lang="fr-FR" sz="1000" dirty="0">
              <a:latin typeface="Helvetica" pitchFamily="2" charset="0"/>
              <a:cs typeface="Helvetica"/>
            </a:endParaRPr>
          </a:p>
        </p:txBody>
      </p:sp>
      <p:pic>
        <p:nvPicPr>
          <p:cNvPr id="4" name="Image 3"/>
          <p:cNvPicPr>
            <a:picLocks noChangeAspect="1"/>
          </p:cNvPicPr>
          <p:nvPr/>
        </p:nvPicPr>
        <p:blipFill>
          <a:blip r:embed="rId3"/>
          <a:stretch>
            <a:fillRect/>
          </a:stretch>
        </p:blipFill>
        <p:spPr>
          <a:xfrm>
            <a:off x="2898148" y="5669278"/>
            <a:ext cx="3473096" cy="568603"/>
          </a:xfrm>
          <a:prstGeom prst="rect">
            <a:avLst/>
          </a:prstGeom>
        </p:spPr>
      </p:pic>
    </p:spTree>
    <p:extLst>
      <p:ext uri="{BB962C8B-B14F-4D97-AF65-F5344CB8AC3E}">
        <p14:creationId xmlns:p14="http://schemas.microsoft.com/office/powerpoint/2010/main" val="1641530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fontScale="90000"/>
          </a:bodyPr>
          <a:lstStyle/>
          <a:p>
            <a:pPr algn="l"/>
            <a:r>
              <a:rPr lang="fr-FR" sz="3800" b="1" dirty="0">
                <a:latin typeface="Helvetica"/>
                <a:cs typeface="Helvetica"/>
              </a:rPr>
              <a:t>III. </a:t>
            </a:r>
            <a:r>
              <a:rPr lang="fr-CH" sz="3800" b="1" dirty="0">
                <a:solidFill>
                  <a:srgbClr val="000000"/>
                </a:solidFill>
                <a:latin typeface="Helvetica"/>
              </a:rPr>
              <a:t>L’obligation de collaborer</a:t>
            </a:r>
            <a:br>
              <a:rPr lang="fr-CH" sz="3800" b="1" dirty="0">
                <a:solidFill>
                  <a:srgbClr val="000000"/>
                </a:solidFill>
                <a:latin typeface="Helvetica"/>
              </a:rPr>
            </a:br>
            <a:endParaRPr lang="fr-FR" sz="3800" b="1" dirty="0">
              <a:latin typeface="Helvetica"/>
              <a:cs typeface="Helvetica"/>
            </a:endParaRP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457200" indent="-457200" algn="just">
              <a:buAutoNum type="arabicPeriod"/>
            </a:pPr>
            <a:r>
              <a:rPr lang="fr-FR" sz="2200" dirty="0">
                <a:latin typeface="Helvetica" pitchFamily="2" charset="0"/>
              </a:rPr>
              <a:t>Un principe général : </a:t>
            </a:r>
          </a:p>
          <a:p>
            <a:pPr marL="0" indent="0" algn="just">
              <a:buNone/>
            </a:pPr>
            <a:endParaRPr lang="fr-FR" sz="2200" dirty="0">
              <a:latin typeface="Helvetica" pitchFamily="2" charset="0"/>
            </a:endParaRPr>
          </a:p>
          <a:p>
            <a:pPr marL="0" indent="0" algn="just">
              <a:buNone/>
            </a:pPr>
            <a:r>
              <a:rPr lang="fr-FR" sz="2200" dirty="0">
                <a:latin typeface="Helvetica" pitchFamily="2" charset="0"/>
              </a:rPr>
              <a:t>La maxime inquisitoriale ne dispense pas pour autant les parties de collaborer à l’établissement des faits ; il leur incombe d’étayer leurs propres thèses, de renseigner le juge sur les faits de la cause et de lui indiquer les moyens de preuves disponibles, spécialement lorsqu’il s’agit d’élucider des faits qu’elles sont le mieux à même de connaître. En l’absence de collaboration de la partie concernée par de tels faits et d’éléments probants au dossier, l’autorité qui met fin à l’instruction du dossier en considérant qu’un fait ne peut être considéré comme établi, ne tombe ni dans l’arbitraire ni ne viole l’art. 8 CC relatif au fardeau de la preuve (ATF 148 II 465).</a:t>
            </a:r>
          </a:p>
          <a:p>
            <a:pPr marL="0" indent="0" algn="just">
              <a:buNone/>
            </a:pPr>
            <a:endParaRPr lang="fr-FR" sz="2000" dirty="0">
              <a:latin typeface="Helvetica" pitchFamily="2" charset="0"/>
            </a:endParaRPr>
          </a:p>
          <a:p>
            <a:pPr marL="0" indent="0">
              <a:buNone/>
            </a:pPr>
            <a:endParaRPr lang="fr-FR" sz="2200" dirty="0"/>
          </a:p>
          <a:p>
            <a:pPr marL="0" indent="0">
              <a:buNone/>
            </a:pPr>
            <a:endParaRPr lang="fr-FR" sz="2200" dirty="0"/>
          </a:p>
          <a:p>
            <a:pPr marL="0" indent="0" algn="just">
              <a:buNone/>
            </a:pPr>
            <a:endParaRPr lang="fr-FR" sz="2200" dirty="0">
              <a:latin typeface="Helvetica" pitchFamily="2" charset="0"/>
              <a:cs typeface="Helvetica"/>
            </a:endParaRPr>
          </a:p>
        </p:txBody>
      </p:sp>
    </p:spTree>
    <p:extLst>
      <p:ext uri="{BB962C8B-B14F-4D97-AF65-F5344CB8AC3E}">
        <p14:creationId xmlns:p14="http://schemas.microsoft.com/office/powerpoint/2010/main" val="314391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fontScale="90000"/>
          </a:bodyPr>
          <a:lstStyle/>
          <a:p>
            <a:pPr algn="l"/>
            <a:r>
              <a:rPr lang="fr-FR" sz="3800" b="1" dirty="0">
                <a:latin typeface="Helvetica"/>
                <a:cs typeface="Helvetica"/>
              </a:rPr>
              <a:t>III. </a:t>
            </a:r>
            <a:r>
              <a:rPr lang="fr-CH" sz="3800" b="1" dirty="0">
                <a:solidFill>
                  <a:srgbClr val="000000"/>
                </a:solidFill>
                <a:latin typeface="Helvetica"/>
              </a:rPr>
              <a:t>L’obligation de collaborer</a:t>
            </a:r>
            <a:br>
              <a:rPr lang="fr-CH" sz="3800" b="1" dirty="0">
                <a:solidFill>
                  <a:srgbClr val="000000"/>
                </a:solidFill>
                <a:latin typeface="Helvetica"/>
              </a:rPr>
            </a:br>
            <a:endParaRPr lang="fr-FR" sz="3800" b="1" dirty="0">
              <a:latin typeface="Helvetica"/>
              <a:cs typeface="Helvetica"/>
            </a:endParaRP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665732"/>
            <a:ext cx="8034391" cy="4407612"/>
          </a:xfrm>
        </p:spPr>
        <p:txBody>
          <a:bodyPr>
            <a:noAutofit/>
          </a:bodyPr>
          <a:lstStyle/>
          <a:p>
            <a:pPr marL="0" indent="0" algn="just">
              <a:buNone/>
            </a:pPr>
            <a:r>
              <a:rPr lang="fr-FR" sz="2200" dirty="0">
                <a:latin typeface="Helvetica" pitchFamily="2" charset="0"/>
              </a:rPr>
              <a:t>2. Consacré explicitement par de très nombreuses normes : </a:t>
            </a:r>
          </a:p>
          <a:p>
            <a:pPr marL="0" indent="0" algn="just">
              <a:buNone/>
            </a:pPr>
            <a:endParaRPr lang="fr-FR" sz="2200" dirty="0">
              <a:latin typeface="Helvetica" pitchFamily="2" charset="0"/>
            </a:endParaRPr>
          </a:p>
          <a:p>
            <a:pPr marL="0" indent="0" algn="just">
              <a:buNone/>
            </a:pPr>
            <a:r>
              <a:rPr lang="fr-FR" sz="2200" dirty="0">
                <a:latin typeface="Helvetica" pitchFamily="2" charset="0"/>
              </a:rPr>
              <a:t>- fédérales (art. 13 PA, 90 LEI, 8 </a:t>
            </a:r>
            <a:r>
              <a:rPr lang="fr-FR" sz="2200" dirty="0" err="1">
                <a:latin typeface="Helvetica" pitchFamily="2" charset="0"/>
              </a:rPr>
              <a:t>LAsi</a:t>
            </a:r>
            <a:r>
              <a:rPr lang="fr-FR" sz="2200" dirty="0">
                <a:latin typeface="Helvetica" pitchFamily="2" charset="0"/>
              </a:rPr>
              <a:t>, 28 al. 2 et 43 al. 2 et 3 LPGA, 32 al. 2 LHID, 136 LIFD, notamment);</a:t>
            </a:r>
          </a:p>
          <a:p>
            <a:pPr marL="0" indent="0" algn="just">
              <a:buNone/>
            </a:pPr>
            <a:endParaRPr lang="fr-FR" sz="2200" dirty="0">
              <a:latin typeface="Helvetica" pitchFamily="2" charset="0"/>
            </a:endParaRPr>
          </a:p>
          <a:p>
            <a:pPr marL="0" indent="0" algn="just">
              <a:buNone/>
            </a:pPr>
            <a:r>
              <a:rPr lang="fr-FR" sz="2200" dirty="0">
                <a:latin typeface="Helvetica" pitchFamily="2" charset="0"/>
              </a:rPr>
              <a:t>- cantonales (art. 22 LPA/GE, 30 LPA/VD), le cas échéant par voie jurisprudentielle uniquement (NE : cf. par ex. TC/NE CDP.2021.207 du 16 août 2022).</a:t>
            </a:r>
          </a:p>
          <a:p>
            <a:pPr marL="0" indent="0" algn="just">
              <a:buNone/>
            </a:pPr>
            <a:endParaRPr lang="fr-FR" sz="2000" dirty="0">
              <a:latin typeface="Helvetica" pitchFamily="2" charset="0"/>
            </a:endParaRPr>
          </a:p>
          <a:p>
            <a:pPr marL="0" indent="0">
              <a:buNone/>
            </a:pPr>
            <a:endParaRPr lang="fr-FR" sz="2200" dirty="0"/>
          </a:p>
          <a:p>
            <a:pPr marL="0" indent="0">
              <a:buNone/>
            </a:pPr>
            <a:endParaRPr lang="fr-FR" sz="2200" dirty="0"/>
          </a:p>
          <a:p>
            <a:pPr marL="0" indent="0" algn="just">
              <a:buNone/>
            </a:pPr>
            <a:endParaRPr lang="fr-FR" sz="2200" dirty="0">
              <a:latin typeface="Helvetica" pitchFamily="2" charset="0"/>
              <a:cs typeface="Helvetica"/>
            </a:endParaRPr>
          </a:p>
        </p:txBody>
      </p:sp>
    </p:spTree>
    <p:extLst>
      <p:ext uri="{BB962C8B-B14F-4D97-AF65-F5344CB8AC3E}">
        <p14:creationId xmlns:p14="http://schemas.microsoft.com/office/powerpoint/2010/main" val="284483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399"/>
            <a:ext cx="8229600" cy="1143000"/>
          </a:xfrm>
        </p:spPr>
        <p:txBody>
          <a:bodyPr>
            <a:normAutofit fontScale="90000"/>
          </a:bodyPr>
          <a:lstStyle/>
          <a:p>
            <a:pPr algn="l"/>
            <a:r>
              <a:rPr lang="fr-FR" sz="3800" b="1" dirty="0">
                <a:latin typeface="Helvetica"/>
                <a:cs typeface="Helvetica"/>
              </a:rPr>
              <a:t>III. </a:t>
            </a:r>
            <a:r>
              <a:rPr lang="fr-CH" sz="3800" b="1" dirty="0">
                <a:solidFill>
                  <a:srgbClr val="000000"/>
                </a:solidFill>
                <a:latin typeface="Helvetica"/>
              </a:rPr>
              <a:t>L’obligation de collaborer</a:t>
            </a:r>
            <a:br>
              <a:rPr lang="fr-CH" sz="3800" b="1" dirty="0">
                <a:solidFill>
                  <a:srgbClr val="000000"/>
                </a:solidFill>
                <a:latin typeface="Helvetica"/>
              </a:rPr>
            </a:br>
            <a:endParaRPr lang="fr-FR" sz="3800" b="1" dirty="0">
              <a:latin typeface="Helvetica"/>
              <a:cs typeface="Helvetica"/>
            </a:endParaRPr>
          </a:p>
        </p:txBody>
      </p:sp>
      <p:pic>
        <p:nvPicPr>
          <p:cNvPr id="7" name="Image 6"/>
          <p:cNvPicPr>
            <a:picLocks noChangeAspect="1"/>
          </p:cNvPicPr>
          <p:nvPr/>
        </p:nvPicPr>
        <p:blipFill>
          <a:blip r:embed="rId3"/>
          <a:stretch>
            <a:fillRect/>
          </a:stretch>
        </p:blipFill>
        <p:spPr>
          <a:xfrm>
            <a:off x="6847516" y="6310678"/>
            <a:ext cx="1839284" cy="301121"/>
          </a:xfrm>
          <a:prstGeom prst="rect">
            <a:avLst/>
          </a:prstGeom>
        </p:spPr>
      </p:pic>
      <p:sp>
        <p:nvSpPr>
          <p:cNvPr id="9" name="Espace réservé du contenu 2"/>
          <p:cNvSpPr>
            <a:spLocks noGrp="1"/>
          </p:cNvSpPr>
          <p:nvPr>
            <p:ph idx="1"/>
          </p:nvPr>
        </p:nvSpPr>
        <p:spPr>
          <a:xfrm>
            <a:off x="457200" y="1291263"/>
            <a:ext cx="8034391" cy="4407612"/>
          </a:xfrm>
        </p:spPr>
        <p:txBody>
          <a:bodyPr>
            <a:noAutofit/>
          </a:bodyPr>
          <a:lstStyle/>
          <a:p>
            <a:pPr marL="0" indent="0" algn="just">
              <a:buNone/>
            </a:pPr>
            <a:r>
              <a:rPr lang="fr-FR" sz="2200" dirty="0">
                <a:latin typeface="Helvetica" pitchFamily="2" charset="0"/>
              </a:rPr>
              <a:t>3. A la définition très étendue (et un fardeau de la contestation très  »civil »: </a:t>
            </a:r>
          </a:p>
          <a:p>
            <a:pPr marL="0" indent="0" algn="just">
              <a:buNone/>
            </a:pPr>
            <a:endParaRPr lang="fr-FR" sz="500" dirty="0">
              <a:latin typeface="Helvetica" pitchFamily="2" charset="0"/>
            </a:endParaRPr>
          </a:p>
          <a:p>
            <a:pPr marL="0" indent="0" algn="just">
              <a:buNone/>
            </a:pPr>
            <a:r>
              <a:rPr lang="fr-FR" sz="2100" dirty="0">
                <a:latin typeface="Helvetica" pitchFamily="2" charset="0"/>
              </a:rPr>
              <a:t>L’obligation de coopération des parties comprend ainsi l’obligation pour celles-ci d’apporter, dans la mesure où cela peut être raisonnablement exigé d’elles, les preuves commandées par la nature du litige et les faits invoqués, faute de quoi elles risquent de devoir supporter les conséquences du défaut de preuves. La juridiction administrative peut considérer comme avérés des </a:t>
            </a:r>
            <a:r>
              <a:rPr lang="fr-FR" sz="2100" u="sng" dirty="0">
                <a:latin typeface="Helvetica" pitchFamily="2" charset="0"/>
              </a:rPr>
              <a:t>allégués d’un recourant rendus vraisemblables et non contestés par un intimé se refusant à toute collaboration</a:t>
            </a:r>
            <a:r>
              <a:rPr lang="fr-FR" sz="2100" dirty="0">
                <a:latin typeface="Helvetica" pitchFamily="2" charset="0"/>
              </a:rPr>
              <a:t>. Il </a:t>
            </a:r>
            <a:r>
              <a:rPr lang="fr-FR" sz="2100" u="sng" dirty="0">
                <a:latin typeface="Helvetica" pitchFamily="2" charset="0"/>
              </a:rPr>
              <a:t>incombe à l’administré d’établir les faits </a:t>
            </a:r>
            <a:r>
              <a:rPr lang="fr-FR" sz="2100" dirty="0">
                <a:latin typeface="Helvetica" pitchFamily="2" charset="0"/>
              </a:rPr>
              <a:t>qui sont de nature à lui procurer un avantage, spécialement lorsqu’il s’agit d’élucider des faits qu’il est le mieux à même de connaître, notamment parce qu’ils ont trait à sa situation personnelle ; son devoir de collaboration est alors particulièrement élevé (ATF 148 II 465).</a:t>
            </a:r>
          </a:p>
          <a:p>
            <a:pPr marL="0" indent="0" algn="just">
              <a:buNone/>
            </a:pPr>
            <a:endParaRPr lang="fr-FR" sz="2000" dirty="0">
              <a:latin typeface="Helvetica" pitchFamily="2" charset="0"/>
            </a:endParaRPr>
          </a:p>
          <a:p>
            <a:pPr marL="0" indent="0">
              <a:buNone/>
            </a:pPr>
            <a:endParaRPr lang="fr-FR" sz="2200" dirty="0"/>
          </a:p>
          <a:p>
            <a:pPr marL="0" indent="0">
              <a:buNone/>
            </a:pPr>
            <a:endParaRPr lang="fr-FR" sz="2200" dirty="0"/>
          </a:p>
          <a:p>
            <a:pPr marL="0" indent="0" algn="just">
              <a:buNone/>
            </a:pPr>
            <a:endParaRPr lang="fr-FR" sz="2200" dirty="0">
              <a:latin typeface="Helvetica" pitchFamily="2" charset="0"/>
              <a:cs typeface="Helvetica"/>
            </a:endParaRPr>
          </a:p>
        </p:txBody>
      </p:sp>
    </p:spTree>
    <p:extLst>
      <p:ext uri="{BB962C8B-B14F-4D97-AF65-F5344CB8AC3E}">
        <p14:creationId xmlns:p14="http://schemas.microsoft.com/office/powerpoint/2010/main" val="36068815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4895</TotalTime>
  <Words>1504</Words>
  <Application>Microsoft Office PowerPoint</Application>
  <PresentationFormat>Affichage à l'écran (4:3)</PresentationFormat>
  <Paragraphs>129</Paragraphs>
  <Slides>21</Slides>
  <Notes>21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Helvetica</vt:lpstr>
      <vt:lpstr>Thème Office</vt:lpstr>
      <vt:lpstr>Présentation PowerPoint</vt:lpstr>
      <vt:lpstr>I. Introduction</vt:lpstr>
      <vt:lpstr>I. Plan</vt:lpstr>
      <vt:lpstr>Présentation PowerPoint</vt:lpstr>
      <vt:lpstr>II. L’instruction d’office</vt:lpstr>
      <vt:lpstr>Présentation PowerPoint</vt:lpstr>
      <vt:lpstr>III. L’obligation de collaborer </vt:lpstr>
      <vt:lpstr>III. L’obligation de collaborer </vt:lpstr>
      <vt:lpstr>III. L’obligation de collaborer </vt:lpstr>
      <vt:lpstr>III. L’obligation de collaborer </vt:lpstr>
      <vt:lpstr>Présentation PowerPoint</vt:lpstr>
      <vt:lpstr>IV. Exemple : droit disciplinaire</vt:lpstr>
      <vt:lpstr>IV. Exemples : fonction publique</vt:lpstr>
      <vt:lpstr>IV. Exemple : discrimination salariale</vt:lpstr>
      <vt:lpstr>IV. Exemple : droit de la construction</vt:lpstr>
      <vt:lpstr>IV. Exemples : prestations sociales</vt:lpstr>
      <vt:lpstr>IV. Exemple : droit des étrangers et mineurs</vt:lpstr>
      <vt:lpstr>IV. Exemple : droit fiscal</vt:lpstr>
      <vt:lpstr>IV. Exemple : assurances sociales</vt:lpstr>
      <vt:lpstr>Présentation PowerPoint</vt:lpstr>
      <vt:lpstr>V.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choisies de procédure administrative genevoise</dc:title>
  <dc:creator>Romain JORDAN</dc:creator>
  <cp:lastModifiedBy>MAGNE Carine</cp:lastModifiedBy>
  <cp:revision>1312</cp:revision>
  <cp:lastPrinted>2023-10-31T12:46:24Z</cp:lastPrinted>
  <dcterms:created xsi:type="dcterms:W3CDTF">2018-11-09T21:58:46Z</dcterms:created>
  <dcterms:modified xsi:type="dcterms:W3CDTF">2023-10-31T12:54:11Z</dcterms:modified>
</cp:coreProperties>
</file>