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3"/>
  </p:notesMasterIdLst>
  <p:sldIdLst>
    <p:sldId id="257" r:id="rId5"/>
    <p:sldId id="258" r:id="rId6"/>
    <p:sldId id="260" r:id="rId7"/>
    <p:sldId id="261" r:id="rId8"/>
    <p:sldId id="262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78" autoAdjust="0"/>
    <p:restoredTop sz="94676"/>
  </p:normalViewPr>
  <p:slideViewPr>
    <p:cSldViewPr snapToGrid="0" snapToObjects="1">
      <p:cViewPr varScale="1">
        <p:scale>
          <a:sx n="141" d="100"/>
          <a:sy n="141" d="100"/>
        </p:scale>
        <p:origin x="40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68BF2-B459-9F4F-A6FB-436197764965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963CC-45D4-8B42-80F1-4E0FCA786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820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C963CC-45D4-8B42-80F1-4E0FCA78621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32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11/10/23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03784"/>
            <a:ext cx="7772400" cy="1102519"/>
          </a:xfrm>
        </p:spPr>
        <p:txBody>
          <a:bodyPr>
            <a:normAutofit fontScale="90000"/>
          </a:bodyPr>
          <a:lstStyle/>
          <a:p>
            <a:br>
              <a:rPr lang="fr-FR" b="1" dirty="0"/>
            </a:br>
            <a:br>
              <a:rPr lang="fr-FR" b="1" dirty="0"/>
            </a:br>
            <a:r>
              <a:rPr lang="fr-FR" b="1" dirty="0"/>
              <a:t>La différence entre fait et droit : principe et conséquences procédurales</a:t>
            </a:r>
            <a:br>
              <a:rPr lang="fr-FR" b="1" dirty="0"/>
            </a:b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569493"/>
            <a:ext cx="6400800" cy="906880"/>
          </a:xfrm>
        </p:spPr>
        <p:txBody>
          <a:bodyPr>
            <a:normAutofit fontScale="85000" lnSpcReduction="20000"/>
          </a:bodyPr>
          <a:lstStyle/>
          <a:p>
            <a:r>
              <a:rPr lang="fr-FR" dirty="0">
                <a:solidFill>
                  <a:schemeClr val="tx1"/>
                </a:solidFill>
              </a:rPr>
              <a:t>Professeur Denis TAPPY,</a:t>
            </a:r>
          </a:p>
          <a:p>
            <a:r>
              <a:rPr lang="fr-FR" dirty="0">
                <a:solidFill>
                  <a:schemeClr val="tx1"/>
                </a:solidFill>
              </a:rPr>
              <a:t>Université de Lausanne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371600" y="940594"/>
            <a:ext cx="64008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/>
                </a:solidFill>
              </a:rPr>
              <a:t>CEMAJ   Neuchâtel 17.11.2023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371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fr-FR" sz="3200" b="1" dirty="0"/>
            </a:br>
            <a:r>
              <a:rPr lang="fr-FR" sz="3200" b="1" dirty="0"/>
              <a:t>I. Une distinction bien connue et ancienne mais avec des limites difficiles à cerner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fr-FR" sz="2800" b="1" dirty="0"/>
          </a:p>
          <a:p>
            <a:pPr algn="just"/>
            <a:r>
              <a:rPr lang="fr-FR" sz="2400" b="1" dirty="0"/>
              <a:t>Difficulté de la définition des faits dans le cadre procédural</a:t>
            </a:r>
          </a:p>
          <a:p>
            <a:pPr algn="just"/>
            <a:r>
              <a:rPr lang="fr-FR" sz="2400" b="1" dirty="0"/>
              <a:t>Quelques catégories et caractéristiques</a:t>
            </a:r>
          </a:p>
          <a:p>
            <a:pPr algn="just">
              <a:buFontTx/>
              <a:buChar char="-"/>
            </a:pPr>
            <a:r>
              <a:rPr lang="fr-FR" sz="1900" dirty="0"/>
              <a:t>Lien avec la procédure probatoire</a:t>
            </a:r>
          </a:p>
          <a:p>
            <a:pPr algn="just">
              <a:buFontTx/>
              <a:buChar char="-"/>
            </a:pPr>
            <a:r>
              <a:rPr lang="fr-FR" sz="1900" dirty="0"/>
              <a:t>Caractère spécifique à la cause ?</a:t>
            </a:r>
          </a:p>
          <a:p>
            <a:pPr algn="just">
              <a:buFontTx/>
              <a:buChar char="-"/>
            </a:pPr>
            <a:r>
              <a:rPr lang="fr-FR" sz="1900" dirty="0"/>
              <a:t>Faits passés, présents ou futurs</a:t>
            </a:r>
          </a:p>
          <a:p>
            <a:pPr algn="just">
              <a:buFontTx/>
              <a:buChar char="-"/>
            </a:pPr>
            <a:r>
              <a:rPr lang="fr-FR" sz="1900" dirty="0"/>
              <a:t>Faits extérieurs, relatifs au for interne ou procéduraux</a:t>
            </a:r>
          </a:p>
          <a:p>
            <a:pPr algn="just">
              <a:buFontTx/>
              <a:buChar char="-"/>
            </a:pPr>
            <a:r>
              <a:rPr lang="fr-FR" sz="1900" dirty="0"/>
              <a:t>Autres points à souligner</a:t>
            </a:r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8621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fr-FR" sz="3200" b="1" dirty="0"/>
            </a:br>
            <a:br>
              <a:rPr lang="fr-FR" sz="3200" b="1" dirty="0"/>
            </a:br>
            <a:r>
              <a:rPr lang="fr-FR" sz="3200" b="1" dirty="0"/>
              <a:t>II. Cas où la procédure civile recourt à la distinction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fr-CH" sz="2000" b="1" cap="small" dirty="0"/>
          </a:p>
          <a:p>
            <a:endParaRPr lang="fr-CH" sz="2000" b="1" cap="small" dirty="0"/>
          </a:p>
          <a:p>
            <a:r>
              <a:rPr lang="fr-CH" sz="2000" b="1" cap="small" dirty="0"/>
              <a:t>R</a:t>
            </a:r>
            <a:r>
              <a:rPr lang="fr-CH" sz="2000" b="1" dirty="0"/>
              <a:t>ègles concernant la compétence et faits de double pertinence</a:t>
            </a:r>
          </a:p>
          <a:p>
            <a:r>
              <a:rPr lang="fr-CH" sz="2000" b="1" dirty="0"/>
              <a:t>Maximes et principes généraux de procédure</a:t>
            </a:r>
          </a:p>
          <a:p>
            <a:r>
              <a:rPr lang="fr-CH" sz="2000" b="1" dirty="0"/>
              <a:t>Devoir d’interpellation du juge</a:t>
            </a:r>
          </a:p>
          <a:p>
            <a:r>
              <a:rPr lang="fr-CH" sz="2000" b="1" dirty="0"/>
              <a:t>Allégations, contestations et novas en première instance</a:t>
            </a:r>
          </a:p>
          <a:p>
            <a:r>
              <a:rPr lang="fr-CH" sz="2000" b="1" dirty="0"/>
              <a:t>Règles d’administration des preuves</a:t>
            </a:r>
          </a:p>
          <a:p>
            <a:r>
              <a:rPr lang="fr-CH" sz="2000" b="1" dirty="0"/>
              <a:t>Griefs en deuxième ou troisième instance</a:t>
            </a:r>
          </a:p>
          <a:p>
            <a:r>
              <a:rPr lang="fr-CH" sz="2000" b="1" dirty="0"/>
              <a:t>Autres règles ?</a:t>
            </a:r>
          </a:p>
          <a:p>
            <a:pPr marL="0" indent="0">
              <a:buNone/>
            </a:pPr>
            <a:endParaRPr lang="fr-CH" sz="1800" dirty="0"/>
          </a:p>
          <a:p>
            <a:pPr marL="0" indent="0">
              <a:buNone/>
            </a:pPr>
            <a:endParaRPr lang="fr-CH" sz="1600" cap="small" dirty="0"/>
          </a:p>
        </p:txBody>
      </p:sp>
    </p:spTree>
    <p:extLst>
      <p:ext uri="{BB962C8B-B14F-4D97-AF65-F5344CB8AC3E}">
        <p14:creationId xmlns:p14="http://schemas.microsoft.com/office/powerpoint/2010/main" val="1821040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fr-FR" sz="3200" b="1" dirty="0"/>
            </a:br>
            <a:r>
              <a:rPr lang="fr-FR" sz="3200" b="1" dirty="0"/>
              <a:t>III. Eléments relevant des faits selon la jurisprudence du TF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760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1700" dirty="0"/>
          </a:p>
          <a:p>
            <a:pPr marL="0" indent="0" algn="just">
              <a:buNone/>
            </a:pPr>
            <a:endParaRPr lang="fr-FR" sz="2000" b="1" dirty="0"/>
          </a:p>
          <a:p>
            <a:pPr marL="0" indent="0" algn="just">
              <a:buNone/>
            </a:pPr>
            <a:r>
              <a:rPr lang="fr-FR" sz="2000" b="1" dirty="0"/>
              <a:t>ATF 143 III 653 </a:t>
            </a:r>
            <a:r>
              <a:rPr lang="fr-FR" sz="2000" dirty="0"/>
              <a:t>(bonne foi subjective d’une personne)</a:t>
            </a:r>
          </a:p>
          <a:p>
            <a:pPr marL="0" indent="0" algn="just">
              <a:buNone/>
            </a:pPr>
            <a:r>
              <a:rPr lang="fr-FR" sz="2000" b="1" dirty="0"/>
              <a:t>ATF 135 III 537 </a:t>
            </a:r>
            <a:r>
              <a:rPr lang="fr-FR" sz="2000" dirty="0"/>
              <a:t>(moments où s’est dissipée une l’erreur et où une déclaration d’invalidation d’un contrat a été transmise)</a:t>
            </a:r>
          </a:p>
          <a:p>
            <a:pPr marL="0" indent="0" algn="just">
              <a:buNone/>
            </a:pPr>
            <a:r>
              <a:rPr lang="fr-FR" sz="2000" b="1" dirty="0"/>
              <a:t>ATF 144 III 43 et ATF 145 III 1 </a:t>
            </a:r>
            <a:r>
              <a:rPr lang="fr-FR" sz="2000" dirty="0"/>
              <a:t>(volonté réelle et commune des parties à un contrat ou volonté réelle de donner du disposant dans une donation mixte)</a:t>
            </a:r>
          </a:p>
          <a:p>
            <a:pPr marL="0" indent="0" algn="just">
              <a:buNone/>
            </a:pPr>
            <a:r>
              <a:rPr lang="fr-FR" sz="2000" b="1" dirty="0"/>
              <a:t>ATF 144 III 481 </a:t>
            </a:r>
            <a:r>
              <a:rPr lang="fr-FR" sz="2000" dirty="0"/>
              <a:t>(possibilité d’exercer un certain type d’activité et revenu susceptible d’en découler)</a:t>
            </a:r>
          </a:p>
          <a:p>
            <a:pPr marL="0" indent="0" algn="just">
              <a:buNone/>
            </a:pPr>
            <a:endParaRPr lang="fr-FR" sz="2400" dirty="0"/>
          </a:p>
          <a:p>
            <a:pPr marL="0" indent="0" algn="just">
              <a:buNone/>
            </a:pPr>
            <a:endParaRPr lang="fr-FR" sz="2400" dirty="0"/>
          </a:p>
          <a:p>
            <a:pPr marL="0" indent="0" algn="just">
              <a:buNone/>
            </a:pPr>
            <a:endParaRPr lang="fr-FR" sz="2400" dirty="0"/>
          </a:p>
          <a:p>
            <a:pPr marL="0" indent="0" algn="just">
              <a:buNone/>
            </a:pPr>
            <a:endParaRPr lang="fr-FR" sz="2400" dirty="0"/>
          </a:p>
          <a:p>
            <a:pPr marL="0" indent="0" algn="just">
              <a:buNone/>
            </a:pPr>
            <a:endParaRPr lang="fr-FR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819786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fr-FR" sz="3200" b="1" dirty="0"/>
            </a:br>
            <a:r>
              <a:rPr lang="fr-FR" sz="3200" b="1" dirty="0"/>
              <a:t>IV. Eléments relevant du droit selon la jurisprudence du TF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6056" y="1063229"/>
            <a:ext cx="8933211" cy="37601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r-FR" sz="1600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r>
              <a:rPr lang="fr-FR" sz="2400" b="1" dirty="0"/>
              <a:t>ATF 143 III 480 </a:t>
            </a:r>
            <a:r>
              <a:rPr lang="fr-FR" sz="2400" dirty="0"/>
              <a:t>(contrariété aux mœurs d’un engagement)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b="1" dirty="0"/>
              <a:t>ATF 144 III 93 </a:t>
            </a:r>
            <a:r>
              <a:rPr lang="fr-FR" sz="2400" dirty="0"/>
              <a:t>(interprétation d’une déclaration de volonté selon le principe de la confiance)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b="1" dirty="0"/>
              <a:t>ATF 123 III 10 </a:t>
            </a:r>
            <a:r>
              <a:rPr lang="fr-FR" sz="2400" dirty="0"/>
              <a:t>(conditions et quotité d’une indemnité pour tort moral)</a:t>
            </a:r>
          </a:p>
          <a:p>
            <a:pPr marL="0" indent="0">
              <a:buNone/>
            </a:pPr>
            <a:endParaRPr lang="fr-FR" sz="2400" dirty="0"/>
          </a:p>
          <a:p>
            <a:pPr marL="0" indent="0" algn="just">
              <a:buNone/>
            </a:pPr>
            <a:r>
              <a:rPr lang="fr-FR" sz="2400" b="1" dirty="0"/>
              <a:t>TF 4A_500/2018, 11.04.2019 </a:t>
            </a:r>
            <a:r>
              <a:rPr lang="fr-FR" sz="2400" dirty="0"/>
              <a:t>(qualification d’un contrat)</a:t>
            </a:r>
          </a:p>
          <a:p>
            <a:pPr marL="0" indent="0" algn="just">
              <a:buNone/>
            </a:pPr>
            <a:endParaRPr lang="fr-FR" sz="2400" dirty="0"/>
          </a:p>
          <a:p>
            <a:pPr marL="0" indent="0" algn="just">
              <a:buNone/>
            </a:pPr>
            <a:r>
              <a:rPr lang="fr-FR" sz="2400" b="1" dirty="0"/>
              <a:t>TF 4A_133/2021, 26.10.2021 </a:t>
            </a:r>
            <a:r>
              <a:rPr lang="fr-FR" sz="2400" dirty="0"/>
              <a:t>(conditions d’application de l’art. 42 al. 2 CO)</a:t>
            </a:r>
          </a:p>
          <a:p>
            <a:pPr marL="0" indent="0" algn="just">
              <a:buNone/>
            </a:pPr>
            <a:endParaRPr lang="fr-FR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320963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fr-FR" sz="3200" b="1" dirty="0"/>
            </a:br>
            <a:br>
              <a:rPr lang="fr-FR" sz="3200" b="1" dirty="0"/>
            </a:br>
            <a:r>
              <a:rPr lang="fr-FR" sz="3200" b="1" dirty="0"/>
              <a:t>V. Situations mêlant éléments de fait et des élément de droit selon la jurisprudence du TF</a:t>
            </a:r>
            <a:br>
              <a:rPr lang="fr-FR" sz="3200" b="1" dirty="0"/>
            </a:b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075" y="1063229"/>
            <a:ext cx="8933209" cy="3760136"/>
          </a:xfrm>
        </p:spPr>
        <p:txBody>
          <a:bodyPr>
            <a:normAutofit/>
          </a:bodyPr>
          <a:lstStyle/>
          <a:p>
            <a:pPr marL="0" indent="0">
              <a:lnSpc>
                <a:spcPts val="2040"/>
              </a:lnSpc>
              <a:buNone/>
            </a:pPr>
            <a:endParaRPr lang="fr-FR" sz="2000" b="1" dirty="0"/>
          </a:p>
          <a:p>
            <a:pPr marL="0" indent="0">
              <a:lnSpc>
                <a:spcPts val="2040"/>
              </a:lnSpc>
              <a:buNone/>
            </a:pPr>
            <a:endParaRPr lang="fr-FR" sz="2000" b="1" dirty="0"/>
          </a:p>
          <a:p>
            <a:pPr marL="0" indent="0">
              <a:lnSpc>
                <a:spcPts val="2040"/>
              </a:lnSpc>
              <a:buNone/>
            </a:pPr>
            <a:endParaRPr lang="fr-FR" sz="2000" dirty="0"/>
          </a:p>
          <a:p>
            <a:pPr marL="0" indent="0" algn="just">
              <a:lnSpc>
                <a:spcPts val="2040"/>
              </a:lnSpc>
              <a:buNone/>
            </a:pPr>
            <a:r>
              <a:rPr lang="fr-FR" sz="2000" b="1" dirty="0"/>
              <a:t>ATF 144 III 264  </a:t>
            </a:r>
            <a:r>
              <a:rPr lang="fr-FR" sz="2000" dirty="0"/>
              <a:t>(discernement)</a:t>
            </a:r>
          </a:p>
          <a:p>
            <a:pPr marL="0" indent="0" algn="just">
              <a:lnSpc>
                <a:spcPts val="2040"/>
              </a:lnSpc>
              <a:buNone/>
            </a:pPr>
            <a:endParaRPr lang="fr-FR" sz="2000" b="1" dirty="0"/>
          </a:p>
          <a:p>
            <a:pPr marL="0" indent="0" algn="just">
              <a:lnSpc>
                <a:spcPts val="2040"/>
              </a:lnSpc>
              <a:buNone/>
            </a:pPr>
            <a:r>
              <a:rPr lang="fr-FR" sz="2000" b="1" dirty="0"/>
              <a:t>ATF 143 III 242 </a:t>
            </a:r>
            <a:r>
              <a:rPr lang="fr-FR" sz="2000" dirty="0"/>
              <a:t>(causalité naturelle et adéquate)</a:t>
            </a:r>
          </a:p>
          <a:p>
            <a:pPr marL="0" indent="0" algn="just">
              <a:lnSpc>
                <a:spcPts val="2040"/>
              </a:lnSpc>
              <a:buNone/>
            </a:pPr>
            <a:endParaRPr lang="fr-FR" sz="2000" dirty="0"/>
          </a:p>
          <a:p>
            <a:pPr marL="0" indent="0" algn="just">
              <a:lnSpc>
                <a:spcPts val="2040"/>
              </a:lnSpc>
              <a:buNone/>
            </a:pPr>
            <a:r>
              <a:rPr lang="fr-FR" sz="2000" b="1" dirty="0"/>
              <a:t>ATF 143 III 297 </a:t>
            </a:r>
            <a:r>
              <a:rPr lang="fr-FR" sz="2000" dirty="0"/>
              <a:t>(existence et caractère prépondérant d’un intérêt allégué pour justifier une atteinte à la personnalité)</a:t>
            </a:r>
          </a:p>
          <a:p>
            <a:pPr marL="0" indent="0" algn="just">
              <a:lnSpc>
                <a:spcPts val="2040"/>
              </a:lnSpc>
              <a:buNone/>
            </a:pPr>
            <a:endParaRPr lang="fr-FR" sz="2000" dirty="0"/>
          </a:p>
          <a:p>
            <a:pPr marL="0" indent="0" algn="just">
              <a:buNone/>
            </a:pPr>
            <a:r>
              <a:rPr lang="fr-FR" sz="2000" b="1" dirty="0"/>
              <a:t>ATF 134 III 643 et 135 III 537 </a:t>
            </a:r>
            <a:r>
              <a:rPr lang="fr-FR" sz="2000" dirty="0"/>
              <a:t>(erreur essentielle) 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247353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EF83B9-DCC9-6945-A082-FD3585590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b="1" dirty="0"/>
            </a:br>
            <a:r>
              <a:rPr lang="fr-FR" b="1" dirty="0"/>
              <a:t>VI. Quelques notions délicates concernant les faits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350DDC-6EEF-474C-8B69-3778E1C77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800" b="1" dirty="0"/>
          </a:p>
          <a:p>
            <a:r>
              <a:rPr lang="fr-FR" sz="2800" b="1" dirty="0"/>
              <a:t>Faits non contestés</a:t>
            </a:r>
          </a:p>
          <a:p>
            <a:r>
              <a:rPr lang="fr-FR" sz="2800" b="1" dirty="0"/>
              <a:t>Faits non pertinents</a:t>
            </a:r>
          </a:p>
          <a:p>
            <a:r>
              <a:rPr lang="fr-FR" sz="2800" b="1" dirty="0"/>
              <a:t>Faits notoires</a:t>
            </a:r>
          </a:p>
          <a:p>
            <a:r>
              <a:rPr lang="fr-FR" sz="2800" b="1" dirty="0"/>
              <a:t>Faits implicites</a:t>
            </a:r>
          </a:p>
          <a:p>
            <a:r>
              <a:rPr lang="fr-FR" sz="2800" b="1" dirty="0"/>
              <a:t>Faits procéduraux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4217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72FA47-F238-A94D-81EE-BB08660BE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b="1" dirty="0"/>
            </a:br>
            <a:br>
              <a:rPr lang="fr-FR" b="1" dirty="0"/>
            </a:br>
            <a:r>
              <a:rPr lang="fr-FR" b="1" dirty="0"/>
              <a:t>VII. Règles normatives susceptibles d’être prouvées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5545C7-4EE8-A741-A396-6C2492678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800" b="1" dirty="0"/>
          </a:p>
          <a:p>
            <a:pPr marL="0" indent="0">
              <a:buNone/>
            </a:pPr>
            <a:endParaRPr lang="fr-FR" sz="2800" b="1"/>
          </a:p>
          <a:p>
            <a:r>
              <a:rPr lang="fr-FR" sz="2800" b="1" dirty="0"/>
              <a:t>Droit étranger</a:t>
            </a:r>
          </a:p>
          <a:p>
            <a:r>
              <a:rPr lang="fr-FR" sz="2800" b="1" dirty="0"/>
              <a:t>Coutume et usages</a:t>
            </a:r>
          </a:p>
          <a:p>
            <a:r>
              <a:rPr lang="fr-FR" sz="2800" b="1" dirty="0"/>
              <a:t>Règles d’expérience générale</a:t>
            </a:r>
          </a:p>
          <a:p>
            <a:r>
              <a:rPr lang="fr-FR" sz="2800" b="1" dirty="0"/>
              <a:t>Règles du droit d’un autre canton ?</a:t>
            </a:r>
          </a:p>
        </p:txBody>
      </p:sp>
    </p:spTree>
    <p:extLst>
      <p:ext uri="{BB962C8B-B14F-4D97-AF65-F5344CB8AC3E}">
        <p14:creationId xmlns:p14="http://schemas.microsoft.com/office/powerpoint/2010/main" val="1793844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599</TotalTime>
  <Words>429</Words>
  <Application>Microsoft Macintosh PowerPoint</Application>
  <PresentationFormat>Affichage à l'écran (16:9)</PresentationFormat>
  <Paragraphs>73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  La différence entre fait et droit : principe et conséquences procédurales </vt:lpstr>
      <vt:lpstr> I. Une distinction bien connue et ancienne mais avec des limites difficiles à cerner</vt:lpstr>
      <vt:lpstr>  II. Cas où la procédure civile recourt à la distinction</vt:lpstr>
      <vt:lpstr> III. Eléments relevant des faits selon la jurisprudence du TF</vt:lpstr>
      <vt:lpstr> IV. Eléments relevant du droit selon la jurisprudence du TF</vt:lpstr>
      <vt:lpstr>  V. Situations mêlant éléments de fait et des élément de droit selon la jurisprudence du TF </vt:lpstr>
      <vt:lpstr> VI. Quelques notions délicates concernant les faits</vt:lpstr>
      <vt:lpstr>  VII. Règles normatives susceptibles d’être prouvées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Denis Tappy</cp:lastModifiedBy>
  <cp:revision>88</cp:revision>
  <cp:lastPrinted>2023-11-10T15:54:50Z</cp:lastPrinted>
  <dcterms:created xsi:type="dcterms:W3CDTF">2010-04-12T23:12:02Z</dcterms:created>
  <dcterms:modified xsi:type="dcterms:W3CDTF">2023-11-10T16:54:50Z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