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0" r:id="rId2"/>
    <p:sldId id="291" r:id="rId3"/>
    <p:sldId id="306" r:id="rId4"/>
    <p:sldId id="308" r:id="rId5"/>
    <p:sldId id="310" r:id="rId6"/>
    <p:sldId id="309" r:id="rId7"/>
    <p:sldId id="312" r:id="rId8"/>
    <p:sldId id="314" r:id="rId9"/>
    <p:sldId id="315" r:id="rId10"/>
    <p:sldId id="31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69060" autoAdjust="0"/>
  </p:normalViewPr>
  <p:slideViewPr>
    <p:cSldViewPr snapToGrid="0">
      <p:cViewPr varScale="1">
        <p:scale>
          <a:sx n="72" d="100"/>
          <a:sy n="72" d="100"/>
        </p:scale>
        <p:origin x="19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38DBC8D-0B23-44AB-B791-C41594F7B2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2D93BF-5F49-44C6-ACC0-8CC0CC8247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CH"/>
              <a:t>10.06.2022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3AA3A1-EA39-4450-A056-FD73627945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H"/>
              <a:t>Colloque immobilier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D71985-A6B5-4C84-90E6-0B315A19CF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A503E-BAF5-43E9-9DE3-71B14B1FF4F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396010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CH"/>
              <a:t>10.06.2022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H"/>
              <a:t>Colloque immobilier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62333-8E77-48F7-A33C-73505F18662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4761335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CH"/>
              <a:t>10.06.2022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Colloque immobilier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62333-8E77-48F7-A33C-73505F18662D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60516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CH"/>
              <a:t>10.06.2022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Colloque immobilier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62333-8E77-48F7-A33C-73505F18662D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28071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CH"/>
              <a:t>10.06.2022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Colloque immobilier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62333-8E77-48F7-A33C-73505F18662D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3758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CH"/>
              <a:t>10.06.2022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Colloque immobilier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62333-8E77-48F7-A33C-73505F18662D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42151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CH"/>
              <a:t>10.06.2022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Colloque immobilier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62333-8E77-48F7-A33C-73505F18662D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6578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CH"/>
              <a:t>10.06.2022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Colloque immobilier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62333-8E77-48F7-A33C-73505F18662D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90996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CH"/>
              <a:t>10.06.2022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Colloque immobilier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62333-8E77-48F7-A33C-73505F18662D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4778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CH"/>
              <a:t>10.06.2022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Colloque immobilier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62333-8E77-48F7-A33C-73505F18662D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90422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CH"/>
              <a:t>10.06.2022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Colloque immobilier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62333-8E77-48F7-A33C-73505F18662D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1399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CH"/>
              <a:t>10.06.2022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Colloque immobilier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62333-8E77-48F7-A33C-73505F18662D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2666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0C95E-CDC1-46B9-9B89-6D3E01A70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529397"/>
          </a:xfrm>
        </p:spPr>
        <p:txBody>
          <a:bodyPr anchor="b">
            <a:normAutofit/>
          </a:bodyPr>
          <a:lstStyle>
            <a:lvl1pPr algn="ctr">
              <a:defRPr sz="4200" b="0">
                <a:latin typeface="Gellix Bold" pitchFamily="2" charset="0"/>
                <a:cs typeface="Gellix Bold" pitchFamily="2" charset="0"/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9C428B-E0F9-4458-87BA-EE30813F5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9825"/>
            <a:ext cx="9144000" cy="2497975"/>
          </a:xfrm>
        </p:spPr>
        <p:txBody>
          <a:bodyPr>
            <a:normAutofit/>
          </a:bodyPr>
          <a:lstStyle>
            <a:lvl1pPr marL="0" indent="0" algn="ctr">
              <a:buNone/>
              <a:defRPr sz="2300" b="0">
                <a:latin typeface="Gellix SemiBold" pitchFamily="2" charset="0"/>
                <a:cs typeface="Gellix SemiBold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2662C3-75DC-4E2E-BAFB-8D118D4F5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995864CE-E0F2-4B5C-A0E9-D498CD9F9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82997" y="6356350"/>
            <a:ext cx="468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fld id="{C42488C5-E247-4D5C-8A4C-450EEBC42D06}" type="slidenum">
              <a:rPr lang="fr-CH" smtClean="0"/>
              <a:pPr/>
              <a:t>‹N°›</a:t>
            </a:fld>
            <a:endParaRPr lang="fr-CH" dirty="0"/>
          </a:p>
        </p:txBody>
      </p:sp>
      <p:sp>
        <p:nvSpPr>
          <p:cNvPr id="10" name="Espace réservé de la date 6">
            <a:extLst>
              <a:ext uri="{FF2B5EF4-FFF2-40B4-BE49-F238E27FC236}">
                <a16:creationId xmlns:a16="http://schemas.microsoft.com/office/drawing/2014/main" id="{F55385B7-FF9D-4307-911C-84C4A37CF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97682" y="6356350"/>
            <a:ext cx="936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CH" dirty="0"/>
              <a:t>17.11.2023</a:t>
            </a:r>
          </a:p>
        </p:txBody>
      </p:sp>
    </p:spTree>
    <p:extLst>
      <p:ext uri="{BB962C8B-B14F-4D97-AF65-F5344CB8AC3E}">
        <p14:creationId xmlns:p14="http://schemas.microsoft.com/office/powerpoint/2010/main" val="273498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BAFEF8-0071-4720-9718-41CFB0CC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D5EB49-CBE4-4240-82AE-7D3BC8BD9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>
                <a:latin typeface="Gellix" pitchFamily="2" charset="0"/>
                <a:cs typeface="Gellix" pitchFamily="2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FDE3FF9A-0807-436C-A60F-691D8CF87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82997" y="6356350"/>
            <a:ext cx="468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fld id="{C42488C5-E247-4D5C-8A4C-450EEBC42D06}" type="slidenum">
              <a:rPr lang="fr-CH" smtClean="0"/>
              <a:pPr/>
              <a:t>‹N°›</a:t>
            </a:fld>
            <a:endParaRPr lang="fr-CH" dirty="0"/>
          </a:p>
        </p:txBody>
      </p:sp>
      <p:sp>
        <p:nvSpPr>
          <p:cNvPr id="9" name="Espace réservé de la date 6">
            <a:extLst>
              <a:ext uri="{FF2B5EF4-FFF2-40B4-BE49-F238E27FC236}">
                <a16:creationId xmlns:a16="http://schemas.microsoft.com/office/drawing/2014/main" id="{5900921C-7F14-441E-8A4A-2A33DD089ADC}"/>
              </a:ext>
            </a:extLst>
          </p:cNvPr>
          <p:cNvSpPr txBox="1">
            <a:spLocks/>
          </p:cNvSpPr>
          <p:nvPr userDrawn="1"/>
        </p:nvSpPr>
        <p:spPr>
          <a:xfrm>
            <a:off x="10297682" y="6356350"/>
            <a:ext cx="936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Gellix" pitchFamily="2" charset="0"/>
                <a:ea typeface="+mn-ea"/>
                <a:cs typeface="Gellix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dirty="0"/>
              <a:t>17.11.2023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D79124A-0D23-42B6-8C5C-D7B1B5744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0930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BAFEF8-0071-4720-9718-41CFB0CC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21" y="305471"/>
            <a:ext cx="11510357" cy="587188"/>
          </a:xfrm>
        </p:spPr>
        <p:txBody>
          <a:bodyPr>
            <a:normAutofit/>
          </a:bodyPr>
          <a:lstStyle>
            <a:lvl1pPr algn="r">
              <a:defRPr sz="2300" b="0">
                <a:latin typeface="Gellix Bold" pitchFamily="2" charset="0"/>
                <a:cs typeface="Gellix Bold" pitchFamily="2" charset="0"/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D5EB49-CBE4-4240-82AE-7D3BC8BD9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21" y="1085316"/>
            <a:ext cx="11510357" cy="4933099"/>
          </a:xfrm>
        </p:spPr>
        <p:txBody>
          <a:bodyPr/>
          <a:lstStyle>
            <a:lvl5pPr>
              <a:defRPr sz="1400">
                <a:latin typeface="Gellix" pitchFamily="2" charset="0"/>
                <a:cs typeface="Gellix" pitchFamily="2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FDE3FF9A-0807-436C-A60F-691D8CF87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82997" y="6356350"/>
            <a:ext cx="468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fld id="{C42488C5-E247-4D5C-8A4C-450EEBC42D06}" type="slidenum">
              <a:rPr lang="fr-CH" smtClean="0"/>
              <a:pPr/>
              <a:t>‹N°›</a:t>
            </a:fld>
            <a:endParaRPr lang="fr-CH" dirty="0"/>
          </a:p>
        </p:txBody>
      </p:sp>
      <p:sp>
        <p:nvSpPr>
          <p:cNvPr id="9" name="Espace réservé de la date 6">
            <a:extLst>
              <a:ext uri="{FF2B5EF4-FFF2-40B4-BE49-F238E27FC236}">
                <a16:creationId xmlns:a16="http://schemas.microsoft.com/office/drawing/2014/main" id="{5900921C-7F14-441E-8A4A-2A33DD089ADC}"/>
              </a:ext>
            </a:extLst>
          </p:cNvPr>
          <p:cNvSpPr txBox="1">
            <a:spLocks/>
          </p:cNvSpPr>
          <p:nvPr userDrawn="1"/>
        </p:nvSpPr>
        <p:spPr>
          <a:xfrm>
            <a:off x="10297682" y="6356350"/>
            <a:ext cx="936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Gellix" pitchFamily="2" charset="0"/>
                <a:ea typeface="+mn-ea"/>
                <a:cs typeface="Gellix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17.11.2023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D79124A-0D23-42B6-8C5C-D7B1B5744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2318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E831ED-52FE-4A53-A292-D5080BEA0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22" y="1709738"/>
            <a:ext cx="11012978" cy="2852737"/>
          </a:xfrm>
        </p:spPr>
        <p:txBody>
          <a:bodyPr anchor="b">
            <a:normAutofit/>
          </a:bodyPr>
          <a:lstStyle>
            <a:lvl1pPr>
              <a:defRPr sz="4200"/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9CFE56-9503-48C8-AFC9-E6BB266BD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822" y="4589463"/>
            <a:ext cx="11006628" cy="1500187"/>
          </a:xfrm>
        </p:spPr>
        <p:txBody>
          <a:bodyPr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9856DFBB-55A2-4F33-B033-E44FAC562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82997" y="6356350"/>
            <a:ext cx="468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fld id="{C42488C5-E247-4D5C-8A4C-450EEBC42D06}" type="slidenum">
              <a:rPr lang="fr-CH" smtClean="0"/>
              <a:pPr/>
              <a:t>‹N°›</a:t>
            </a:fld>
            <a:endParaRPr lang="fr-CH" dirty="0"/>
          </a:p>
        </p:txBody>
      </p:sp>
      <p:sp>
        <p:nvSpPr>
          <p:cNvPr id="9" name="Espace réservé de la date 6">
            <a:extLst>
              <a:ext uri="{FF2B5EF4-FFF2-40B4-BE49-F238E27FC236}">
                <a16:creationId xmlns:a16="http://schemas.microsoft.com/office/drawing/2014/main" id="{5CC551E5-22E0-4B51-88D4-EF187DF5A33E}"/>
              </a:ext>
            </a:extLst>
          </p:cNvPr>
          <p:cNvSpPr txBox="1">
            <a:spLocks/>
          </p:cNvSpPr>
          <p:nvPr userDrawn="1"/>
        </p:nvSpPr>
        <p:spPr>
          <a:xfrm>
            <a:off x="10297682" y="6356350"/>
            <a:ext cx="936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Gellix" pitchFamily="2" charset="0"/>
                <a:ea typeface="+mn-ea"/>
                <a:cs typeface="Gellix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17.11.2023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806C0BDB-F1AC-4CD9-8123-0D0CDE01B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3873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925331-415C-4EC9-8FCE-54B1EA5D6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10" y="457200"/>
            <a:ext cx="4439515" cy="12219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D42AEC8-85CC-4BF8-86A0-469763BD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66799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E1CDA9-D800-437D-AFE9-3514F940D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2510" y="2057400"/>
            <a:ext cx="4439516" cy="3811588"/>
          </a:xfrm>
        </p:spPr>
        <p:txBody>
          <a:bodyPr>
            <a:normAutofit/>
          </a:bodyPr>
          <a:lstStyle>
            <a:lvl1pPr marL="0" indent="0">
              <a:buNone/>
              <a:defRPr sz="13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8129EC66-B561-4076-8D8F-6453F9304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82997" y="6356350"/>
            <a:ext cx="468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fld id="{C42488C5-E247-4D5C-8A4C-450EEBC42D06}" type="slidenum">
              <a:rPr lang="fr-CH" smtClean="0"/>
              <a:pPr/>
              <a:t>‹N°›</a:t>
            </a:fld>
            <a:endParaRPr lang="fr-CH" dirty="0"/>
          </a:p>
        </p:txBody>
      </p:sp>
      <p:sp>
        <p:nvSpPr>
          <p:cNvPr id="9" name="Espace réservé de la date 6">
            <a:extLst>
              <a:ext uri="{FF2B5EF4-FFF2-40B4-BE49-F238E27FC236}">
                <a16:creationId xmlns:a16="http://schemas.microsoft.com/office/drawing/2014/main" id="{22DBB396-0D7F-4DB8-9221-FEC005099EFC}"/>
              </a:ext>
            </a:extLst>
          </p:cNvPr>
          <p:cNvSpPr txBox="1">
            <a:spLocks/>
          </p:cNvSpPr>
          <p:nvPr userDrawn="1"/>
        </p:nvSpPr>
        <p:spPr>
          <a:xfrm>
            <a:off x="10297682" y="6356350"/>
            <a:ext cx="936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Gellix" pitchFamily="2" charset="0"/>
                <a:ea typeface="+mn-ea"/>
                <a:cs typeface="Gellix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17.11.2023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B66866C9-209C-4E21-AFAD-47C2485DB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803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0E5512-ED6E-466A-A104-7BD00795A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238695-BF5D-496F-A8C7-D0ED438A2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0821" y="1659052"/>
            <a:ext cx="5678979" cy="4517911"/>
          </a:xfrm>
        </p:spPr>
        <p:txBody>
          <a:bodyPr/>
          <a:lstStyle>
            <a:lvl5pPr>
              <a:defRPr sz="1100">
                <a:latin typeface="Gellix" pitchFamily="2" charset="0"/>
                <a:cs typeface="Gellix" pitchFamily="2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974801-71DD-46B9-98B1-4CF8FD191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9052"/>
            <a:ext cx="5678978" cy="4517911"/>
          </a:xfrm>
        </p:spPr>
        <p:txBody>
          <a:bodyPr/>
          <a:lstStyle>
            <a:lvl5pPr>
              <a:defRPr sz="1100">
                <a:latin typeface="Gellix" pitchFamily="2" charset="0"/>
                <a:cs typeface="Gellix" pitchFamily="2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7D9D0065-BF84-451A-9C12-1C51B172C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82997" y="6356350"/>
            <a:ext cx="468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fld id="{C42488C5-E247-4D5C-8A4C-450EEBC42D06}" type="slidenum">
              <a:rPr lang="fr-CH" smtClean="0"/>
              <a:pPr/>
              <a:t>‹N°›</a:t>
            </a:fld>
            <a:endParaRPr lang="fr-CH" dirty="0"/>
          </a:p>
        </p:txBody>
      </p:sp>
      <p:sp>
        <p:nvSpPr>
          <p:cNvPr id="10" name="Espace réservé de la date 6">
            <a:extLst>
              <a:ext uri="{FF2B5EF4-FFF2-40B4-BE49-F238E27FC236}">
                <a16:creationId xmlns:a16="http://schemas.microsoft.com/office/drawing/2014/main" id="{21679C30-B2BB-4809-BA72-50162F7AE96B}"/>
              </a:ext>
            </a:extLst>
          </p:cNvPr>
          <p:cNvSpPr txBox="1">
            <a:spLocks/>
          </p:cNvSpPr>
          <p:nvPr userDrawn="1"/>
        </p:nvSpPr>
        <p:spPr>
          <a:xfrm>
            <a:off x="10297682" y="6356350"/>
            <a:ext cx="936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Gellix" pitchFamily="2" charset="0"/>
                <a:ea typeface="+mn-ea"/>
                <a:cs typeface="Gellix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17.11.2023</a:t>
            </a: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735A6F-D42C-4EAB-A02D-B5E83F9792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1454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CB8A52-EEEE-4BEC-B521-7E235F43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74CB0D-E003-41F9-BCF5-584F51A1F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C2AB5-7742-47C2-A9A7-34A50236E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2624D8-7250-4DCF-BCA7-DC4B51E10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56086E-4108-43A5-856C-C91F74160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93197C66-4B19-4B29-A6D7-F4685E6BF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82997" y="6356350"/>
            <a:ext cx="468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fld id="{C42488C5-E247-4D5C-8A4C-450EEBC42D06}" type="slidenum">
              <a:rPr lang="fr-CH" smtClean="0"/>
              <a:pPr/>
              <a:t>‹N°›</a:t>
            </a:fld>
            <a:endParaRPr lang="fr-CH" dirty="0"/>
          </a:p>
        </p:txBody>
      </p:sp>
      <p:sp>
        <p:nvSpPr>
          <p:cNvPr id="12" name="Espace réservé de la date 6">
            <a:extLst>
              <a:ext uri="{FF2B5EF4-FFF2-40B4-BE49-F238E27FC236}">
                <a16:creationId xmlns:a16="http://schemas.microsoft.com/office/drawing/2014/main" id="{A81BD190-9A9F-4500-AE5F-9178AF1EB84A}"/>
              </a:ext>
            </a:extLst>
          </p:cNvPr>
          <p:cNvSpPr txBox="1">
            <a:spLocks/>
          </p:cNvSpPr>
          <p:nvPr userDrawn="1"/>
        </p:nvSpPr>
        <p:spPr>
          <a:xfrm>
            <a:off x="10297682" y="6356350"/>
            <a:ext cx="936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Gellix" pitchFamily="2" charset="0"/>
                <a:ea typeface="+mn-ea"/>
                <a:cs typeface="Gellix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17.11.2023</a:t>
            </a:r>
          </a:p>
        </p:txBody>
      </p:sp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E767C13E-FB30-4A20-8E94-ED3F697DECE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5587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CC6EC9-9DC7-4FA8-AE16-04D20E2B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54088D77-5DE5-4BD7-A17D-2256E4CC9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57B8CC79-A9BC-4F12-A804-082F13DF5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82997" y="6356350"/>
            <a:ext cx="468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fld id="{C42488C5-E247-4D5C-8A4C-450EEBC42D06}" type="slidenum">
              <a:rPr lang="fr-CH" smtClean="0"/>
              <a:pPr/>
              <a:t>‹N°›</a:t>
            </a:fld>
            <a:endParaRPr lang="fr-CH" dirty="0"/>
          </a:p>
        </p:txBody>
      </p:sp>
      <p:sp>
        <p:nvSpPr>
          <p:cNvPr id="9" name="Espace réservé de la date 6">
            <a:extLst>
              <a:ext uri="{FF2B5EF4-FFF2-40B4-BE49-F238E27FC236}">
                <a16:creationId xmlns:a16="http://schemas.microsoft.com/office/drawing/2014/main" id="{3AD0C07E-198B-422A-B413-BB5414DE53B1}"/>
              </a:ext>
            </a:extLst>
          </p:cNvPr>
          <p:cNvSpPr txBox="1">
            <a:spLocks/>
          </p:cNvSpPr>
          <p:nvPr userDrawn="1"/>
        </p:nvSpPr>
        <p:spPr>
          <a:xfrm>
            <a:off x="10297682" y="6356350"/>
            <a:ext cx="936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Gellix" pitchFamily="2" charset="0"/>
                <a:ea typeface="+mn-ea"/>
                <a:cs typeface="Gellix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17.11.2023</a:t>
            </a:r>
          </a:p>
        </p:txBody>
      </p:sp>
    </p:spTree>
    <p:extLst>
      <p:ext uri="{BB962C8B-B14F-4D97-AF65-F5344CB8AC3E}">
        <p14:creationId xmlns:p14="http://schemas.microsoft.com/office/powerpoint/2010/main" val="390303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812359-6BD8-42C7-97D9-6C8BC8FF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22" y="598516"/>
            <a:ext cx="4538749" cy="909177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F6E8A6-C48A-49D9-A69C-E21A9AEA5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8516"/>
            <a:ext cx="6667990" cy="5262535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300"/>
            </a:lvl4pPr>
            <a:lvl5pPr>
              <a:defRPr sz="1100">
                <a:latin typeface="Gellix" pitchFamily="2" charset="0"/>
                <a:cs typeface="Gellix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CCA486-A474-433D-A948-F3C544085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0822" y="1845425"/>
            <a:ext cx="4538749" cy="4023563"/>
          </a:xfrm>
        </p:spPr>
        <p:txBody>
          <a:bodyPr>
            <a:normAutofit/>
          </a:bodyPr>
          <a:lstStyle>
            <a:lvl1pPr marL="0" indent="0">
              <a:buNone/>
              <a:defRPr sz="13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0409E3-FDC1-4C57-A7EB-32ABA4BC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5495" y="135256"/>
            <a:ext cx="2525683" cy="229869"/>
          </a:xfrm>
          <a:prstGeom prst="rect">
            <a:avLst/>
          </a:prstGeom>
        </p:spPr>
        <p:txBody>
          <a:bodyPr/>
          <a:lstStyle/>
          <a:p>
            <a:r>
              <a:rPr lang="fr-FR"/>
              <a:t>10.06.2022</a:t>
            </a:r>
            <a:endParaRPr lang="fr-CH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AB85666-28BB-4CF4-9DC8-89645C8AF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5495" y="6356350"/>
            <a:ext cx="2525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488C5-E247-4D5C-8A4C-450EEBC42D06}" type="slidenum">
              <a:rPr lang="fr-CH" smtClean="0"/>
              <a:t>‹N°›</a:t>
            </a:fld>
            <a:endParaRPr lang="fr-CH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9B6D1484-58FC-461F-B07D-426208D1F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595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7D0CCE6-EB5C-45B4-B593-CF0495C87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21" y="498128"/>
            <a:ext cx="11510357" cy="981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175BCA-AC3A-489F-9098-CC8C880AC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821" y="1620983"/>
            <a:ext cx="11510357" cy="4397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BBC4A6-81B9-4D20-8E62-38A20E4B5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8A4EE0-DDC7-42AA-A4F1-17A8FA51C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82997" y="6356350"/>
            <a:ext cx="468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fld id="{C42488C5-E247-4D5C-8A4C-450EEBC42D06}" type="slidenum">
              <a:rPr lang="fr-CH" smtClean="0"/>
              <a:pPr/>
              <a:t>‹N°›</a:t>
            </a:fld>
            <a:endParaRPr lang="fr-CH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9CBD9F0-87C8-4AC2-A579-9460F5AA8A8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1" y="6306472"/>
            <a:ext cx="893810" cy="365126"/>
          </a:xfrm>
          <a:prstGeom prst="rect">
            <a:avLst/>
          </a:prstGeom>
        </p:spPr>
      </p:pic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422E911-9BCE-43DD-9215-735859F15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97682" y="6356350"/>
            <a:ext cx="936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llix" pitchFamily="2" charset="0"/>
                <a:cs typeface="Gellix" pitchFamily="2" charset="0"/>
              </a:defRPr>
            </a:lvl1pPr>
          </a:lstStyle>
          <a:p>
            <a:r>
              <a:rPr lang="fr-CH" dirty="0"/>
              <a:t>17.11.2023</a:t>
            </a:r>
          </a:p>
        </p:txBody>
      </p:sp>
    </p:spTree>
    <p:extLst>
      <p:ext uri="{BB962C8B-B14F-4D97-AF65-F5344CB8AC3E}">
        <p14:creationId xmlns:p14="http://schemas.microsoft.com/office/powerpoint/2010/main" val="165353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7" r:id="rId5"/>
    <p:sldLayoutId id="2147483652" r:id="rId6"/>
    <p:sldLayoutId id="2147483653" r:id="rId7"/>
    <p:sldLayoutId id="2147483654" r:id="rId8"/>
    <p:sldLayoutId id="2147483656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tx1"/>
          </a:solidFill>
          <a:latin typeface="Gellix" pitchFamily="2" charset="0"/>
          <a:ea typeface="+mj-ea"/>
          <a:cs typeface="Gellix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300" b="0" kern="1200">
          <a:solidFill>
            <a:schemeClr val="tx1"/>
          </a:solidFill>
          <a:latin typeface="Gellix SemiBold" pitchFamily="2" charset="0"/>
          <a:ea typeface="+mn-ea"/>
          <a:cs typeface="Gellix SemiBold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Gellix SemiBold" pitchFamily="2" charset="0"/>
          <a:ea typeface="+mn-ea"/>
          <a:cs typeface="Gellix SemiBold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b="0" kern="1200">
          <a:solidFill>
            <a:schemeClr val="tx1"/>
          </a:solidFill>
          <a:latin typeface="Gellix SemiBold" pitchFamily="2" charset="0"/>
          <a:ea typeface="+mn-ea"/>
          <a:cs typeface="Gellix SemiBold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ellix SemiBold" pitchFamily="2" charset="0"/>
          <a:ea typeface="+mn-ea"/>
          <a:cs typeface="Gellix SemiBold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ulysse.dupasquier@unine.ch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9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6.svg"/><Relationship Id="rId4" Type="http://schemas.openxmlformats.org/officeDocument/2006/relationships/image" Target="../media/image10.sv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F33C4-0B94-4C84-92F7-8800941E13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Nouveautés en droit commercial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1D1A5D-32D8-43D7-97E7-E19E0543D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622" y="2759825"/>
            <a:ext cx="10814756" cy="3227193"/>
          </a:xfrm>
        </p:spPr>
        <p:txBody>
          <a:bodyPr>
            <a:normAutofit/>
          </a:bodyPr>
          <a:lstStyle/>
          <a:p>
            <a:r>
              <a:rPr lang="fr-CH" b="1" dirty="0"/>
              <a:t>Ulysse </a:t>
            </a:r>
            <a:r>
              <a:rPr lang="fr-CH" b="1" cap="small" dirty="0"/>
              <a:t>DuPasquier</a:t>
            </a:r>
            <a:r>
              <a:rPr lang="fr-CH" sz="1800" cap="small" dirty="0"/>
              <a:t>,</a:t>
            </a:r>
            <a:r>
              <a:rPr lang="fr-CH" cap="small" dirty="0"/>
              <a:t> </a:t>
            </a:r>
            <a:r>
              <a:rPr lang="fr-CH" sz="1800" i="1" dirty="0"/>
              <a:t>Dr. </a:t>
            </a:r>
            <a:r>
              <a:rPr lang="fr-CH" sz="1800" i="1" dirty="0" err="1"/>
              <a:t>iur</a:t>
            </a:r>
            <a:r>
              <a:rPr lang="fr-CH" sz="1800" i="1" dirty="0"/>
              <a:t>.</a:t>
            </a:r>
            <a:br>
              <a:rPr lang="fr-CH" sz="1800" b="1" i="1" dirty="0"/>
            </a:br>
            <a:endParaRPr lang="fr-CH" sz="1800" b="1" i="1" dirty="0"/>
          </a:p>
          <a:p>
            <a:endParaRPr lang="fr-CH" sz="1800" b="1" i="1" dirty="0"/>
          </a:p>
          <a:p>
            <a:endParaRPr lang="fr-CH" sz="1800" b="1" i="1" dirty="0"/>
          </a:p>
          <a:p>
            <a:pPr algn="l"/>
            <a:r>
              <a:rPr lang="fr-CH" sz="2000" dirty="0"/>
              <a:t>Avocat</a:t>
            </a:r>
            <a:br>
              <a:rPr lang="fr-CH" sz="2000" i="1" dirty="0"/>
            </a:br>
            <a:r>
              <a:rPr lang="fr-CH" sz="1600" i="1" dirty="0"/>
              <a:t>KGG Avocats au barreau &amp; Notaires, Neuchâtel</a:t>
            </a:r>
            <a:br>
              <a:rPr lang="fr-CH" sz="1800" i="1" dirty="0"/>
            </a:br>
            <a:endParaRPr lang="fr-CH" sz="1800" i="1" dirty="0"/>
          </a:p>
          <a:p>
            <a:pPr algn="l"/>
            <a:r>
              <a:rPr lang="fr-CH" sz="2000" dirty="0"/>
              <a:t>Chargé d’enseignement à l’Université de Neuchâtel </a:t>
            </a:r>
            <a:br>
              <a:rPr lang="fr-CH" sz="2000" dirty="0"/>
            </a:br>
            <a:r>
              <a:rPr lang="fr-CH" sz="1600" i="1" dirty="0"/>
              <a:t>Fusions, acquisitions et restructurations d'entreprises &amp; Droit approfondi de l'insolvabilité des entreprises</a:t>
            </a:r>
            <a:r>
              <a:rPr lang="fr-CH" sz="1600" i="1" baseline="30000" dirty="0"/>
              <a:t>*</a:t>
            </a:r>
            <a:endParaRPr lang="fr-CH" sz="2000" i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E9D3C9-C7F7-4F14-845E-8BCFBC55A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30AC30B-3C39-40CE-BA0D-01948D2F8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2488C5-E247-4D5C-8A4C-450EEBC42D06}" type="slidenum">
              <a:rPr lang="fr-CH" sz="1000" smtClean="0">
                <a:latin typeface="Gellix SemiBold" pitchFamily="2" charset="0"/>
                <a:cs typeface="Gellix SemiBold" pitchFamily="2" charset="0"/>
              </a:rPr>
              <a:t>1</a:t>
            </a:fld>
            <a:endParaRPr lang="fr-CH" sz="1000" dirty="0">
              <a:latin typeface="Gellix SemiBold" pitchFamily="2" charset="0"/>
              <a:cs typeface="Gellix SemiBold" pitchFamily="2" charset="0"/>
            </a:endParaRP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24908FB9-0B3F-4657-BC46-8742EA942DC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CH" dirty="0"/>
              <a:t>17.11.2023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61F111A-88CC-267F-DFCC-C7229BD759C9}"/>
              </a:ext>
            </a:extLst>
          </p:cNvPr>
          <p:cNvSpPr txBox="1"/>
          <p:nvPr/>
        </p:nvSpPr>
        <p:spPr>
          <a:xfrm>
            <a:off x="9426222" y="5987018"/>
            <a:ext cx="27657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1800" i="1" baseline="30000" dirty="0"/>
              <a:t>* en remplacement du Prof. Olivier Hari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48592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4B04D-35EF-49FD-8AE3-3F1CFEF8F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6910" y="2755906"/>
            <a:ext cx="11510357" cy="981537"/>
          </a:xfrm>
        </p:spPr>
        <p:txBody>
          <a:bodyPr/>
          <a:lstStyle/>
          <a:p>
            <a:r>
              <a:rPr lang="fr-CH" dirty="0"/>
              <a:t>Merci de votre attention !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7D6241-448E-4256-BC62-5004F9268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2488C5-E247-4D5C-8A4C-450EEBC42D06}" type="slidenum">
              <a:rPr lang="fr-CH" smtClean="0"/>
              <a:pPr/>
              <a:t>10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AA53D-F1FF-4ECD-BE98-8B597DA80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9EF120F-543B-62A7-8384-48C513EF02B4}"/>
              </a:ext>
            </a:extLst>
          </p:cNvPr>
          <p:cNvSpPr txBox="1"/>
          <p:nvPr/>
        </p:nvSpPr>
        <p:spPr>
          <a:xfrm>
            <a:off x="599484" y="4617775"/>
            <a:ext cx="7354956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  <a:tabLst>
                <a:tab pos="8077200" algn="r"/>
              </a:tabLst>
            </a:pPr>
            <a:r>
              <a:rPr lang="fr-CH" sz="2000" dirty="0">
                <a:latin typeface="Noto Sans Symbols"/>
                <a:cs typeface="Arial" pitchFamily="34" charset="0"/>
              </a:rPr>
              <a:t>Ulysse DuPasquier</a:t>
            </a:r>
          </a:p>
          <a:p>
            <a:pPr marL="0" indent="0">
              <a:buNone/>
            </a:pPr>
            <a:r>
              <a:rPr lang="fr-CH" sz="1800" dirty="0">
                <a:latin typeface="Noto Sans Symbols"/>
                <a:cs typeface="Arial" pitchFamily="34" charset="0"/>
              </a:rPr>
              <a:t>Av. du 1</a:t>
            </a:r>
            <a:r>
              <a:rPr lang="fr-CH" sz="1800" baseline="30000" dirty="0">
                <a:latin typeface="Noto Sans Symbols"/>
                <a:cs typeface="Arial" pitchFamily="34" charset="0"/>
              </a:rPr>
              <a:t>er</a:t>
            </a:r>
            <a:r>
              <a:rPr lang="fr-CH" sz="1800" dirty="0">
                <a:latin typeface="Noto Sans Symbols"/>
                <a:cs typeface="Arial" pitchFamily="34" charset="0"/>
              </a:rPr>
              <a:t>-Mars 26</a:t>
            </a:r>
          </a:p>
          <a:p>
            <a:pPr marL="0" indent="0">
              <a:buNone/>
            </a:pPr>
            <a:r>
              <a:rPr lang="fr-CH" sz="1800" dirty="0">
                <a:latin typeface="Noto Sans Symbols"/>
                <a:cs typeface="Arial" pitchFamily="34" charset="0"/>
              </a:rPr>
              <a:t>2000 Neuchâtel</a:t>
            </a:r>
          </a:p>
          <a:p>
            <a:pPr marL="0" indent="0">
              <a:buNone/>
            </a:pPr>
            <a:r>
              <a:rPr lang="fr-CH" sz="1800" dirty="0">
                <a:latin typeface="Noto Sans Symbols"/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ulysse.dupasquier@unine.ch</a:t>
            </a:r>
            <a:endParaRPr lang="fr-CH" sz="1800" dirty="0">
              <a:latin typeface="Noto Sans Symbols"/>
              <a:cs typeface="Arial" pitchFamily="34" charset="0"/>
            </a:endParaRPr>
          </a:p>
          <a:p>
            <a:endParaRPr lang="fr-CH" sz="2400" dirty="0">
              <a:latin typeface="Noto Sans Symbols"/>
              <a:cs typeface="Arial" pitchFamily="34" charset="0"/>
            </a:endParaRPr>
          </a:p>
          <a:p>
            <a:endParaRPr lang="fr-CH" sz="2000" dirty="0">
              <a:latin typeface="Noto Sans Symbols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6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4B04D-35EF-49FD-8AE3-3F1CFEF8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Révision du droit de la société anonyme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A1993D-B92E-4C92-9771-3DBC0DBC8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21" y="1479665"/>
            <a:ext cx="11510357" cy="4397432"/>
          </a:xfrm>
        </p:spPr>
        <p:txBody>
          <a:bodyPr/>
          <a:lstStyle/>
          <a:p>
            <a:r>
              <a:rPr lang="fr-CH" dirty="0"/>
              <a:t>Entrée en vigueur au 1</a:t>
            </a:r>
            <a:r>
              <a:rPr lang="fr-CH" baseline="30000" dirty="0"/>
              <a:t>er</a:t>
            </a:r>
            <a:r>
              <a:rPr lang="fr-CH" dirty="0"/>
              <a:t> janvier 2023</a:t>
            </a:r>
          </a:p>
          <a:p>
            <a:r>
              <a:rPr lang="fr-CH" dirty="0"/>
              <a:t>Cf. Présentation « Nouveau droit des sociétés - incidences pour les praticiens »</a:t>
            </a:r>
          </a:p>
          <a:p>
            <a:r>
              <a:rPr lang="fr-CH" dirty="0"/>
              <a:t>Statuts à adapter d’ici au 1</a:t>
            </a:r>
            <a:r>
              <a:rPr lang="fr-CH" baseline="30000" dirty="0"/>
              <a:t>er</a:t>
            </a:r>
            <a:r>
              <a:rPr lang="fr-CH" dirty="0"/>
              <a:t> janvier 2025 </a:t>
            </a:r>
            <a:r>
              <a:rPr lang="fr-CH" sz="1800" dirty="0"/>
              <a:t>(art. 2 des dispositions transitoires)</a:t>
            </a:r>
          </a:p>
          <a:p>
            <a:r>
              <a:rPr lang="fr-CH" dirty="0"/>
              <a:t>Modifications d’autres actes (CC, </a:t>
            </a:r>
            <a:r>
              <a:rPr lang="fr-CH" dirty="0" err="1"/>
              <a:t>LFus</a:t>
            </a:r>
            <a:r>
              <a:rPr lang="fr-CH" dirty="0"/>
              <a:t>, ORC, etc.)</a:t>
            </a:r>
          </a:p>
          <a:p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7D6241-448E-4256-BC62-5004F9268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2488C5-E247-4D5C-8A4C-450EEBC42D06}" type="slidenum">
              <a:rPr lang="fr-CH" smtClean="0"/>
              <a:pPr/>
              <a:t>2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AA53D-F1FF-4ECD-BE98-8B597DA80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8148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4B04D-35EF-49FD-8AE3-3F1CFEF8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Jurisprudences – Société anonyme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A1993D-B92E-4C92-9771-3DBC0DBC8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20" y="1428363"/>
            <a:ext cx="11510357" cy="4396359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</a:rPr>
              <a:t> ATF 149 III 1 (d)</a:t>
            </a:r>
          </a:p>
          <a:p>
            <a:pPr algn="just"/>
            <a:r>
              <a:rPr lang="fr-CH" sz="2400" dirty="0" err="1">
                <a:effectLst/>
                <a:latin typeface="Noto Sans Symbols"/>
                <a:ea typeface="Noto Sans Symbols"/>
                <a:cs typeface="Noto Sans Symbols"/>
              </a:rPr>
              <a:t>Etat</a:t>
            </a:r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</a:rPr>
              <a:t> de fait 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CH" sz="2100" dirty="0">
                <a:effectLst/>
                <a:latin typeface="Noto Sans Symbols"/>
                <a:ea typeface="Noto Sans Symbols"/>
                <a:cs typeface="Noto Sans Symbols"/>
              </a:rPr>
              <a:t>Pendant le COVID : régime exceptionnel (Ordonnances COVID) permettant les AG virtuelles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CH" sz="2100" dirty="0">
                <a:effectLst/>
                <a:latin typeface="Noto Sans Symbols"/>
                <a:ea typeface="Noto Sans Symbols"/>
                <a:cs typeface="Noto Sans Symbols"/>
              </a:rPr>
              <a:t>Sur cette base, tenue d’une AG par écrit, et envoi des documents de vote à ses actionnaires.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CH" sz="2100" dirty="0">
                <a:effectLst/>
                <a:latin typeface="Noto Sans Symbols"/>
                <a:ea typeface="Noto Sans Symbols"/>
                <a:cs typeface="Noto Sans Symbols"/>
              </a:rPr>
              <a:t>Un actionnaire fait usage de son droit de proposition et s’adresse au conseil d’administration à cette fin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CH" sz="2100" dirty="0">
                <a:latin typeface="Noto Sans Symbols"/>
                <a:ea typeface="Noto Sans Symbols"/>
                <a:cs typeface="Noto Sans Symbols"/>
              </a:rPr>
              <a:t>Le </a:t>
            </a:r>
            <a:r>
              <a:rPr lang="fr-CH" sz="2100" dirty="0">
                <a:effectLst/>
                <a:latin typeface="Noto Sans Symbols"/>
                <a:ea typeface="Noto Sans Symbols"/>
                <a:cs typeface="Noto Sans Symbols"/>
              </a:rPr>
              <a:t>conseil d’administration refuse et ne soumet pas lesdites propositions au vote. </a:t>
            </a:r>
          </a:p>
          <a:p>
            <a:pPr algn="just"/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</a:rPr>
              <a:t>Réponse du TF 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CH" sz="2100" dirty="0">
                <a:latin typeface="Noto Sans Symbols"/>
                <a:ea typeface="Noto Sans Symbols"/>
                <a:cs typeface="Noto Sans Symbols"/>
              </a:rPr>
              <a:t>T</a:t>
            </a:r>
            <a:r>
              <a:rPr lang="fr-CH" sz="2100" dirty="0">
                <a:effectLst/>
                <a:latin typeface="Noto Sans Symbols"/>
                <a:ea typeface="Noto Sans Symbols"/>
                <a:cs typeface="Noto Sans Symbols"/>
              </a:rPr>
              <a:t>out actionnaire a le droit, dans le cadre des objets portés à l'ordre du jour, de faire des propositions écrites ou orales, avant et pendant l'assemblée générale, et les dispositions de l’ordonnance Covid-19 sur les assemblées de sociétés n’avaient pas pour vocation de limiter le droit de proposition des actionnaires.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CH" sz="2100" dirty="0">
                <a:effectLst/>
                <a:latin typeface="Noto Sans Symbols"/>
                <a:ea typeface="Noto Sans Symbols"/>
                <a:cs typeface="Noto Sans Symbols"/>
              </a:rPr>
              <a:t>Cas d’annulabilité et non de nullité.</a:t>
            </a:r>
            <a:endParaRPr lang="fr-CH" sz="1800" dirty="0">
              <a:effectLst/>
              <a:latin typeface="Noto Sans Symbols"/>
              <a:ea typeface="Noto Sans Symbols"/>
              <a:cs typeface="Noto Sans Symbols"/>
            </a:endParaRPr>
          </a:p>
          <a:p>
            <a:endParaRPr lang="fr-CH" sz="2400" dirty="0">
              <a:effectLst/>
              <a:latin typeface="Noto Sans Symbols"/>
              <a:ea typeface="Noto Sans Symbols"/>
              <a:cs typeface="Noto Sans Symbol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7D6241-448E-4256-BC62-5004F9268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2488C5-E247-4D5C-8A4C-450EEBC42D06}" type="slidenum">
              <a:rPr lang="fr-CH" smtClean="0"/>
              <a:pPr/>
              <a:t>3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AA53D-F1FF-4ECD-BE98-8B597DA80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4488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e 80">
            <a:extLst>
              <a:ext uri="{FF2B5EF4-FFF2-40B4-BE49-F238E27FC236}">
                <a16:creationId xmlns:a16="http://schemas.microsoft.com/office/drawing/2014/main" id="{C1C98244-0FF7-8F52-03D8-EA2A9465D954}"/>
              </a:ext>
            </a:extLst>
          </p:cNvPr>
          <p:cNvGrpSpPr/>
          <p:nvPr/>
        </p:nvGrpSpPr>
        <p:grpSpPr>
          <a:xfrm>
            <a:off x="5411140" y="5169364"/>
            <a:ext cx="2996930" cy="513398"/>
            <a:chOff x="5163490" y="5159839"/>
            <a:chExt cx="2996930" cy="513398"/>
          </a:xfrm>
        </p:grpSpPr>
        <p:pic>
          <p:nvPicPr>
            <p:cNvPr id="31" name="Graphique 30" descr="Employée de bureau avec un remplissage uni">
              <a:extLst>
                <a:ext uri="{FF2B5EF4-FFF2-40B4-BE49-F238E27FC236}">
                  <a16:creationId xmlns:a16="http://schemas.microsoft.com/office/drawing/2014/main" id="{12798395-23C4-26DF-FB6F-538C916AC4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501552" y="5167655"/>
              <a:ext cx="504000" cy="504000"/>
            </a:xfrm>
            <a:prstGeom prst="rect">
              <a:avLst/>
            </a:prstGeom>
          </p:spPr>
        </p:pic>
        <p:pic>
          <p:nvPicPr>
            <p:cNvPr id="35" name="Graphique 34" descr="Employé de bureau avec un remplissage uni">
              <a:extLst>
                <a:ext uri="{FF2B5EF4-FFF2-40B4-BE49-F238E27FC236}">
                  <a16:creationId xmlns:a16="http://schemas.microsoft.com/office/drawing/2014/main" id="{32DE18A2-A699-1864-F756-57D1325AE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864607" y="5168911"/>
              <a:ext cx="504000" cy="504000"/>
            </a:xfrm>
            <a:prstGeom prst="rect">
              <a:avLst/>
            </a:prstGeom>
          </p:spPr>
        </p:pic>
        <p:pic>
          <p:nvPicPr>
            <p:cNvPr id="54" name="Graphique 53" descr="Employée de bureau avec un remplissage uni">
              <a:extLst>
                <a:ext uri="{FF2B5EF4-FFF2-40B4-BE49-F238E27FC236}">
                  <a16:creationId xmlns:a16="http://schemas.microsoft.com/office/drawing/2014/main" id="{661855CE-E3C8-423A-10CB-3A641BF54A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220635" y="5169237"/>
              <a:ext cx="504000" cy="504000"/>
            </a:xfrm>
            <a:prstGeom prst="rect">
              <a:avLst/>
            </a:prstGeom>
          </p:spPr>
        </p:pic>
        <p:pic>
          <p:nvPicPr>
            <p:cNvPr id="55" name="Graphique 54" descr="Employé de bureau avec un remplissage uni">
              <a:extLst>
                <a:ext uri="{FF2B5EF4-FFF2-40B4-BE49-F238E27FC236}">
                  <a16:creationId xmlns:a16="http://schemas.microsoft.com/office/drawing/2014/main" id="{8FDE42A6-591A-16D9-852A-8B466EACF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581309" y="5165729"/>
              <a:ext cx="504000" cy="504000"/>
            </a:xfrm>
            <a:prstGeom prst="rect">
              <a:avLst/>
            </a:prstGeom>
          </p:spPr>
        </p:pic>
        <p:pic>
          <p:nvPicPr>
            <p:cNvPr id="56" name="Graphique 55" descr="Employée de bureau avec un remplissage uni">
              <a:extLst>
                <a:ext uri="{FF2B5EF4-FFF2-40B4-BE49-F238E27FC236}">
                  <a16:creationId xmlns:a16="http://schemas.microsoft.com/office/drawing/2014/main" id="{628544B8-24EE-4BF6-3762-295561BD0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937337" y="5164147"/>
              <a:ext cx="504000" cy="504000"/>
            </a:xfrm>
            <a:prstGeom prst="rect">
              <a:avLst/>
            </a:prstGeom>
          </p:spPr>
        </p:pic>
        <p:pic>
          <p:nvPicPr>
            <p:cNvPr id="57" name="Graphique 56" descr="Employé de bureau avec un remplissage uni">
              <a:extLst>
                <a:ext uri="{FF2B5EF4-FFF2-40B4-BE49-F238E27FC236}">
                  <a16:creationId xmlns:a16="http://schemas.microsoft.com/office/drawing/2014/main" id="{3C68F2D1-BC5F-E9DE-F963-10DF72E62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300392" y="5165403"/>
              <a:ext cx="504000" cy="504000"/>
            </a:xfrm>
            <a:prstGeom prst="rect">
              <a:avLst/>
            </a:prstGeom>
          </p:spPr>
        </p:pic>
        <p:pic>
          <p:nvPicPr>
            <p:cNvPr id="58" name="Graphique 57" descr="Employée de bureau avec un remplissage uni">
              <a:extLst>
                <a:ext uri="{FF2B5EF4-FFF2-40B4-BE49-F238E27FC236}">
                  <a16:creationId xmlns:a16="http://schemas.microsoft.com/office/drawing/2014/main" id="{2BB1AE17-FA6C-0E45-A499-8022ECD5F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656420" y="5165729"/>
              <a:ext cx="504000" cy="504000"/>
            </a:xfrm>
            <a:prstGeom prst="rect">
              <a:avLst/>
            </a:prstGeom>
          </p:spPr>
        </p:pic>
        <p:pic>
          <p:nvPicPr>
            <p:cNvPr id="87" name="Graphique 86" descr="Employé de bureau avec un remplissage uni">
              <a:extLst>
                <a:ext uri="{FF2B5EF4-FFF2-40B4-BE49-F238E27FC236}">
                  <a16:creationId xmlns:a16="http://schemas.microsoft.com/office/drawing/2014/main" id="{958E3410-F71B-181A-D1D2-F3BC53382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163490" y="5159839"/>
              <a:ext cx="504000" cy="504000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65F505B9-7A0D-B3A5-6E89-560213166B96}"/>
              </a:ext>
            </a:extLst>
          </p:cNvPr>
          <p:cNvSpPr/>
          <p:nvPr/>
        </p:nvSpPr>
        <p:spPr>
          <a:xfrm>
            <a:off x="4121146" y="4984700"/>
            <a:ext cx="4222753" cy="1371649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sz="3200" dirty="0"/>
          </a:p>
          <a:p>
            <a:pPr algn="ctr"/>
            <a:r>
              <a:rPr lang="fr-CH" sz="3200" dirty="0"/>
              <a:t>A. SA</a:t>
            </a:r>
          </a:p>
        </p:txBody>
      </p:sp>
      <p:sp>
        <p:nvSpPr>
          <p:cNvPr id="83" name="Flèche : courbe vers la droite 82">
            <a:extLst>
              <a:ext uri="{FF2B5EF4-FFF2-40B4-BE49-F238E27FC236}">
                <a16:creationId xmlns:a16="http://schemas.microsoft.com/office/drawing/2014/main" id="{223327DE-ED38-5E05-E074-7A6963895461}"/>
              </a:ext>
            </a:extLst>
          </p:cNvPr>
          <p:cNvSpPr/>
          <p:nvPr/>
        </p:nvSpPr>
        <p:spPr>
          <a:xfrm rot="2004681" flipH="1">
            <a:off x="8572860" y="3514577"/>
            <a:ext cx="1270756" cy="2915366"/>
          </a:xfrm>
          <a:prstGeom prst="curvedRightArrow">
            <a:avLst>
              <a:gd name="adj1" fmla="val 25000"/>
              <a:gd name="adj2" fmla="val 54498"/>
              <a:gd name="adj3" fmla="val 25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404B04D-35EF-49FD-8AE3-3F1CFEF8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Jurisprudences – Société anonyme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A1993D-B92E-4C92-9771-3DBC0DBC8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20" y="1428363"/>
            <a:ext cx="11510357" cy="123013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</a:rPr>
              <a:t> TF 4A_416/2022 du 13 juillet 2023 (f)</a:t>
            </a:r>
          </a:p>
          <a:p>
            <a:pPr algn="just"/>
            <a:r>
              <a:rPr lang="fr-CH" sz="2400" dirty="0">
                <a:latin typeface="Noto Sans Symbols"/>
                <a:ea typeface="Noto Sans Symbols"/>
                <a:cs typeface="Noto Sans Symbols"/>
              </a:rPr>
              <a:t>Situation initiale :</a:t>
            </a:r>
            <a:endParaRPr lang="fr-CH" sz="2400" dirty="0">
              <a:effectLst/>
              <a:latin typeface="Noto Sans Symbols"/>
              <a:ea typeface="Noto Sans Symbols"/>
              <a:cs typeface="Noto Sans Symbol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7D6241-448E-4256-BC62-5004F9268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2488C5-E247-4D5C-8A4C-450EEBC42D06}" type="slidenum">
              <a:rPr lang="fr-CH" smtClean="0"/>
              <a:pPr/>
              <a:t>4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AA53D-F1FF-4ECD-BE98-8B597DA80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CF2D3B9-5C09-65B7-1CA5-9F4F8AF9B955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3293950" y="3726871"/>
            <a:ext cx="2938573" cy="12578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35E229C1-3BC8-3D84-AD2F-F0F218A2B4BF}"/>
              </a:ext>
            </a:extLst>
          </p:cNvPr>
          <p:cNvSpPr txBox="1"/>
          <p:nvPr/>
        </p:nvSpPr>
        <p:spPr>
          <a:xfrm>
            <a:off x="3707363" y="3660814"/>
            <a:ext cx="149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22,66 %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C1F6EF-CF5D-30D6-E49A-F603D40BB7D1}"/>
              </a:ext>
            </a:extLst>
          </p:cNvPr>
          <p:cNvSpPr/>
          <p:nvPr/>
        </p:nvSpPr>
        <p:spPr>
          <a:xfrm>
            <a:off x="7085309" y="2934954"/>
            <a:ext cx="2382290" cy="7651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3200" dirty="0"/>
              <a:t>M. SA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F284495B-A5FC-5E72-3635-322199D9E405}"/>
              </a:ext>
            </a:extLst>
          </p:cNvPr>
          <p:cNvCxnSpPr>
            <a:cxnSpLocks/>
            <a:stCxn id="14" idx="2"/>
            <a:endCxn id="7" idx="0"/>
          </p:cNvCxnSpPr>
          <p:nvPr/>
        </p:nvCxnSpPr>
        <p:spPr>
          <a:xfrm flipH="1">
            <a:off x="6232523" y="3700054"/>
            <a:ext cx="2043931" cy="12846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31E36345-4AA4-AEAD-1D85-AE8EEA052F8A}"/>
              </a:ext>
            </a:extLst>
          </p:cNvPr>
          <p:cNvSpPr txBox="1"/>
          <p:nvPr/>
        </p:nvSpPr>
        <p:spPr>
          <a:xfrm>
            <a:off x="6998028" y="3660814"/>
            <a:ext cx="149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69,39 % 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DBC92C6-10F1-995C-7102-85149C17FA60}"/>
              </a:ext>
            </a:extLst>
          </p:cNvPr>
          <p:cNvCxnSpPr>
            <a:cxnSpLocks/>
            <a:stCxn id="22" idx="2"/>
            <a:endCxn id="7" idx="0"/>
          </p:cNvCxnSpPr>
          <p:nvPr/>
        </p:nvCxnSpPr>
        <p:spPr>
          <a:xfrm>
            <a:off x="5627098" y="3711613"/>
            <a:ext cx="605425" cy="1273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EA3A6302-5BBD-D04D-7F62-90FDB2E1E485}"/>
              </a:ext>
            </a:extLst>
          </p:cNvPr>
          <p:cNvGrpSpPr/>
          <p:nvPr/>
        </p:nvGrpSpPr>
        <p:grpSpPr>
          <a:xfrm>
            <a:off x="4063495" y="5169237"/>
            <a:ext cx="1499427" cy="510234"/>
            <a:chOff x="4149220" y="5169237"/>
            <a:chExt cx="1499427" cy="510234"/>
          </a:xfrm>
        </p:grpSpPr>
        <p:pic>
          <p:nvPicPr>
            <p:cNvPr id="37" name="Graphique 36" descr="Employé de bureau contour">
              <a:extLst>
                <a:ext uri="{FF2B5EF4-FFF2-40B4-BE49-F238E27FC236}">
                  <a16:creationId xmlns:a16="http://schemas.microsoft.com/office/drawing/2014/main" id="{6AAB175F-4C75-4F3A-9FC2-9805DF223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149220" y="5169237"/>
              <a:ext cx="504000" cy="504000"/>
            </a:xfrm>
            <a:prstGeom prst="rect">
              <a:avLst/>
            </a:prstGeom>
          </p:spPr>
        </p:pic>
        <p:pic>
          <p:nvPicPr>
            <p:cNvPr id="38" name="Graphique 37" descr="Employée de bureau contour">
              <a:extLst>
                <a:ext uri="{FF2B5EF4-FFF2-40B4-BE49-F238E27FC236}">
                  <a16:creationId xmlns:a16="http://schemas.microsoft.com/office/drawing/2014/main" id="{600204D4-4AC8-42F3-13BD-742BE339F28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485095" y="5169237"/>
              <a:ext cx="504000" cy="504000"/>
            </a:xfrm>
            <a:prstGeom prst="rect">
              <a:avLst/>
            </a:prstGeom>
          </p:spPr>
        </p:pic>
        <p:pic>
          <p:nvPicPr>
            <p:cNvPr id="46" name="Graphique 45" descr="Employé de bureau contour">
              <a:extLst>
                <a:ext uri="{FF2B5EF4-FFF2-40B4-BE49-F238E27FC236}">
                  <a16:creationId xmlns:a16="http://schemas.microsoft.com/office/drawing/2014/main" id="{31BDB7DF-7521-C9CF-2B68-D1011F94D55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820970" y="5169237"/>
              <a:ext cx="504000" cy="504000"/>
            </a:xfrm>
            <a:prstGeom prst="rect">
              <a:avLst/>
            </a:prstGeom>
          </p:spPr>
        </p:pic>
        <p:pic>
          <p:nvPicPr>
            <p:cNvPr id="47" name="Graphique 46" descr="Employée de bureau contour">
              <a:extLst>
                <a:ext uri="{FF2B5EF4-FFF2-40B4-BE49-F238E27FC236}">
                  <a16:creationId xmlns:a16="http://schemas.microsoft.com/office/drawing/2014/main" id="{5CB91A26-3F8C-D5AD-7E13-6313A557F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144647" y="5175471"/>
              <a:ext cx="504000" cy="504000"/>
            </a:xfrm>
            <a:prstGeom prst="rect">
              <a:avLst/>
            </a:prstGeom>
          </p:spPr>
        </p:pic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9A2EAC0B-0416-BD27-EBD9-4F37DC095950}"/>
              </a:ext>
            </a:extLst>
          </p:cNvPr>
          <p:cNvSpPr/>
          <p:nvPr/>
        </p:nvSpPr>
        <p:spPr>
          <a:xfrm>
            <a:off x="5349025" y="2946513"/>
            <a:ext cx="556145" cy="7651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000" dirty="0"/>
              <a:t>[…]</a:t>
            </a:r>
          </a:p>
        </p:txBody>
      </p:sp>
      <p:sp>
        <p:nvSpPr>
          <p:cNvPr id="74" name="Parchemin : vertical 73">
            <a:extLst>
              <a:ext uri="{FF2B5EF4-FFF2-40B4-BE49-F238E27FC236}">
                <a16:creationId xmlns:a16="http://schemas.microsoft.com/office/drawing/2014/main" id="{26199E91-BCEE-0A4C-20F2-F50C1EC34DF2}"/>
              </a:ext>
            </a:extLst>
          </p:cNvPr>
          <p:cNvSpPr/>
          <p:nvPr/>
        </p:nvSpPr>
        <p:spPr>
          <a:xfrm>
            <a:off x="9725044" y="906973"/>
            <a:ext cx="2382290" cy="3078194"/>
          </a:xfrm>
          <a:custGeom>
            <a:avLst/>
            <a:gdLst>
              <a:gd name="connsiteX0" fmla="*/ 148893 w 2382290"/>
              <a:gd name="connsiteY0" fmla="*/ 3078194 h 3078194"/>
              <a:gd name="connsiteX1" fmla="*/ 297786 w 2382290"/>
              <a:gd name="connsiteY1" fmla="*/ 2929301 h 3078194"/>
              <a:gd name="connsiteX2" fmla="*/ 148893 w 2382290"/>
              <a:gd name="connsiteY2" fmla="*/ 2929301 h 3078194"/>
              <a:gd name="connsiteX3" fmla="*/ 223340 w 2382290"/>
              <a:gd name="connsiteY3" fmla="*/ 2854854 h 3078194"/>
              <a:gd name="connsiteX4" fmla="*/ 148893 w 2382290"/>
              <a:gd name="connsiteY4" fmla="*/ 2780407 h 3078194"/>
              <a:gd name="connsiteX5" fmla="*/ 297786 w 2382290"/>
              <a:gd name="connsiteY5" fmla="*/ 2780408 h 3078194"/>
              <a:gd name="connsiteX6" fmla="*/ 297786 w 2382290"/>
              <a:gd name="connsiteY6" fmla="*/ 148893 h 3078194"/>
              <a:gd name="connsiteX7" fmla="*/ 446679 w 2382290"/>
              <a:gd name="connsiteY7" fmla="*/ 0 h 3078194"/>
              <a:gd name="connsiteX8" fmla="*/ 2233397 w 2382290"/>
              <a:gd name="connsiteY8" fmla="*/ 0 h 3078194"/>
              <a:gd name="connsiteX9" fmla="*/ 2382290 w 2382290"/>
              <a:gd name="connsiteY9" fmla="*/ 148893 h 3078194"/>
              <a:gd name="connsiteX10" fmla="*/ 2233397 w 2382290"/>
              <a:gd name="connsiteY10" fmla="*/ 297786 h 3078194"/>
              <a:gd name="connsiteX11" fmla="*/ 2084504 w 2382290"/>
              <a:gd name="connsiteY11" fmla="*/ 297786 h 3078194"/>
              <a:gd name="connsiteX12" fmla="*/ 2084504 w 2382290"/>
              <a:gd name="connsiteY12" fmla="*/ 2929301 h 3078194"/>
              <a:gd name="connsiteX13" fmla="*/ 1935611 w 2382290"/>
              <a:gd name="connsiteY13" fmla="*/ 3078194 h 3078194"/>
              <a:gd name="connsiteX14" fmla="*/ 148893 w 2382290"/>
              <a:gd name="connsiteY14" fmla="*/ 3078194 h 3078194"/>
              <a:gd name="connsiteX15" fmla="*/ 595573 w 2382290"/>
              <a:gd name="connsiteY15" fmla="*/ 148893 h 3078194"/>
              <a:gd name="connsiteX16" fmla="*/ 446680 w 2382290"/>
              <a:gd name="connsiteY16" fmla="*/ 297786 h 3078194"/>
              <a:gd name="connsiteX17" fmla="*/ 372233 w 2382290"/>
              <a:gd name="connsiteY17" fmla="*/ 223339 h 3078194"/>
              <a:gd name="connsiteX18" fmla="*/ 446680 w 2382290"/>
              <a:gd name="connsiteY18" fmla="*/ 148892 h 3078194"/>
              <a:gd name="connsiteX19" fmla="*/ 595573 w 2382290"/>
              <a:gd name="connsiteY19" fmla="*/ 148893 h 3078194"/>
              <a:gd name="connsiteX0" fmla="*/ 595573 w 2382290"/>
              <a:gd name="connsiteY0" fmla="*/ 148893 h 3078194"/>
              <a:gd name="connsiteX1" fmla="*/ 446680 w 2382290"/>
              <a:gd name="connsiteY1" fmla="*/ 297786 h 3078194"/>
              <a:gd name="connsiteX2" fmla="*/ 372233 w 2382290"/>
              <a:gd name="connsiteY2" fmla="*/ 223339 h 3078194"/>
              <a:gd name="connsiteX3" fmla="*/ 446680 w 2382290"/>
              <a:gd name="connsiteY3" fmla="*/ 148892 h 3078194"/>
              <a:gd name="connsiteX4" fmla="*/ 595573 w 2382290"/>
              <a:gd name="connsiteY4" fmla="*/ 148893 h 3078194"/>
              <a:gd name="connsiteX5" fmla="*/ 297786 w 2382290"/>
              <a:gd name="connsiteY5" fmla="*/ 2929301 h 3078194"/>
              <a:gd name="connsiteX6" fmla="*/ 148893 w 2382290"/>
              <a:gd name="connsiteY6" fmla="*/ 3078194 h 3078194"/>
              <a:gd name="connsiteX7" fmla="*/ 0 w 2382290"/>
              <a:gd name="connsiteY7" fmla="*/ 2929301 h 3078194"/>
              <a:gd name="connsiteX8" fmla="*/ 148893 w 2382290"/>
              <a:gd name="connsiteY8" fmla="*/ 2780408 h 3078194"/>
              <a:gd name="connsiteX9" fmla="*/ 223340 w 2382290"/>
              <a:gd name="connsiteY9" fmla="*/ 2854855 h 3078194"/>
              <a:gd name="connsiteX10" fmla="*/ 148893 w 2382290"/>
              <a:gd name="connsiteY10" fmla="*/ 2929302 h 3078194"/>
              <a:gd name="connsiteX11" fmla="*/ 297786 w 2382290"/>
              <a:gd name="connsiteY11" fmla="*/ 2929301 h 3078194"/>
              <a:gd name="connsiteX0" fmla="*/ 297786 w 2382290"/>
              <a:gd name="connsiteY0" fmla="*/ 2780408 h 3078194"/>
              <a:gd name="connsiteX1" fmla="*/ 297786 w 2382290"/>
              <a:gd name="connsiteY1" fmla="*/ 148893 h 3078194"/>
              <a:gd name="connsiteX2" fmla="*/ 446679 w 2382290"/>
              <a:gd name="connsiteY2" fmla="*/ 0 h 3078194"/>
              <a:gd name="connsiteX3" fmla="*/ 2233397 w 2382290"/>
              <a:gd name="connsiteY3" fmla="*/ 0 h 3078194"/>
              <a:gd name="connsiteX4" fmla="*/ 2382290 w 2382290"/>
              <a:gd name="connsiteY4" fmla="*/ 148893 h 3078194"/>
              <a:gd name="connsiteX5" fmla="*/ 2233397 w 2382290"/>
              <a:gd name="connsiteY5" fmla="*/ 297786 h 3078194"/>
              <a:gd name="connsiteX6" fmla="*/ 2084504 w 2382290"/>
              <a:gd name="connsiteY6" fmla="*/ 297786 h 3078194"/>
              <a:gd name="connsiteX7" fmla="*/ 2084504 w 2382290"/>
              <a:gd name="connsiteY7" fmla="*/ 2929301 h 3078194"/>
              <a:gd name="connsiteX8" fmla="*/ 1935611 w 2382290"/>
              <a:gd name="connsiteY8" fmla="*/ 3078194 h 3078194"/>
              <a:gd name="connsiteX9" fmla="*/ 148893 w 2382290"/>
              <a:gd name="connsiteY9" fmla="*/ 3078194 h 3078194"/>
              <a:gd name="connsiteX10" fmla="*/ 0 w 2382290"/>
              <a:gd name="connsiteY10" fmla="*/ 2929301 h 3078194"/>
              <a:gd name="connsiteX11" fmla="*/ 148893 w 2382290"/>
              <a:gd name="connsiteY11" fmla="*/ 2780408 h 3078194"/>
              <a:gd name="connsiteX12" fmla="*/ 297786 w 2382290"/>
              <a:gd name="connsiteY12" fmla="*/ 2780408 h 3078194"/>
              <a:gd name="connsiteX13" fmla="*/ 446679 w 2382290"/>
              <a:gd name="connsiteY13" fmla="*/ 0 h 3078194"/>
              <a:gd name="connsiteX14" fmla="*/ 595572 w 2382290"/>
              <a:gd name="connsiteY14" fmla="*/ 148893 h 3078194"/>
              <a:gd name="connsiteX15" fmla="*/ 446679 w 2382290"/>
              <a:gd name="connsiteY15" fmla="*/ 297786 h 3078194"/>
              <a:gd name="connsiteX16" fmla="*/ 372232 w 2382290"/>
              <a:gd name="connsiteY16" fmla="*/ 223339 h 3078194"/>
              <a:gd name="connsiteX17" fmla="*/ 446679 w 2382290"/>
              <a:gd name="connsiteY17" fmla="*/ 148892 h 3078194"/>
              <a:gd name="connsiteX18" fmla="*/ 595573 w 2382290"/>
              <a:gd name="connsiteY18" fmla="*/ 148893 h 3078194"/>
              <a:gd name="connsiteX19" fmla="*/ 2084504 w 2382290"/>
              <a:gd name="connsiteY19" fmla="*/ 297786 h 3078194"/>
              <a:gd name="connsiteX20" fmla="*/ 446679 w 2382290"/>
              <a:gd name="connsiteY20" fmla="*/ 297786 h 3078194"/>
              <a:gd name="connsiteX21" fmla="*/ 148893 w 2382290"/>
              <a:gd name="connsiteY21" fmla="*/ 2780408 h 3078194"/>
              <a:gd name="connsiteX22" fmla="*/ 223340 w 2382290"/>
              <a:gd name="connsiteY22" fmla="*/ 2854855 h 3078194"/>
              <a:gd name="connsiteX23" fmla="*/ 148893 w 2382290"/>
              <a:gd name="connsiteY23" fmla="*/ 2929302 h 3078194"/>
              <a:gd name="connsiteX24" fmla="*/ 297786 w 2382290"/>
              <a:gd name="connsiteY24" fmla="*/ 2929301 h 3078194"/>
              <a:gd name="connsiteX25" fmla="*/ 148893 w 2382290"/>
              <a:gd name="connsiteY25" fmla="*/ 3078194 h 3078194"/>
              <a:gd name="connsiteX26" fmla="*/ 297786 w 2382290"/>
              <a:gd name="connsiteY26" fmla="*/ 2929301 h 3078194"/>
              <a:gd name="connsiteX27" fmla="*/ 297786 w 2382290"/>
              <a:gd name="connsiteY27" fmla="*/ 2780408 h 307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382290" h="3078194" stroke="0" extrusionOk="0">
                <a:moveTo>
                  <a:pt x="148893" y="3078194"/>
                </a:moveTo>
                <a:cubicBezTo>
                  <a:pt x="231419" y="3087659"/>
                  <a:pt x="284682" y="3007784"/>
                  <a:pt x="297786" y="2929301"/>
                </a:cubicBezTo>
                <a:cubicBezTo>
                  <a:pt x="238977" y="2931651"/>
                  <a:pt x="197198" y="2920274"/>
                  <a:pt x="148893" y="2929301"/>
                </a:cubicBezTo>
                <a:cubicBezTo>
                  <a:pt x="190366" y="2930229"/>
                  <a:pt x="229744" y="2894641"/>
                  <a:pt x="223340" y="2854854"/>
                </a:cubicBezTo>
                <a:cubicBezTo>
                  <a:pt x="223744" y="2812777"/>
                  <a:pt x="190614" y="2780543"/>
                  <a:pt x="148893" y="2780407"/>
                </a:cubicBezTo>
                <a:cubicBezTo>
                  <a:pt x="207748" y="2779930"/>
                  <a:pt x="229153" y="2792793"/>
                  <a:pt x="297786" y="2780408"/>
                </a:cubicBezTo>
                <a:cubicBezTo>
                  <a:pt x="414563" y="1677976"/>
                  <a:pt x="330194" y="916590"/>
                  <a:pt x="297786" y="148893"/>
                </a:cubicBezTo>
                <a:cubicBezTo>
                  <a:pt x="302023" y="72338"/>
                  <a:pt x="370930" y="-10775"/>
                  <a:pt x="446679" y="0"/>
                </a:cubicBezTo>
                <a:cubicBezTo>
                  <a:pt x="894233" y="86583"/>
                  <a:pt x="1453367" y="-124344"/>
                  <a:pt x="2233397" y="0"/>
                </a:cubicBezTo>
                <a:cubicBezTo>
                  <a:pt x="2310546" y="-7021"/>
                  <a:pt x="2395143" y="69346"/>
                  <a:pt x="2382290" y="148893"/>
                </a:cubicBezTo>
                <a:cubicBezTo>
                  <a:pt x="2378967" y="217473"/>
                  <a:pt x="2317369" y="288941"/>
                  <a:pt x="2233397" y="297786"/>
                </a:cubicBezTo>
                <a:cubicBezTo>
                  <a:pt x="2177828" y="303279"/>
                  <a:pt x="2150635" y="285111"/>
                  <a:pt x="2084504" y="297786"/>
                </a:cubicBezTo>
                <a:cubicBezTo>
                  <a:pt x="2156277" y="760961"/>
                  <a:pt x="2225124" y="1858904"/>
                  <a:pt x="2084504" y="2929301"/>
                </a:cubicBezTo>
                <a:cubicBezTo>
                  <a:pt x="2083171" y="3009308"/>
                  <a:pt x="2006788" y="3067423"/>
                  <a:pt x="1935611" y="3078194"/>
                </a:cubicBezTo>
                <a:cubicBezTo>
                  <a:pt x="1524471" y="3076809"/>
                  <a:pt x="665299" y="2975378"/>
                  <a:pt x="148893" y="3078194"/>
                </a:cubicBezTo>
                <a:close/>
                <a:moveTo>
                  <a:pt x="595573" y="148893"/>
                </a:moveTo>
                <a:cubicBezTo>
                  <a:pt x="600345" y="237134"/>
                  <a:pt x="522761" y="291827"/>
                  <a:pt x="446680" y="297786"/>
                </a:cubicBezTo>
                <a:cubicBezTo>
                  <a:pt x="405302" y="295961"/>
                  <a:pt x="373023" y="268772"/>
                  <a:pt x="372233" y="223339"/>
                </a:cubicBezTo>
                <a:cubicBezTo>
                  <a:pt x="373281" y="183775"/>
                  <a:pt x="405979" y="156961"/>
                  <a:pt x="446680" y="148892"/>
                </a:cubicBezTo>
                <a:cubicBezTo>
                  <a:pt x="497672" y="139256"/>
                  <a:pt x="571423" y="140487"/>
                  <a:pt x="595573" y="148893"/>
                </a:cubicBezTo>
                <a:close/>
              </a:path>
              <a:path w="2382290" h="3078194" fill="darkenLess" stroke="0" extrusionOk="0">
                <a:moveTo>
                  <a:pt x="595573" y="148893"/>
                </a:moveTo>
                <a:cubicBezTo>
                  <a:pt x="600211" y="237356"/>
                  <a:pt x="519082" y="310728"/>
                  <a:pt x="446680" y="297786"/>
                </a:cubicBezTo>
                <a:cubicBezTo>
                  <a:pt x="408982" y="291884"/>
                  <a:pt x="377596" y="268216"/>
                  <a:pt x="372233" y="223339"/>
                </a:cubicBezTo>
                <a:cubicBezTo>
                  <a:pt x="367869" y="188836"/>
                  <a:pt x="398936" y="148804"/>
                  <a:pt x="446680" y="148892"/>
                </a:cubicBezTo>
                <a:cubicBezTo>
                  <a:pt x="482401" y="141076"/>
                  <a:pt x="559686" y="154039"/>
                  <a:pt x="595573" y="148893"/>
                </a:cubicBezTo>
                <a:close/>
                <a:moveTo>
                  <a:pt x="297786" y="2929301"/>
                </a:moveTo>
                <a:cubicBezTo>
                  <a:pt x="283067" y="3007840"/>
                  <a:pt x="232144" y="3077707"/>
                  <a:pt x="148893" y="3078194"/>
                </a:cubicBezTo>
                <a:cubicBezTo>
                  <a:pt x="73155" y="3075146"/>
                  <a:pt x="-10682" y="3016585"/>
                  <a:pt x="0" y="2929301"/>
                </a:cubicBezTo>
                <a:cubicBezTo>
                  <a:pt x="-12184" y="2854830"/>
                  <a:pt x="77460" y="2792434"/>
                  <a:pt x="148893" y="2780408"/>
                </a:cubicBezTo>
                <a:cubicBezTo>
                  <a:pt x="196654" y="2778303"/>
                  <a:pt x="223917" y="2805871"/>
                  <a:pt x="223340" y="2854855"/>
                </a:cubicBezTo>
                <a:cubicBezTo>
                  <a:pt x="216091" y="2893599"/>
                  <a:pt x="192347" y="2932684"/>
                  <a:pt x="148893" y="2929302"/>
                </a:cubicBezTo>
                <a:cubicBezTo>
                  <a:pt x="195572" y="2926026"/>
                  <a:pt x="274542" y="2934527"/>
                  <a:pt x="297786" y="2929301"/>
                </a:cubicBezTo>
                <a:close/>
              </a:path>
              <a:path w="2382290" h="3078194" fill="none" extrusionOk="0">
                <a:moveTo>
                  <a:pt x="297786" y="2780408"/>
                </a:moveTo>
                <a:cubicBezTo>
                  <a:pt x="351354" y="2036100"/>
                  <a:pt x="280009" y="1157114"/>
                  <a:pt x="297786" y="148893"/>
                </a:cubicBezTo>
                <a:cubicBezTo>
                  <a:pt x="311351" y="67474"/>
                  <a:pt x="359484" y="15289"/>
                  <a:pt x="446679" y="0"/>
                </a:cubicBezTo>
                <a:cubicBezTo>
                  <a:pt x="1142745" y="137133"/>
                  <a:pt x="2016245" y="10009"/>
                  <a:pt x="2233397" y="0"/>
                </a:cubicBezTo>
                <a:cubicBezTo>
                  <a:pt x="2315401" y="14563"/>
                  <a:pt x="2376165" y="63622"/>
                  <a:pt x="2382290" y="148893"/>
                </a:cubicBezTo>
                <a:cubicBezTo>
                  <a:pt x="2379931" y="222596"/>
                  <a:pt x="2316460" y="299346"/>
                  <a:pt x="2233397" y="297786"/>
                </a:cubicBezTo>
                <a:cubicBezTo>
                  <a:pt x="2159878" y="303662"/>
                  <a:pt x="2122602" y="297534"/>
                  <a:pt x="2084504" y="297786"/>
                </a:cubicBezTo>
                <a:cubicBezTo>
                  <a:pt x="2131791" y="1114059"/>
                  <a:pt x="1981618" y="2251145"/>
                  <a:pt x="2084504" y="2929301"/>
                </a:cubicBezTo>
                <a:cubicBezTo>
                  <a:pt x="2099338" y="3008760"/>
                  <a:pt x="2013645" y="3074756"/>
                  <a:pt x="1935611" y="3078194"/>
                </a:cubicBezTo>
                <a:cubicBezTo>
                  <a:pt x="1215711" y="3061126"/>
                  <a:pt x="771298" y="3214054"/>
                  <a:pt x="148893" y="3078194"/>
                </a:cubicBezTo>
                <a:cubicBezTo>
                  <a:pt x="72166" y="3080587"/>
                  <a:pt x="8726" y="3000997"/>
                  <a:pt x="0" y="2929301"/>
                </a:cubicBezTo>
                <a:cubicBezTo>
                  <a:pt x="-971" y="2845431"/>
                  <a:pt x="76104" y="2792705"/>
                  <a:pt x="148893" y="2780408"/>
                </a:cubicBezTo>
                <a:cubicBezTo>
                  <a:pt x="199363" y="2779068"/>
                  <a:pt x="250932" y="2792798"/>
                  <a:pt x="297786" y="2780408"/>
                </a:cubicBezTo>
                <a:close/>
                <a:moveTo>
                  <a:pt x="446679" y="0"/>
                </a:moveTo>
                <a:cubicBezTo>
                  <a:pt x="526594" y="-2142"/>
                  <a:pt x="611800" y="67725"/>
                  <a:pt x="595572" y="148893"/>
                </a:cubicBezTo>
                <a:cubicBezTo>
                  <a:pt x="609086" y="230195"/>
                  <a:pt x="525361" y="297141"/>
                  <a:pt x="446679" y="297786"/>
                </a:cubicBezTo>
                <a:cubicBezTo>
                  <a:pt x="402495" y="301563"/>
                  <a:pt x="376384" y="266409"/>
                  <a:pt x="372232" y="223339"/>
                </a:cubicBezTo>
                <a:cubicBezTo>
                  <a:pt x="375992" y="181506"/>
                  <a:pt x="404787" y="151217"/>
                  <a:pt x="446679" y="148892"/>
                </a:cubicBezTo>
                <a:cubicBezTo>
                  <a:pt x="465775" y="141256"/>
                  <a:pt x="531751" y="162024"/>
                  <a:pt x="595573" y="148893"/>
                </a:cubicBezTo>
                <a:moveTo>
                  <a:pt x="2084504" y="297786"/>
                </a:moveTo>
                <a:cubicBezTo>
                  <a:pt x="1654777" y="153507"/>
                  <a:pt x="756052" y="247253"/>
                  <a:pt x="446679" y="297786"/>
                </a:cubicBezTo>
                <a:moveTo>
                  <a:pt x="148893" y="2780408"/>
                </a:moveTo>
                <a:cubicBezTo>
                  <a:pt x="188271" y="2781718"/>
                  <a:pt x="227409" y="2811212"/>
                  <a:pt x="223340" y="2854855"/>
                </a:cubicBezTo>
                <a:cubicBezTo>
                  <a:pt x="224167" y="2895781"/>
                  <a:pt x="187184" y="2928810"/>
                  <a:pt x="148893" y="2929302"/>
                </a:cubicBezTo>
                <a:cubicBezTo>
                  <a:pt x="167001" y="2917047"/>
                  <a:pt x="228504" y="2933988"/>
                  <a:pt x="297786" y="2929301"/>
                </a:cubicBezTo>
                <a:moveTo>
                  <a:pt x="148893" y="3078194"/>
                </a:moveTo>
                <a:cubicBezTo>
                  <a:pt x="229259" y="3078472"/>
                  <a:pt x="294512" y="3011331"/>
                  <a:pt x="297786" y="2929301"/>
                </a:cubicBezTo>
                <a:cubicBezTo>
                  <a:pt x="311186" y="2904951"/>
                  <a:pt x="300574" y="2826249"/>
                  <a:pt x="297786" y="2780408"/>
                </a:cubicBezTo>
              </a:path>
              <a:path w="2382290" h="3078194" fill="none" stroke="0" extrusionOk="0">
                <a:moveTo>
                  <a:pt x="297786" y="2780408"/>
                </a:moveTo>
                <a:cubicBezTo>
                  <a:pt x="136194" y="1659570"/>
                  <a:pt x="191984" y="529749"/>
                  <a:pt x="297786" y="148893"/>
                </a:cubicBezTo>
                <a:cubicBezTo>
                  <a:pt x="295481" y="79077"/>
                  <a:pt x="355159" y="-565"/>
                  <a:pt x="446679" y="0"/>
                </a:cubicBezTo>
                <a:cubicBezTo>
                  <a:pt x="861795" y="-12760"/>
                  <a:pt x="1433132" y="88796"/>
                  <a:pt x="2233397" y="0"/>
                </a:cubicBezTo>
                <a:cubicBezTo>
                  <a:pt x="2310314" y="1204"/>
                  <a:pt x="2382966" y="57379"/>
                  <a:pt x="2382290" y="148893"/>
                </a:cubicBezTo>
                <a:cubicBezTo>
                  <a:pt x="2374899" y="238728"/>
                  <a:pt x="2325834" y="307806"/>
                  <a:pt x="2233397" y="297786"/>
                </a:cubicBezTo>
                <a:cubicBezTo>
                  <a:pt x="2215134" y="294700"/>
                  <a:pt x="2153708" y="309207"/>
                  <a:pt x="2084504" y="297786"/>
                </a:cubicBezTo>
                <a:cubicBezTo>
                  <a:pt x="2125549" y="808714"/>
                  <a:pt x="2112447" y="1948696"/>
                  <a:pt x="2084504" y="2929301"/>
                </a:cubicBezTo>
                <a:cubicBezTo>
                  <a:pt x="2088717" y="3013143"/>
                  <a:pt x="2025203" y="3073841"/>
                  <a:pt x="1935611" y="3078194"/>
                </a:cubicBezTo>
                <a:cubicBezTo>
                  <a:pt x="1567167" y="3165380"/>
                  <a:pt x="974492" y="3194059"/>
                  <a:pt x="148893" y="3078194"/>
                </a:cubicBezTo>
                <a:cubicBezTo>
                  <a:pt x="75336" y="3086534"/>
                  <a:pt x="2673" y="2997582"/>
                  <a:pt x="0" y="2929301"/>
                </a:cubicBezTo>
                <a:cubicBezTo>
                  <a:pt x="-12793" y="2845287"/>
                  <a:pt x="80717" y="2777432"/>
                  <a:pt x="148893" y="2780408"/>
                </a:cubicBezTo>
                <a:cubicBezTo>
                  <a:pt x="196818" y="2783331"/>
                  <a:pt x="225821" y="2771921"/>
                  <a:pt x="297786" y="2780408"/>
                </a:cubicBezTo>
                <a:close/>
                <a:moveTo>
                  <a:pt x="446679" y="0"/>
                </a:moveTo>
                <a:cubicBezTo>
                  <a:pt x="530722" y="1847"/>
                  <a:pt x="589245" y="70129"/>
                  <a:pt x="595572" y="148893"/>
                </a:cubicBezTo>
                <a:cubicBezTo>
                  <a:pt x="599451" y="228810"/>
                  <a:pt x="525696" y="290597"/>
                  <a:pt x="446679" y="297786"/>
                </a:cubicBezTo>
                <a:cubicBezTo>
                  <a:pt x="403464" y="290045"/>
                  <a:pt x="370499" y="265569"/>
                  <a:pt x="372232" y="223339"/>
                </a:cubicBezTo>
                <a:cubicBezTo>
                  <a:pt x="372728" y="182932"/>
                  <a:pt x="405654" y="147724"/>
                  <a:pt x="446679" y="148892"/>
                </a:cubicBezTo>
                <a:cubicBezTo>
                  <a:pt x="466050" y="145262"/>
                  <a:pt x="578528" y="152226"/>
                  <a:pt x="595573" y="148893"/>
                </a:cubicBezTo>
                <a:moveTo>
                  <a:pt x="2084504" y="297786"/>
                </a:moveTo>
                <a:cubicBezTo>
                  <a:pt x="1314323" y="159164"/>
                  <a:pt x="1076629" y="338589"/>
                  <a:pt x="446679" y="297786"/>
                </a:cubicBezTo>
                <a:moveTo>
                  <a:pt x="148893" y="2780408"/>
                </a:moveTo>
                <a:cubicBezTo>
                  <a:pt x="195458" y="2784131"/>
                  <a:pt x="222109" y="2814609"/>
                  <a:pt x="223340" y="2854855"/>
                </a:cubicBezTo>
                <a:cubicBezTo>
                  <a:pt x="225771" y="2896926"/>
                  <a:pt x="187752" y="2933564"/>
                  <a:pt x="148893" y="2929302"/>
                </a:cubicBezTo>
                <a:cubicBezTo>
                  <a:pt x="192259" y="2917283"/>
                  <a:pt x="227134" y="2916851"/>
                  <a:pt x="297786" y="2929301"/>
                </a:cubicBezTo>
                <a:moveTo>
                  <a:pt x="148893" y="3078194"/>
                </a:moveTo>
                <a:cubicBezTo>
                  <a:pt x="232419" y="3087363"/>
                  <a:pt x="292177" y="3006817"/>
                  <a:pt x="297786" y="2929301"/>
                </a:cubicBezTo>
                <a:cubicBezTo>
                  <a:pt x="299186" y="2895097"/>
                  <a:pt x="287620" y="2803357"/>
                  <a:pt x="297786" y="2780408"/>
                </a:cubicBezTo>
              </a:path>
            </a:pathLst>
          </a:custGeom>
          <a:ln w="28575">
            <a:extLst>
              <a:ext uri="{C807C97D-BFC1-408E-A445-0C87EB9F89A2}">
                <ask:lineSketchStyleProps xmlns:ask="http://schemas.microsoft.com/office/drawing/2018/sketchyshapes" sd="1069382242">
                  <a:prstGeom prst="verticalScroll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Conseil d’administration de A. SA : 12 membres</a:t>
            </a:r>
          </a:p>
          <a:p>
            <a:pPr algn="ctr"/>
            <a:endParaRPr lang="fr-CH" dirty="0"/>
          </a:p>
          <a:p>
            <a:pPr algn="ctr"/>
            <a:r>
              <a:rPr lang="fr-CH" dirty="0"/>
              <a:t>Clause statutaire:</a:t>
            </a:r>
          </a:p>
          <a:p>
            <a:pPr algn="ctr"/>
            <a:r>
              <a:rPr lang="fr-CH" dirty="0"/>
              <a:t>4 représentants à Z </a:t>
            </a:r>
          </a:p>
        </p:txBody>
      </p:sp>
      <p:sp>
        <p:nvSpPr>
          <p:cNvPr id="82" name="Flèche : courbe vers la droite 81">
            <a:extLst>
              <a:ext uri="{FF2B5EF4-FFF2-40B4-BE49-F238E27FC236}">
                <a16:creationId xmlns:a16="http://schemas.microsoft.com/office/drawing/2014/main" id="{BEA6D348-0835-6020-050E-6C3B750AD193}"/>
              </a:ext>
            </a:extLst>
          </p:cNvPr>
          <p:cNvSpPr/>
          <p:nvPr/>
        </p:nvSpPr>
        <p:spPr>
          <a:xfrm rot="19699410">
            <a:off x="2488518" y="3527726"/>
            <a:ext cx="1275635" cy="2915366"/>
          </a:xfrm>
          <a:prstGeom prst="curvedRightArrow">
            <a:avLst>
              <a:gd name="adj1" fmla="val 25000"/>
              <a:gd name="adj2" fmla="val 54498"/>
              <a:gd name="adj3" fmla="val 2416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A671A295-E5E6-F932-DFF9-90EA0D33AA72}"/>
              </a:ext>
            </a:extLst>
          </p:cNvPr>
          <p:cNvSpPr txBox="1"/>
          <p:nvPr/>
        </p:nvSpPr>
        <p:spPr>
          <a:xfrm>
            <a:off x="5638020" y="3708168"/>
            <a:ext cx="149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/>
              <a:t> […]%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F94BAC-E34E-1B06-36A2-F91EE272F3C0}"/>
              </a:ext>
            </a:extLst>
          </p:cNvPr>
          <p:cNvSpPr/>
          <p:nvPr/>
        </p:nvSpPr>
        <p:spPr>
          <a:xfrm>
            <a:off x="2102805" y="2961771"/>
            <a:ext cx="2382290" cy="7651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3200" dirty="0"/>
              <a:t>entité Z</a:t>
            </a:r>
          </a:p>
        </p:txBody>
      </p:sp>
    </p:spTree>
    <p:extLst>
      <p:ext uri="{BB962C8B-B14F-4D97-AF65-F5344CB8AC3E}">
        <p14:creationId xmlns:p14="http://schemas.microsoft.com/office/powerpoint/2010/main" val="428484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3" grpId="0" animBg="1"/>
      <p:bldP spid="13" grpId="0"/>
      <p:bldP spid="14" grpId="0" animBg="1"/>
      <p:bldP spid="18" grpId="0"/>
      <p:bldP spid="22" grpId="0" animBg="1"/>
      <p:bldP spid="74" grpId="0" animBg="1"/>
      <p:bldP spid="82" grpId="0" animBg="1"/>
      <p:bldP spid="76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raphique 37" descr="Employée de bureau contour">
            <a:extLst>
              <a:ext uri="{FF2B5EF4-FFF2-40B4-BE49-F238E27FC236}">
                <a16:creationId xmlns:a16="http://schemas.microsoft.com/office/drawing/2014/main" id="{600204D4-4AC8-42F3-13BD-742BE339F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9370" y="5169237"/>
            <a:ext cx="504000" cy="504000"/>
          </a:xfrm>
          <a:prstGeom prst="rect">
            <a:avLst/>
          </a:prstGeom>
        </p:spPr>
      </p:pic>
      <p:pic>
        <p:nvPicPr>
          <p:cNvPr id="46" name="Graphique 45" descr="Employé de bureau contour">
            <a:extLst>
              <a:ext uri="{FF2B5EF4-FFF2-40B4-BE49-F238E27FC236}">
                <a16:creationId xmlns:a16="http://schemas.microsoft.com/office/drawing/2014/main" id="{31BDB7DF-7521-C9CF-2B68-D1011F94D5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35245" y="5169237"/>
            <a:ext cx="504000" cy="504000"/>
          </a:xfrm>
          <a:prstGeom prst="rect">
            <a:avLst/>
          </a:prstGeom>
        </p:spPr>
      </p:pic>
      <p:pic>
        <p:nvPicPr>
          <p:cNvPr id="47" name="Graphique 46" descr="Employée de bureau contour">
            <a:extLst>
              <a:ext uri="{FF2B5EF4-FFF2-40B4-BE49-F238E27FC236}">
                <a16:creationId xmlns:a16="http://schemas.microsoft.com/office/drawing/2014/main" id="{5CB91A26-3F8C-D5AD-7E13-6313A557FD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58922" y="5175471"/>
            <a:ext cx="504000" cy="504000"/>
          </a:xfrm>
          <a:prstGeom prst="rect">
            <a:avLst/>
          </a:prstGeom>
        </p:spPr>
      </p:pic>
      <p:pic>
        <p:nvPicPr>
          <p:cNvPr id="32" name="Graphique 30" descr="Employée de bureau avec un remplissage uni">
            <a:extLst>
              <a:ext uri="{FF2B5EF4-FFF2-40B4-BE49-F238E27FC236}">
                <a16:creationId xmlns:a16="http://schemas.microsoft.com/office/drawing/2014/main" id="{D96E84F0-5494-1D05-7BB2-9DC350529E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8042" y="5172141"/>
            <a:ext cx="500400" cy="500400"/>
          </a:xfrm>
          <a:prstGeom prst="rect">
            <a:avLst/>
          </a:prstGeom>
        </p:spPr>
      </p:pic>
      <p:pic>
        <p:nvPicPr>
          <p:cNvPr id="33" name="Graphique 34" descr="Employé de bureau avec un remplissage uni">
            <a:extLst>
              <a:ext uri="{FF2B5EF4-FFF2-40B4-BE49-F238E27FC236}">
                <a16:creationId xmlns:a16="http://schemas.microsoft.com/office/drawing/2014/main" id="{BC27A3E1-EBE5-6737-64EA-80F75858DD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34326" y="5173397"/>
            <a:ext cx="500400" cy="500400"/>
          </a:xfrm>
          <a:prstGeom prst="rect">
            <a:avLst/>
          </a:prstGeom>
        </p:spPr>
      </p:pic>
      <p:pic>
        <p:nvPicPr>
          <p:cNvPr id="34" name="Graphique 53" descr="Employée de bureau avec un remplissage uni">
            <a:extLst>
              <a:ext uri="{FF2B5EF4-FFF2-40B4-BE49-F238E27FC236}">
                <a16:creationId xmlns:a16="http://schemas.microsoft.com/office/drawing/2014/main" id="{94DD33AF-3B5D-BF99-7717-9EB299BE52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70326" y="5173723"/>
            <a:ext cx="500400" cy="500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5F505B9-7A0D-B3A5-6E89-560213166B96}"/>
              </a:ext>
            </a:extLst>
          </p:cNvPr>
          <p:cNvSpPr/>
          <p:nvPr/>
        </p:nvSpPr>
        <p:spPr>
          <a:xfrm>
            <a:off x="4121147" y="4984700"/>
            <a:ext cx="4222753" cy="1371649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sz="3200" dirty="0"/>
          </a:p>
          <a:p>
            <a:pPr algn="ctr"/>
            <a:r>
              <a:rPr lang="fr-CH" sz="3200" dirty="0"/>
              <a:t>A. SA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404B04D-35EF-49FD-8AE3-3F1CFEF8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Jurisprudences – Société anonyme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A1993D-B92E-4C92-9771-3DBC0DBC8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20" y="1428363"/>
            <a:ext cx="11510357" cy="1230133"/>
          </a:xfrm>
        </p:spPr>
        <p:txBody>
          <a:bodyPr>
            <a:normAutofit/>
          </a:bodyPr>
          <a:lstStyle/>
          <a:p>
            <a:pPr algn="just"/>
            <a:r>
              <a:rPr lang="fr-CH" sz="2400" dirty="0">
                <a:latin typeface="Noto Sans Symbols"/>
                <a:ea typeface="Noto Sans Symbols"/>
                <a:cs typeface="Noto Sans Symbols"/>
              </a:rPr>
              <a:t>Par le biais d’une AG: </a:t>
            </a:r>
          </a:p>
          <a:p>
            <a:pPr marL="0" indent="0">
              <a:buNone/>
            </a:pPr>
            <a:r>
              <a:rPr lang="fr-CH" sz="2400" dirty="0">
                <a:latin typeface="Noto Sans Symbols"/>
                <a:ea typeface="Noto Sans Symbols"/>
                <a:cs typeface="Noto Sans Symbols"/>
              </a:rPr>
              <a:t>Prise de contrôle quasi-total du conseil d’administration</a:t>
            </a:r>
            <a:br>
              <a:rPr lang="fr-CH" sz="2400" dirty="0">
                <a:latin typeface="Noto Sans Symbols"/>
                <a:ea typeface="Noto Sans Symbols"/>
                <a:cs typeface="Noto Sans Symbols"/>
              </a:rPr>
            </a:br>
            <a:r>
              <a:rPr lang="fr-CH" sz="2400" dirty="0">
                <a:latin typeface="Noto Sans Symbols"/>
                <a:ea typeface="Noto Sans Symbols"/>
                <a:cs typeface="Noto Sans Symbols"/>
              </a:rPr>
              <a:t> par le majoritaire lors de l’AG</a:t>
            </a:r>
            <a:endParaRPr lang="fr-CH" sz="2400" dirty="0">
              <a:effectLst/>
              <a:latin typeface="Noto Sans Symbols"/>
              <a:ea typeface="Noto Sans Symbols"/>
              <a:cs typeface="Noto Sans Symbol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7D6241-448E-4256-BC62-5004F9268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2488C5-E247-4D5C-8A4C-450EEBC42D06}" type="slidenum">
              <a:rPr lang="fr-CH" smtClean="0"/>
              <a:pPr/>
              <a:t>5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AA53D-F1FF-4ECD-BE98-8B597DA80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F94BAC-E34E-1B06-36A2-F91EE272F3C0}"/>
              </a:ext>
            </a:extLst>
          </p:cNvPr>
          <p:cNvSpPr/>
          <p:nvPr/>
        </p:nvSpPr>
        <p:spPr>
          <a:xfrm>
            <a:off x="2102805" y="2961771"/>
            <a:ext cx="2382290" cy="7651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3200" dirty="0"/>
              <a:t>entité Z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CF2D3B9-5C09-65B7-1CA5-9F4F8AF9B955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3293950" y="3726871"/>
            <a:ext cx="2938574" cy="12578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35E229C1-3BC8-3D84-AD2F-F0F218A2B4BF}"/>
              </a:ext>
            </a:extLst>
          </p:cNvPr>
          <p:cNvSpPr txBox="1"/>
          <p:nvPr/>
        </p:nvSpPr>
        <p:spPr>
          <a:xfrm>
            <a:off x="3707363" y="3660814"/>
            <a:ext cx="149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22,66 %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C1F6EF-CF5D-30D6-E49A-F603D40BB7D1}"/>
              </a:ext>
            </a:extLst>
          </p:cNvPr>
          <p:cNvSpPr/>
          <p:nvPr/>
        </p:nvSpPr>
        <p:spPr>
          <a:xfrm>
            <a:off x="7085309" y="2934954"/>
            <a:ext cx="2382290" cy="7651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3200" dirty="0"/>
              <a:t>M. SA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F284495B-A5FC-5E72-3635-322199D9E405}"/>
              </a:ext>
            </a:extLst>
          </p:cNvPr>
          <p:cNvCxnSpPr>
            <a:cxnSpLocks/>
            <a:stCxn id="14" idx="2"/>
            <a:endCxn id="7" idx="0"/>
          </p:cNvCxnSpPr>
          <p:nvPr/>
        </p:nvCxnSpPr>
        <p:spPr>
          <a:xfrm flipH="1">
            <a:off x="6232524" y="3700054"/>
            <a:ext cx="2043930" cy="12846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31E36345-4AA4-AEAD-1D85-AE8EEA052F8A}"/>
              </a:ext>
            </a:extLst>
          </p:cNvPr>
          <p:cNvSpPr txBox="1"/>
          <p:nvPr/>
        </p:nvSpPr>
        <p:spPr>
          <a:xfrm>
            <a:off x="6998028" y="3660814"/>
            <a:ext cx="149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69,39 % 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DBC92C6-10F1-995C-7102-85149C17FA60}"/>
              </a:ext>
            </a:extLst>
          </p:cNvPr>
          <p:cNvCxnSpPr>
            <a:cxnSpLocks/>
            <a:stCxn id="22" idx="2"/>
            <a:endCxn id="7" idx="0"/>
          </p:cNvCxnSpPr>
          <p:nvPr/>
        </p:nvCxnSpPr>
        <p:spPr>
          <a:xfrm>
            <a:off x="5627098" y="3711613"/>
            <a:ext cx="605426" cy="1273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9A2EAC0B-0416-BD27-EBD9-4F37DC095950}"/>
              </a:ext>
            </a:extLst>
          </p:cNvPr>
          <p:cNvSpPr/>
          <p:nvPr/>
        </p:nvSpPr>
        <p:spPr>
          <a:xfrm>
            <a:off x="5349025" y="2946513"/>
            <a:ext cx="556145" cy="7651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000" dirty="0"/>
              <a:t>[…]</a:t>
            </a:r>
          </a:p>
        </p:txBody>
      </p:sp>
      <p:pic>
        <p:nvPicPr>
          <p:cNvPr id="37" name="Graphique 36" descr="Employé de bureau contour">
            <a:extLst>
              <a:ext uri="{FF2B5EF4-FFF2-40B4-BE49-F238E27FC236}">
                <a16:creationId xmlns:a16="http://schemas.microsoft.com/office/drawing/2014/main" id="{6AAB175F-4C75-4F3A-9FC2-9805DF2232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63495" y="5169237"/>
            <a:ext cx="504000" cy="504000"/>
          </a:xfrm>
          <a:prstGeom prst="rect">
            <a:avLst/>
          </a:prstGeom>
        </p:spPr>
      </p:pic>
      <p:grpSp>
        <p:nvGrpSpPr>
          <p:cNvPr id="81" name="Groupe 80">
            <a:extLst>
              <a:ext uri="{FF2B5EF4-FFF2-40B4-BE49-F238E27FC236}">
                <a16:creationId xmlns:a16="http://schemas.microsoft.com/office/drawing/2014/main" id="{C1C98244-0FF7-8F52-03D8-EA2A9465D954}"/>
              </a:ext>
            </a:extLst>
          </p:cNvPr>
          <p:cNvGrpSpPr/>
          <p:nvPr/>
        </p:nvGrpSpPr>
        <p:grpSpPr>
          <a:xfrm>
            <a:off x="5409801" y="5169392"/>
            <a:ext cx="2998269" cy="513370"/>
            <a:chOff x="5162151" y="5159867"/>
            <a:chExt cx="2998269" cy="513370"/>
          </a:xfrm>
        </p:grpSpPr>
        <p:pic>
          <p:nvPicPr>
            <p:cNvPr id="31" name="Graphique 30" descr="Employée de bureau avec un remplissage uni">
              <a:extLst>
                <a:ext uri="{FF2B5EF4-FFF2-40B4-BE49-F238E27FC236}">
                  <a16:creationId xmlns:a16="http://schemas.microsoft.com/office/drawing/2014/main" id="{12798395-23C4-26DF-FB6F-538C916AC4A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501552" y="5167655"/>
              <a:ext cx="504000" cy="504000"/>
            </a:xfrm>
            <a:prstGeom prst="rect">
              <a:avLst/>
            </a:prstGeom>
          </p:spPr>
        </p:pic>
        <p:pic>
          <p:nvPicPr>
            <p:cNvPr id="35" name="Graphique 34" descr="Employé de bureau avec un remplissage uni">
              <a:extLst>
                <a:ext uri="{FF2B5EF4-FFF2-40B4-BE49-F238E27FC236}">
                  <a16:creationId xmlns:a16="http://schemas.microsoft.com/office/drawing/2014/main" id="{32DE18A2-A699-1864-F756-57D1325AE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64607" y="5168911"/>
              <a:ext cx="504000" cy="504000"/>
            </a:xfrm>
            <a:prstGeom prst="rect">
              <a:avLst/>
            </a:prstGeom>
          </p:spPr>
        </p:pic>
        <p:pic>
          <p:nvPicPr>
            <p:cNvPr id="54" name="Graphique 53" descr="Employée de bureau avec un remplissage uni">
              <a:extLst>
                <a:ext uri="{FF2B5EF4-FFF2-40B4-BE49-F238E27FC236}">
                  <a16:creationId xmlns:a16="http://schemas.microsoft.com/office/drawing/2014/main" id="{661855CE-E3C8-423A-10CB-3A641BF54A7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220635" y="5169237"/>
              <a:ext cx="504000" cy="504000"/>
            </a:xfrm>
            <a:prstGeom prst="rect">
              <a:avLst/>
            </a:prstGeom>
          </p:spPr>
        </p:pic>
        <p:pic>
          <p:nvPicPr>
            <p:cNvPr id="55" name="Graphique 54" descr="Employé de bureau avec un remplissage uni">
              <a:extLst>
                <a:ext uri="{FF2B5EF4-FFF2-40B4-BE49-F238E27FC236}">
                  <a16:creationId xmlns:a16="http://schemas.microsoft.com/office/drawing/2014/main" id="{8FDE42A6-591A-16D9-852A-8B466EACF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581309" y="5165729"/>
              <a:ext cx="504000" cy="504000"/>
            </a:xfrm>
            <a:prstGeom prst="rect">
              <a:avLst/>
            </a:prstGeom>
          </p:spPr>
        </p:pic>
        <p:pic>
          <p:nvPicPr>
            <p:cNvPr id="56" name="Graphique 55" descr="Employée de bureau avec un remplissage uni">
              <a:extLst>
                <a:ext uri="{FF2B5EF4-FFF2-40B4-BE49-F238E27FC236}">
                  <a16:creationId xmlns:a16="http://schemas.microsoft.com/office/drawing/2014/main" id="{628544B8-24EE-4BF6-3762-295561BD0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37337" y="5164147"/>
              <a:ext cx="504000" cy="504000"/>
            </a:xfrm>
            <a:prstGeom prst="rect">
              <a:avLst/>
            </a:prstGeom>
          </p:spPr>
        </p:pic>
        <p:pic>
          <p:nvPicPr>
            <p:cNvPr id="57" name="Graphique 56" descr="Employé de bureau avec un remplissage uni">
              <a:extLst>
                <a:ext uri="{FF2B5EF4-FFF2-40B4-BE49-F238E27FC236}">
                  <a16:creationId xmlns:a16="http://schemas.microsoft.com/office/drawing/2014/main" id="{3C68F2D1-BC5F-E9DE-F963-10DF72E62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300392" y="5165403"/>
              <a:ext cx="504000" cy="504000"/>
            </a:xfrm>
            <a:prstGeom prst="rect">
              <a:avLst/>
            </a:prstGeom>
          </p:spPr>
        </p:pic>
        <p:pic>
          <p:nvPicPr>
            <p:cNvPr id="58" name="Graphique 57" descr="Employée de bureau avec un remplissage uni">
              <a:extLst>
                <a:ext uri="{FF2B5EF4-FFF2-40B4-BE49-F238E27FC236}">
                  <a16:creationId xmlns:a16="http://schemas.microsoft.com/office/drawing/2014/main" id="{2BB1AE17-FA6C-0E45-A499-8022ECD5F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656420" y="5165729"/>
              <a:ext cx="504000" cy="504000"/>
            </a:xfrm>
            <a:prstGeom prst="rect">
              <a:avLst/>
            </a:prstGeom>
          </p:spPr>
        </p:pic>
        <p:pic>
          <p:nvPicPr>
            <p:cNvPr id="6" name="Graphique 5" descr="Employé de bureau avec un remplissage uni">
              <a:extLst>
                <a:ext uri="{FF2B5EF4-FFF2-40B4-BE49-F238E27FC236}">
                  <a16:creationId xmlns:a16="http://schemas.microsoft.com/office/drawing/2014/main" id="{AFDF22F7-C6D9-ED79-4473-BD026CD4B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162151" y="5159867"/>
              <a:ext cx="504000" cy="504000"/>
            </a:xfrm>
            <a:prstGeom prst="rect">
              <a:avLst/>
            </a:prstGeom>
          </p:spPr>
        </p:pic>
      </p:grpSp>
      <p:sp>
        <p:nvSpPr>
          <p:cNvPr id="74" name="Parchemin : vertical 73">
            <a:extLst>
              <a:ext uri="{FF2B5EF4-FFF2-40B4-BE49-F238E27FC236}">
                <a16:creationId xmlns:a16="http://schemas.microsoft.com/office/drawing/2014/main" id="{26199E91-BCEE-0A4C-20F2-F50C1EC34DF2}"/>
              </a:ext>
            </a:extLst>
          </p:cNvPr>
          <p:cNvSpPr/>
          <p:nvPr/>
        </p:nvSpPr>
        <p:spPr>
          <a:xfrm>
            <a:off x="9725044" y="906972"/>
            <a:ext cx="2382290" cy="3292533"/>
          </a:xfrm>
          <a:custGeom>
            <a:avLst/>
            <a:gdLst>
              <a:gd name="connsiteX0" fmla="*/ 148893 w 2382290"/>
              <a:gd name="connsiteY0" fmla="*/ 3292533 h 3292533"/>
              <a:gd name="connsiteX1" fmla="*/ 297786 w 2382290"/>
              <a:gd name="connsiteY1" fmla="*/ 3143640 h 3292533"/>
              <a:gd name="connsiteX2" fmla="*/ 148893 w 2382290"/>
              <a:gd name="connsiteY2" fmla="*/ 3143640 h 3292533"/>
              <a:gd name="connsiteX3" fmla="*/ 223340 w 2382290"/>
              <a:gd name="connsiteY3" fmla="*/ 3069193 h 3292533"/>
              <a:gd name="connsiteX4" fmla="*/ 148893 w 2382290"/>
              <a:gd name="connsiteY4" fmla="*/ 2994746 h 3292533"/>
              <a:gd name="connsiteX5" fmla="*/ 297786 w 2382290"/>
              <a:gd name="connsiteY5" fmla="*/ 2994747 h 3292533"/>
              <a:gd name="connsiteX6" fmla="*/ 297786 w 2382290"/>
              <a:gd name="connsiteY6" fmla="*/ 148893 h 3292533"/>
              <a:gd name="connsiteX7" fmla="*/ 446679 w 2382290"/>
              <a:gd name="connsiteY7" fmla="*/ 0 h 3292533"/>
              <a:gd name="connsiteX8" fmla="*/ 2233397 w 2382290"/>
              <a:gd name="connsiteY8" fmla="*/ 0 h 3292533"/>
              <a:gd name="connsiteX9" fmla="*/ 2382290 w 2382290"/>
              <a:gd name="connsiteY9" fmla="*/ 148893 h 3292533"/>
              <a:gd name="connsiteX10" fmla="*/ 2233397 w 2382290"/>
              <a:gd name="connsiteY10" fmla="*/ 297786 h 3292533"/>
              <a:gd name="connsiteX11" fmla="*/ 2084504 w 2382290"/>
              <a:gd name="connsiteY11" fmla="*/ 297786 h 3292533"/>
              <a:gd name="connsiteX12" fmla="*/ 2084504 w 2382290"/>
              <a:gd name="connsiteY12" fmla="*/ 3143640 h 3292533"/>
              <a:gd name="connsiteX13" fmla="*/ 1935611 w 2382290"/>
              <a:gd name="connsiteY13" fmla="*/ 3292533 h 3292533"/>
              <a:gd name="connsiteX14" fmla="*/ 148893 w 2382290"/>
              <a:gd name="connsiteY14" fmla="*/ 3292533 h 3292533"/>
              <a:gd name="connsiteX15" fmla="*/ 595573 w 2382290"/>
              <a:gd name="connsiteY15" fmla="*/ 148893 h 3292533"/>
              <a:gd name="connsiteX16" fmla="*/ 446680 w 2382290"/>
              <a:gd name="connsiteY16" fmla="*/ 297786 h 3292533"/>
              <a:gd name="connsiteX17" fmla="*/ 372233 w 2382290"/>
              <a:gd name="connsiteY17" fmla="*/ 223339 h 3292533"/>
              <a:gd name="connsiteX18" fmla="*/ 446680 w 2382290"/>
              <a:gd name="connsiteY18" fmla="*/ 148892 h 3292533"/>
              <a:gd name="connsiteX19" fmla="*/ 595573 w 2382290"/>
              <a:gd name="connsiteY19" fmla="*/ 148893 h 3292533"/>
              <a:gd name="connsiteX0" fmla="*/ 595573 w 2382290"/>
              <a:gd name="connsiteY0" fmla="*/ 148893 h 3292533"/>
              <a:gd name="connsiteX1" fmla="*/ 446680 w 2382290"/>
              <a:gd name="connsiteY1" fmla="*/ 297786 h 3292533"/>
              <a:gd name="connsiteX2" fmla="*/ 372233 w 2382290"/>
              <a:gd name="connsiteY2" fmla="*/ 223339 h 3292533"/>
              <a:gd name="connsiteX3" fmla="*/ 446680 w 2382290"/>
              <a:gd name="connsiteY3" fmla="*/ 148892 h 3292533"/>
              <a:gd name="connsiteX4" fmla="*/ 595573 w 2382290"/>
              <a:gd name="connsiteY4" fmla="*/ 148893 h 3292533"/>
              <a:gd name="connsiteX5" fmla="*/ 297786 w 2382290"/>
              <a:gd name="connsiteY5" fmla="*/ 3143640 h 3292533"/>
              <a:gd name="connsiteX6" fmla="*/ 148893 w 2382290"/>
              <a:gd name="connsiteY6" fmla="*/ 3292533 h 3292533"/>
              <a:gd name="connsiteX7" fmla="*/ 0 w 2382290"/>
              <a:gd name="connsiteY7" fmla="*/ 3143640 h 3292533"/>
              <a:gd name="connsiteX8" fmla="*/ 148893 w 2382290"/>
              <a:gd name="connsiteY8" fmla="*/ 2994747 h 3292533"/>
              <a:gd name="connsiteX9" fmla="*/ 223340 w 2382290"/>
              <a:gd name="connsiteY9" fmla="*/ 3069194 h 3292533"/>
              <a:gd name="connsiteX10" fmla="*/ 148893 w 2382290"/>
              <a:gd name="connsiteY10" fmla="*/ 3143641 h 3292533"/>
              <a:gd name="connsiteX11" fmla="*/ 297786 w 2382290"/>
              <a:gd name="connsiteY11" fmla="*/ 3143640 h 3292533"/>
              <a:gd name="connsiteX0" fmla="*/ 297786 w 2382290"/>
              <a:gd name="connsiteY0" fmla="*/ 2994747 h 3292533"/>
              <a:gd name="connsiteX1" fmla="*/ 297786 w 2382290"/>
              <a:gd name="connsiteY1" fmla="*/ 148893 h 3292533"/>
              <a:gd name="connsiteX2" fmla="*/ 446679 w 2382290"/>
              <a:gd name="connsiteY2" fmla="*/ 0 h 3292533"/>
              <a:gd name="connsiteX3" fmla="*/ 2233397 w 2382290"/>
              <a:gd name="connsiteY3" fmla="*/ 0 h 3292533"/>
              <a:gd name="connsiteX4" fmla="*/ 2382290 w 2382290"/>
              <a:gd name="connsiteY4" fmla="*/ 148893 h 3292533"/>
              <a:gd name="connsiteX5" fmla="*/ 2233397 w 2382290"/>
              <a:gd name="connsiteY5" fmla="*/ 297786 h 3292533"/>
              <a:gd name="connsiteX6" fmla="*/ 2084504 w 2382290"/>
              <a:gd name="connsiteY6" fmla="*/ 297786 h 3292533"/>
              <a:gd name="connsiteX7" fmla="*/ 2084504 w 2382290"/>
              <a:gd name="connsiteY7" fmla="*/ 3143640 h 3292533"/>
              <a:gd name="connsiteX8" fmla="*/ 1935611 w 2382290"/>
              <a:gd name="connsiteY8" fmla="*/ 3292533 h 3292533"/>
              <a:gd name="connsiteX9" fmla="*/ 148893 w 2382290"/>
              <a:gd name="connsiteY9" fmla="*/ 3292533 h 3292533"/>
              <a:gd name="connsiteX10" fmla="*/ 0 w 2382290"/>
              <a:gd name="connsiteY10" fmla="*/ 3143640 h 3292533"/>
              <a:gd name="connsiteX11" fmla="*/ 148893 w 2382290"/>
              <a:gd name="connsiteY11" fmla="*/ 2994747 h 3292533"/>
              <a:gd name="connsiteX12" fmla="*/ 297786 w 2382290"/>
              <a:gd name="connsiteY12" fmla="*/ 2994747 h 3292533"/>
              <a:gd name="connsiteX13" fmla="*/ 446679 w 2382290"/>
              <a:gd name="connsiteY13" fmla="*/ 0 h 3292533"/>
              <a:gd name="connsiteX14" fmla="*/ 595572 w 2382290"/>
              <a:gd name="connsiteY14" fmla="*/ 148893 h 3292533"/>
              <a:gd name="connsiteX15" fmla="*/ 446679 w 2382290"/>
              <a:gd name="connsiteY15" fmla="*/ 297786 h 3292533"/>
              <a:gd name="connsiteX16" fmla="*/ 372232 w 2382290"/>
              <a:gd name="connsiteY16" fmla="*/ 223339 h 3292533"/>
              <a:gd name="connsiteX17" fmla="*/ 446679 w 2382290"/>
              <a:gd name="connsiteY17" fmla="*/ 148892 h 3292533"/>
              <a:gd name="connsiteX18" fmla="*/ 595573 w 2382290"/>
              <a:gd name="connsiteY18" fmla="*/ 148893 h 3292533"/>
              <a:gd name="connsiteX19" fmla="*/ 2084504 w 2382290"/>
              <a:gd name="connsiteY19" fmla="*/ 297786 h 3292533"/>
              <a:gd name="connsiteX20" fmla="*/ 446679 w 2382290"/>
              <a:gd name="connsiteY20" fmla="*/ 297786 h 3292533"/>
              <a:gd name="connsiteX21" fmla="*/ 148893 w 2382290"/>
              <a:gd name="connsiteY21" fmla="*/ 2994747 h 3292533"/>
              <a:gd name="connsiteX22" fmla="*/ 223340 w 2382290"/>
              <a:gd name="connsiteY22" fmla="*/ 3069194 h 3292533"/>
              <a:gd name="connsiteX23" fmla="*/ 148893 w 2382290"/>
              <a:gd name="connsiteY23" fmla="*/ 3143641 h 3292533"/>
              <a:gd name="connsiteX24" fmla="*/ 297786 w 2382290"/>
              <a:gd name="connsiteY24" fmla="*/ 3143640 h 3292533"/>
              <a:gd name="connsiteX25" fmla="*/ 148893 w 2382290"/>
              <a:gd name="connsiteY25" fmla="*/ 3292533 h 3292533"/>
              <a:gd name="connsiteX26" fmla="*/ 297786 w 2382290"/>
              <a:gd name="connsiteY26" fmla="*/ 3143640 h 3292533"/>
              <a:gd name="connsiteX27" fmla="*/ 297786 w 2382290"/>
              <a:gd name="connsiteY27" fmla="*/ 2994747 h 329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382290" h="3292533" stroke="0" extrusionOk="0">
                <a:moveTo>
                  <a:pt x="148893" y="3292533"/>
                </a:moveTo>
                <a:cubicBezTo>
                  <a:pt x="231419" y="3301998"/>
                  <a:pt x="284682" y="3222123"/>
                  <a:pt x="297786" y="3143640"/>
                </a:cubicBezTo>
                <a:cubicBezTo>
                  <a:pt x="238977" y="3145990"/>
                  <a:pt x="197198" y="3134613"/>
                  <a:pt x="148893" y="3143640"/>
                </a:cubicBezTo>
                <a:cubicBezTo>
                  <a:pt x="190366" y="3144568"/>
                  <a:pt x="229744" y="3108980"/>
                  <a:pt x="223340" y="3069193"/>
                </a:cubicBezTo>
                <a:cubicBezTo>
                  <a:pt x="223744" y="3027116"/>
                  <a:pt x="190614" y="2994882"/>
                  <a:pt x="148893" y="2994746"/>
                </a:cubicBezTo>
                <a:cubicBezTo>
                  <a:pt x="207748" y="2994269"/>
                  <a:pt x="229153" y="3007132"/>
                  <a:pt x="297786" y="2994747"/>
                </a:cubicBezTo>
                <a:cubicBezTo>
                  <a:pt x="414563" y="2391590"/>
                  <a:pt x="330194" y="1204734"/>
                  <a:pt x="297786" y="148893"/>
                </a:cubicBezTo>
                <a:cubicBezTo>
                  <a:pt x="302023" y="72338"/>
                  <a:pt x="370930" y="-10775"/>
                  <a:pt x="446679" y="0"/>
                </a:cubicBezTo>
                <a:cubicBezTo>
                  <a:pt x="894233" y="86583"/>
                  <a:pt x="1453367" y="-124344"/>
                  <a:pt x="2233397" y="0"/>
                </a:cubicBezTo>
                <a:cubicBezTo>
                  <a:pt x="2310546" y="-7021"/>
                  <a:pt x="2395143" y="69346"/>
                  <a:pt x="2382290" y="148893"/>
                </a:cubicBezTo>
                <a:cubicBezTo>
                  <a:pt x="2378967" y="217473"/>
                  <a:pt x="2317369" y="288941"/>
                  <a:pt x="2233397" y="297786"/>
                </a:cubicBezTo>
                <a:cubicBezTo>
                  <a:pt x="2177828" y="303279"/>
                  <a:pt x="2150635" y="285111"/>
                  <a:pt x="2084504" y="297786"/>
                </a:cubicBezTo>
                <a:cubicBezTo>
                  <a:pt x="2156277" y="1694007"/>
                  <a:pt x="2225124" y="2132411"/>
                  <a:pt x="2084504" y="3143640"/>
                </a:cubicBezTo>
                <a:cubicBezTo>
                  <a:pt x="2083171" y="3223647"/>
                  <a:pt x="2006788" y="3281762"/>
                  <a:pt x="1935611" y="3292533"/>
                </a:cubicBezTo>
                <a:cubicBezTo>
                  <a:pt x="1524471" y="3291148"/>
                  <a:pt x="665299" y="3189717"/>
                  <a:pt x="148893" y="3292533"/>
                </a:cubicBezTo>
                <a:close/>
                <a:moveTo>
                  <a:pt x="595573" y="148893"/>
                </a:moveTo>
                <a:cubicBezTo>
                  <a:pt x="600345" y="237134"/>
                  <a:pt x="522761" y="291827"/>
                  <a:pt x="446680" y="297786"/>
                </a:cubicBezTo>
                <a:cubicBezTo>
                  <a:pt x="405302" y="295961"/>
                  <a:pt x="373023" y="268772"/>
                  <a:pt x="372233" y="223339"/>
                </a:cubicBezTo>
                <a:cubicBezTo>
                  <a:pt x="373281" y="183775"/>
                  <a:pt x="405979" y="156961"/>
                  <a:pt x="446680" y="148892"/>
                </a:cubicBezTo>
                <a:cubicBezTo>
                  <a:pt x="497672" y="139256"/>
                  <a:pt x="571423" y="140487"/>
                  <a:pt x="595573" y="148893"/>
                </a:cubicBezTo>
                <a:close/>
              </a:path>
              <a:path w="2382290" h="3292533" fill="darkenLess" stroke="0" extrusionOk="0">
                <a:moveTo>
                  <a:pt x="595573" y="148893"/>
                </a:moveTo>
                <a:cubicBezTo>
                  <a:pt x="600211" y="237356"/>
                  <a:pt x="519082" y="310728"/>
                  <a:pt x="446680" y="297786"/>
                </a:cubicBezTo>
                <a:cubicBezTo>
                  <a:pt x="408982" y="291884"/>
                  <a:pt x="377596" y="268216"/>
                  <a:pt x="372233" y="223339"/>
                </a:cubicBezTo>
                <a:cubicBezTo>
                  <a:pt x="367869" y="188836"/>
                  <a:pt x="398936" y="148804"/>
                  <a:pt x="446680" y="148892"/>
                </a:cubicBezTo>
                <a:cubicBezTo>
                  <a:pt x="482401" y="141076"/>
                  <a:pt x="559686" y="154039"/>
                  <a:pt x="595573" y="148893"/>
                </a:cubicBezTo>
                <a:close/>
                <a:moveTo>
                  <a:pt x="297786" y="3143640"/>
                </a:moveTo>
                <a:cubicBezTo>
                  <a:pt x="283067" y="3222179"/>
                  <a:pt x="232144" y="3292046"/>
                  <a:pt x="148893" y="3292533"/>
                </a:cubicBezTo>
                <a:cubicBezTo>
                  <a:pt x="73155" y="3289485"/>
                  <a:pt x="-10682" y="3230924"/>
                  <a:pt x="0" y="3143640"/>
                </a:cubicBezTo>
                <a:cubicBezTo>
                  <a:pt x="-12184" y="3069169"/>
                  <a:pt x="77460" y="3006773"/>
                  <a:pt x="148893" y="2994747"/>
                </a:cubicBezTo>
                <a:cubicBezTo>
                  <a:pt x="196654" y="2992642"/>
                  <a:pt x="223917" y="3020210"/>
                  <a:pt x="223340" y="3069194"/>
                </a:cubicBezTo>
                <a:cubicBezTo>
                  <a:pt x="216091" y="3107938"/>
                  <a:pt x="192347" y="3147023"/>
                  <a:pt x="148893" y="3143641"/>
                </a:cubicBezTo>
                <a:cubicBezTo>
                  <a:pt x="195572" y="3140365"/>
                  <a:pt x="274542" y="3148866"/>
                  <a:pt x="297786" y="3143640"/>
                </a:cubicBezTo>
                <a:close/>
              </a:path>
              <a:path w="2382290" h="3292533" fill="none" extrusionOk="0">
                <a:moveTo>
                  <a:pt x="297786" y="2994747"/>
                </a:moveTo>
                <a:cubicBezTo>
                  <a:pt x="351354" y="2153294"/>
                  <a:pt x="280009" y="795745"/>
                  <a:pt x="297786" y="148893"/>
                </a:cubicBezTo>
                <a:cubicBezTo>
                  <a:pt x="311351" y="67474"/>
                  <a:pt x="359484" y="15289"/>
                  <a:pt x="446679" y="0"/>
                </a:cubicBezTo>
                <a:cubicBezTo>
                  <a:pt x="1142745" y="137133"/>
                  <a:pt x="2016245" y="10009"/>
                  <a:pt x="2233397" y="0"/>
                </a:cubicBezTo>
                <a:cubicBezTo>
                  <a:pt x="2315401" y="14563"/>
                  <a:pt x="2376165" y="63622"/>
                  <a:pt x="2382290" y="148893"/>
                </a:cubicBezTo>
                <a:cubicBezTo>
                  <a:pt x="2379931" y="222596"/>
                  <a:pt x="2316460" y="299346"/>
                  <a:pt x="2233397" y="297786"/>
                </a:cubicBezTo>
                <a:cubicBezTo>
                  <a:pt x="2159878" y="303662"/>
                  <a:pt x="2122602" y="297534"/>
                  <a:pt x="2084504" y="297786"/>
                </a:cubicBezTo>
                <a:cubicBezTo>
                  <a:pt x="2131791" y="1696182"/>
                  <a:pt x="1981618" y="2090200"/>
                  <a:pt x="2084504" y="3143640"/>
                </a:cubicBezTo>
                <a:cubicBezTo>
                  <a:pt x="2099338" y="3223099"/>
                  <a:pt x="2013645" y="3289095"/>
                  <a:pt x="1935611" y="3292533"/>
                </a:cubicBezTo>
                <a:cubicBezTo>
                  <a:pt x="1215711" y="3275465"/>
                  <a:pt x="771298" y="3428393"/>
                  <a:pt x="148893" y="3292533"/>
                </a:cubicBezTo>
                <a:cubicBezTo>
                  <a:pt x="72166" y="3294926"/>
                  <a:pt x="8726" y="3215336"/>
                  <a:pt x="0" y="3143640"/>
                </a:cubicBezTo>
                <a:cubicBezTo>
                  <a:pt x="-971" y="3059770"/>
                  <a:pt x="76104" y="3007044"/>
                  <a:pt x="148893" y="2994747"/>
                </a:cubicBezTo>
                <a:cubicBezTo>
                  <a:pt x="199363" y="2993407"/>
                  <a:pt x="250932" y="3007137"/>
                  <a:pt x="297786" y="2994747"/>
                </a:cubicBezTo>
                <a:close/>
                <a:moveTo>
                  <a:pt x="446679" y="0"/>
                </a:moveTo>
                <a:cubicBezTo>
                  <a:pt x="526594" y="-2142"/>
                  <a:pt x="611800" y="67725"/>
                  <a:pt x="595572" y="148893"/>
                </a:cubicBezTo>
                <a:cubicBezTo>
                  <a:pt x="609086" y="230195"/>
                  <a:pt x="525361" y="297141"/>
                  <a:pt x="446679" y="297786"/>
                </a:cubicBezTo>
                <a:cubicBezTo>
                  <a:pt x="402495" y="301563"/>
                  <a:pt x="376384" y="266409"/>
                  <a:pt x="372232" y="223339"/>
                </a:cubicBezTo>
                <a:cubicBezTo>
                  <a:pt x="375992" y="181506"/>
                  <a:pt x="404787" y="151217"/>
                  <a:pt x="446679" y="148892"/>
                </a:cubicBezTo>
                <a:cubicBezTo>
                  <a:pt x="465775" y="141256"/>
                  <a:pt x="531751" y="162024"/>
                  <a:pt x="595573" y="148893"/>
                </a:cubicBezTo>
                <a:moveTo>
                  <a:pt x="2084504" y="297786"/>
                </a:moveTo>
                <a:cubicBezTo>
                  <a:pt x="1654777" y="153507"/>
                  <a:pt x="756052" y="247253"/>
                  <a:pt x="446679" y="297786"/>
                </a:cubicBezTo>
                <a:moveTo>
                  <a:pt x="148893" y="2994747"/>
                </a:moveTo>
                <a:cubicBezTo>
                  <a:pt x="188271" y="2996057"/>
                  <a:pt x="227409" y="3025551"/>
                  <a:pt x="223340" y="3069194"/>
                </a:cubicBezTo>
                <a:cubicBezTo>
                  <a:pt x="224167" y="3110120"/>
                  <a:pt x="187184" y="3143149"/>
                  <a:pt x="148893" y="3143641"/>
                </a:cubicBezTo>
                <a:cubicBezTo>
                  <a:pt x="167001" y="3131386"/>
                  <a:pt x="228504" y="3148327"/>
                  <a:pt x="297786" y="3143640"/>
                </a:cubicBezTo>
                <a:moveTo>
                  <a:pt x="148893" y="3292533"/>
                </a:moveTo>
                <a:cubicBezTo>
                  <a:pt x="229259" y="3292811"/>
                  <a:pt x="294512" y="3225670"/>
                  <a:pt x="297786" y="3143640"/>
                </a:cubicBezTo>
                <a:cubicBezTo>
                  <a:pt x="311186" y="3119290"/>
                  <a:pt x="300574" y="3040588"/>
                  <a:pt x="297786" y="2994747"/>
                </a:cubicBezTo>
              </a:path>
              <a:path w="2382290" h="3292533" fill="none" stroke="0" extrusionOk="0">
                <a:moveTo>
                  <a:pt x="297786" y="2994747"/>
                </a:moveTo>
                <a:cubicBezTo>
                  <a:pt x="136194" y="2386297"/>
                  <a:pt x="191984" y="1021244"/>
                  <a:pt x="297786" y="148893"/>
                </a:cubicBezTo>
                <a:cubicBezTo>
                  <a:pt x="295481" y="79077"/>
                  <a:pt x="355159" y="-565"/>
                  <a:pt x="446679" y="0"/>
                </a:cubicBezTo>
                <a:cubicBezTo>
                  <a:pt x="861795" y="-12760"/>
                  <a:pt x="1433132" y="88796"/>
                  <a:pt x="2233397" y="0"/>
                </a:cubicBezTo>
                <a:cubicBezTo>
                  <a:pt x="2310314" y="1204"/>
                  <a:pt x="2382966" y="57379"/>
                  <a:pt x="2382290" y="148893"/>
                </a:cubicBezTo>
                <a:cubicBezTo>
                  <a:pt x="2374899" y="238728"/>
                  <a:pt x="2325834" y="307806"/>
                  <a:pt x="2233397" y="297786"/>
                </a:cubicBezTo>
                <a:cubicBezTo>
                  <a:pt x="2215134" y="294700"/>
                  <a:pt x="2153708" y="309207"/>
                  <a:pt x="2084504" y="297786"/>
                </a:cubicBezTo>
                <a:cubicBezTo>
                  <a:pt x="2125549" y="1080417"/>
                  <a:pt x="2112447" y="2447530"/>
                  <a:pt x="2084504" y="3143640"/>
                </a:cubicBezTo>
                <a:cubicBezTo>
                  <a:pt x="2088717" y="3227482"/>
                  <a:pt x="2025203" y="3288180"/>
                  <a:pt x="1935611" y="3292533"/>
                </a:cubicBezTo>
                <a:cubicBezTo>
                  <a:pt x="1567167" y="3379719"/>
                  <a:pt x="974492" y="3408398"/>
                  <a:pt x="148893" y="3292533"/>
                </a:cubicBezTo>
                <a:cubicBezTo>
                  <a:pt x="75336" y="3300873"/>
                  <a:pt x="2673" y="3211921"/>
                  <a:pt x="0" y="3143640"/>
                </a:cubicBezTo>
                <a:cubicBezTo>
                  <a:pt x="-12793" y="3059626"/>
                  <a:pt x="80717" y="2991771"/>
                  <a:pt x="148893" y="2994747"/>
                </a:cubicBezTo>
                <a:cubicBezTo>
                  <a:pt x="196818" y="2997670"/>
                  <a:pt x="225821" y="2986260"/>
                  <a:pt x="297786" y="2994747"/>
                </a:cubicBezTo>
                <a:close/>
                <a:moveTo>
                  <a:pt x="446679" y="0"/>
                </a:moveTo>
                <a:cubicBezTo>
                  <a:pt x="530722" y="1847"/>
                  <a:pt x="589245" y="70129"/>
                  <a:pt x="595572" y="148893"/>
                </a:cubicBezTo>
                <a:cubicBezTo>
                  <a:pt x="599451" y="228810"/>
                  <a:pt x="525696" y="290597"/>
                  <a:pt x="446679" y="297786"/>
                </a:cubicBezTo>
                <a:cubicBezTo>
                  <a:pt x="403464" y="290045"/>
                  <a:pt x="370499" y="265569"/>
                  <a:pt x="372232" y="223339"/>
                </a:cubicBezTo>
                <a:cubicBezTo>
                  <a:pt x="372728" y="182932"/>
                  <a:pt x="405654" y="147724"/>
                  <a:pt x="446679" y="148892"/>
                </a:cubicBezTo>
                <a:cubicBezTo>
                  <a:pt x="466050" y="145262"/>
                  <a:pt x="578528" y="152226"/>
                  <a:pt x="595573" y="148893"/>
                </a:cubicBezTo>
                <a:moveTo>
                  <a:pt x="2084504" y="297786"/>
                </a:moveTo>
                <a:cubicBezTo>
                  <a:pt x="1314323" y="159164"/>
                  <a:pt x="1076629" y="338589"/>
                  <a:pt x="446679" y="297786"/>
                </a:cubicBezTo>
                <a:moveTo>
                  <a:pt x="148893" y="2994747"/>
                </a:moveTo>
                <a:cubicBezTo>
                  <a:pt x="195458" y="2998470"/>
                  <a:pt x="222109" y="3028948"/>
                  <a:pt x="223340" y="3069194"/>
                </a:cubicBezTo>
                <a:cubicBezTo>
                  <a:pt x="225771" y="3111265"/>
                  <a:pt x="187752" y="3147903"/>
                  <a:pt x="148893" y="3143641"/>
                </a:cubicBezTo>
                <a:cubicBezTo>
                  <a:pt x="192259" y="3131622"/>
                  <a:pt x="227134" y="3131190"/>
                  <a:pt x="297786" y="3143640"/>
                </a:cubicBezTo>
                <a:moveTo>
                  <a:pt x="148893" y="3292533"/>
                </a:moveTo>
                <a:cubicBezTo>
                  <a:pt x="232419" y="3301702"/>
                  <a:pt x="292177" y="3221156"/>
                  <a:pt x="297786" y="3143640"/>
                </a:cubicBezTo>
                <a:cubicBezTo>
                  <a:pt x="299186" y="3109436"/>
                  <a:pt x="287620" y="3017696"/>
                  <a:pt x="297786" y="2994747"/>
                </a:cubicBezTo>
              </a:path>
            </a:pathLst>
          </a:custGeom>
          <a:ln w="28575">
            <a:extLst>
              <a:ext uri="{C807C97D-BFC1-408E-A445-0C87EB9F89A2}">
                <ask:lineSketchStyleProps xmlns:ask="http://schemas.microsoft.com/office/drawing/2018/sketchyshapes" sd="1069382242">
                  <a:prstGeom prst="verticalScroll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u="sng" dirty="0"/>
              <a:t>Ordre du jour: </a:t>
            </a:r>
          </a:p>
          <a:p>
            <a:pPr algn="ctr"/>
            <a:endParaRPr lang="fr-CH" dirty="0"/>
          </a:p>
          <a:p>
            <a:pPr algn="ctr"/>
            <a:r>
              <a:rPr lang="fr-CH" dirty="0"/>
              <a:t>Modification de la clause statutaire !</a:t>
            </a:r>
          </a:p>
          <a:p>
            <a:pPr algn="ctr"/>
            <a:endParaRPr lang="fr-CH" dirty="0"/>
          </a:p>
          <a:p>
            <a:pPr algn="ctr"/>
            <a:r>
              <a:rPr lang="fr-CH" dirty="0"/>
              <a:t>Réduction du nombre de représentants de Z de 4 à </a:t>
            </a:r>
            <a:r>
              <a:rPr lang="fr-CH" u="sng" dirty="0">
                <a:solidFill>
                  <a:srgbClr val="FF0000"/>
                </a:solidFill>
              </a:rPr>
              <a:t>1</a:t>
            </a:r>
            <a:r>
              <a:rPr lang="fr-CH" dirty="0"/>
              <a:t> 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A671A295-E5E6-F932-DFF9-90EA0D33AA72}"/>
              </a:ext>
            </a:extLst>
          </p:cNvPr>
          <p:cNvSpPr txBox="1"/>
          <p:nvPr/>
        </p:nvSpPr>
        <p:spPr>
          <a:xfrm>
            <a:off x="5638020" y="3708168"/>
            <a:ext cx="149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/>
              <a:t> […]%</a:t>
            </a:r>
          </a:p>
        </p:txBody>
      </p:sp>
    </p:spTree>
    <p:extLst>
      <p:ext uri="{BB962C8B-B14F-4D97-AF65-F5344CB8AC3E}">
        <p14:creationId xmlns:p14="http://schemas.microsoft.com/office/powerpoint/2010/main" val="157465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4B04D-35EF-49FD-8AE3-3F1CFEF8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Jurisprudences – Société anonyme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A1993D-B92E-4C92-9771-3DBC0DBC8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20" y="1428363"/>
            <a:ext cx="11510357" cy="4396359"/>
          </a:xfrm>
        </p:spPr>
        <p:txBody>
          <a:bodyPr>
            <a:normAutofit/>
          </a:bodyPr>
          <a:lstStyle/>
          <a:p>
            <a:pPr algn="just"/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</a:rPr>
              <a:t>Rappel des trois conditions pour retenir qu’une décision de l’AG est abusive :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fr-CH" sz="2100" dirty="0">
                <a:effectLst/>
                <a:latin typeface="Noto Sans Symbols"/>
                <a:ea typeface="Noto Sans Symbols"/>
                <a:cs typeface="Noto Sans Symbols"/>
              </a:rPr>
              <a:t>pas justifiée par des motifs économiques raisonnables ;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fr-CH" sz="2100" dirty="0">
                <a:effectLst/>
                <a:latin typeface="Noto Sans Symbols"/>
                <a:ea typeface="Noto Sans Symbols"/>
                <a:cs typeface="Noto Sans Symbols"/>
              </a:rPr>
              <a:t>lèse manifestement les intérêts de la minorité, et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fr-CH" sz="2100" dirty="0">
                <a:effectLst/>
                <a:latin typeface="Noto Sans Symbols"/>
                <a:ea typeface="Noto Sans Symbols"/>
                <a:cs typeface="Noto Sans Symbols"/>
              </a:rPr>
              <a:t>favorise sans raison les intérêts particuliers de la majorité. </a:t>
            </a:r>
          </a:p>
          <a:p>
            <a:pPr marL="457200" lvl="1" indent="0" algn="just">
              <a:buNone/>
            </a:pPr>
            <a:endParaRPr lang="fr-CH" sz="2100" dirty="0">
              <a:effectLst/>
              <a:latin typeface="Noto Sans Symbols"/>
              <a:ea typeface="Noto Sans Symbols"/>
              <a:cs typeface="Noto Sans Symbols"/>
            </a:endParaRPr>
          </a:p>
          <a:p>
            <a:pPr algn="just"/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</a:rPr>
              <a:t>Conditions réunies en l’espèce 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CH" sz="1900" dirty="0">
                <a:effectLst/>
                <a:latin typeface="Noto Sans Symbols"/>
                <a:ea typeface="Noto Sans Symbols"/>
                <a:cs typeface="Noto Sans Symbols"/>
              </a:rPr>
              <a:t>« </a:t>
            </a:r>
            <a:r>
              <a:rPr lang="fr-CH" sz="1900" i="1" dirty="0">
                <a:effectLst/>
                <a:latin typeface="Noto Sans Symbols"/>
                <a:ea typeface="Noto Sans Symbols"/>
                <a:cs typeface="Noto Sans Symbols"/>
              </a:rPr>
              <a:t>avec un seul représentant, </a:t>
            </a:r>
            <a:r>
              <a:rPr lang="fr-CH" sz="1900" dirty="0">
                <a:effectLst/>
                <a:latin typeface="Noto Sans Symbols"/>
                <a:ea typeface="Noto Sans Symbols"/>
                <a:cs typeface="Noto Sans Symbols"/>
              </a:rPr>
              <a:t>[le minoritaire] </a:t>
            </a:r>
            <a:r>
              <a:rPr lang="fr-CH" sz="1900" i="1" dirty="0">
                <a:effectLst/>
                <a:latin typeface="Noto Sans Symbols"/>
                <a:ea typeface="Noto Sans Symbols"/>
                <a:cs typeface="Noto Sans Symbols"/>
              </a:rPr>
              <a:t>devrait convaincre davantage d'administrateurs (6 au lieu de 3) pour emporter un vote du conseil (majorité de 7), </a:t>
            </a:r>
            <a:r>
              <a:rPr lang="fr-CH" sz="1900" dirty="0">
                <a:effectLst/>
                <a:latin typeface="Noto Sans Symbols"/>
                <a:ea typeface="Noto Sans Symbols"/>
                <a:cs typeface="Noto Sans Symbols"/>
              </a:rPr>
              <a:t>[…] </a:t>
            </a:r>
            <a:r>
              <a:rPr lang="fr-CH" sz="1900" i="1" dirty="0">
                <a:effectLst/>
                <a:latin typeface="Noto Sans Symbols"/>
                <a:ea typeface="Noto Sans Symbols"/>
                <a:cs typeface="Noto Sans Symbols"/>
              </a:rPr>
              <a:t>avec un seul représentant au conseil, son pouvoir de persuasion sur les autres administrateurs serait diminué. </a:t>
            </a:r>
            <a:r>
              <a:rPr lang="fr-CH" sz="1900" dirty="0">
                <a:effectLst/>
                <a:latin typeface="Noto Sans Symbols"/>
                <a:ea typeface="Noto Sans Symbols"/>
                <a:cs typeface="Noto Sans Symbols"/>
              </a:rPr>
              <a:t>[…] </a:t>
            </a:r>
            <a:r>
              <a:rPr lang="fr-CH" sz="1900" i="1" dirty="0">
                <a:effectLst/>
                <a:latin typeface="Noto Sans Symbols"/>
                <a:ea typeface="Noto Sans Symbols"/>
                <a:cs typeface="Noto Sans Symbols"/>
              </a:rPr>
              <a:t>La première de ces déductions est incontestable puisqu'elle est mathématique, et la seconde découle de l'expérience générale de la vie</a:t>
            </a:r>
            <a:r>
              <a:rPr lang="fr-CH" sz="1900" dirty="0">
                <a:effectLst/>
                <a:latin typeface="Noto Sans Symbols"/>
                <a:ea typeface="Noto Sans Symbols"/>
                <a:cs typeface="Noto Sans Symbols"/>
              </a:rPr>
              <a:t>» (consid. 3.2.2). </a:t>
            </a:r>
          </a:p>
          <a:p>
            <a:pPr algn="just"/>
            <a:endParaRPr lang="fr-CH" sz="800" dirty="0">
              <a:effectLst/>
              <a:latin typeface="Noto Sans Symbols"/>
              <a:ea typeface="Noto Sans Symbols"/>
              <a:cs typeface="Noto Sans Symbols"/>
            </a:endParaRPr>
          </a:p>
          <a:p>
            <a:pPr algn="just"/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</a:rPr>
              <a:t>Il s’agit d’un abus de droit ! (art. 2 al. 2 CC) </a:t>
            </a:r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  <a:sym typeface="Wingdings" pitchFamily="2" charset="2"/>
              </a:rPr>
              <a:t> D</a:t>
            </a:r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</a:rPr>
              <a:t>écision de l’assemblée générale annulée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fr-CH" sz="2100" dirty="0">
              <a:latin typeface="Noto Sans Symbols"/>
              <a:ea typeface="Noto Sans Symbols"/>
              <a:cs typeface="Noto Sans Symbols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fr-CH" sz="2100" dirty="0">
              <a:effectLst/>
              <a:latin typeface="Noto Sans Symbols"/>
              <a:ea typeface="Noto Sans Symbols"/>
              <a:cs typeface="Noto Sans Symbol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7D6241-448E-4256-BC62-5004F9268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2488C5-E247-4D5C-8A4C-450EEBC42D06}" type="slidenum">
              <a:rPr lang="fr-CH" smtClean="0"/>
              <a:pPr/>
              <a:t>6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AA53D-F1FF-4ECD-BE98-8B597DA80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9325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32175642-C099-DF59-8CA2-23371AD75F2A}"/>
              </a:ext>
            </a:extLst>
          </p:cNvPr>
          <p:cNvSpPr/>
          <p:nvPr/>
        </p:nvSpPr>
        <p:spPr>
          <a:xfrm>
            <a:off x="9414955" y="5437922"/>
            <a:ext cx="2217730" cy="767797"/>
          </a:xfrm>
          <a:prstGeom prst="rect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400" dirty="0"/>
              <a:t>D. SA</a:t>
            </a:r>
          </a:p>
          <a:p>
            <a:pPr algn="ctr"/>
            <a:r>
              <a:rPr lang="fr-CH" dirty="0"/>
              <a:t>(organe de révision)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404B04D-35EF-49FD-8AE3-3F1CFEF8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Jurisprudences – Société anonyme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A1993D-B92E-4C92-9771-3DBC0DBC8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20" y="1428364"/>
            <a:ext cx="11510357" cy="67666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</a:rPr>
              <a:t> TF 4A_465/2022 ; 4A_467/2022 du 30 mai 2023 (d) (destiné à la publication)</a:t>
            </a:r>
            <a:endParaRPr lang="fr-CH" sz="2100" dirty="0">
              <a:effectLst/>
              <a:latin typeface="Noto Sans Symbols"/>
              <a:ea typeface="Noto Sans Symbols"/>
              <a:cs typeface="Noto Sans Symbol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7D6241-448E-4256-BC62-5004F9268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2488C5-E247-4D5C-8A4C-450EEBC42D06}" type="slidenum">
              <a:rPr lang="fr-CH" smtClean="0"/>
              <a:pPr/>
              <a:t>7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AA53D-F1FF-4ECD-BE98-8B597DA80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937BA0-0299-F87E-9140-4A1E6EBD551B}"/>
              </a:ext>
            </a:extLst>
          </p:cNvPr>
          <p:cNvSpPr/>
          <p:nvPr/>
        </p:nvSpPr>
        <p:spPr>
          <a:xfrm>
            <a:off x="6713781" y="4364090"/>
            <a:ext cx="2879236" cy="109271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800" dirty="0"/>
              <a:t>E. SA</a:t>
            </a:r>
          </a:p>
          <a:p>
            <a:pPr algn="ctr"/>
            <a:endParaRPr lang="fr-CH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E0DC35-579A-EC8E-374D-481EB87D049C}"/>
              </a:ext>
            </a:extLst>
          </p:cNvPr>
          <p:cNvSpPr/>
          <p:nvPr/>
        </p:nvSpPr>
        <p:spPr>
          <a:xfrm>
            <a:off x="1343679" y="4398639"/>
            <a:ext cx="3104899" cy="105816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3200" dirty="0"/>
              <a:t>C. SA</a:t>
            </a:r>
          </a:p>
          <a:p>
            <a:pPr algn="ctr"/>
            <a:endParaRPr lang="fr-CH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7702DE-8407-104F-BD7B-DC84A8F43F23}"/>
              </a:ext>
            </a:extLst>
          </p:cNvPr>
          <p:cNvSpPr/>
          <p:nvPr/>
        </p:nvSpPr>
        <p:spPr>
          <a:xfrm>
            <a:off x="6753350" y="2371830"/>
            <a:ext cx="2800099" cy="106554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3200" dirty="0"/>
              <a:t>A. SA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C671C7D-22BB-CCC7-26D9-CEECBE6A388B}"/>
              </a:ext>
            </a:extLst>
          </p:cNvPr>
          <p:cNvCxnSpPr>
            <a:cxnSpLocks/>
            <a:stCxn id="8" idx="2"/>
            <a:endCxn id="6" idx="0"/>
          </p:cNvCxnSpPr>
          <p:nvPr/>
        </p:nvCxnSpPr>
        <p:spPr>
          <a:xfrm flipH="1">
            <a:off x="8153399" y="3437376"/>
            <a:ext cx="1" cy="9267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C6DBEA28-C8B4-39DC-96D7-DCAD40DCB0D8}"/>
              </a:ext>
            </a:extLst>
          </p:cNvPr>
          <p:cNvSpPr txBox="1"/>
          <p:nvPr/>
        </p:nvSpPr>
        <p:spPr>
          <a:xfrm>
            <a:off x="8209549" y="3716067"/>
            <a:ext cx="80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100%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806EE98-E9FF-4D49-90D0-6ABBCE9A2385}"/>
              </a:ext>
            </a:extLst>
          </p:cNvPr>
          <p:cNvGrpSpPr/>
          <p:nvPr/>
        </p:nvGrpSpPr>
        <p:grpSpPr>
          <a:xfrm>
            <a:off x="10523820" y="2838904"/>
            <a:ext cx="1817511" cy="2123658"/>
            <a:chOff x="5514765" y="2155414"/>
            <a:chExt cx="1817511" cy="2123658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E0DCF4B-475F-CD32-BBC8-B6ECF5F62BC9}"/>
                </a:ext>
              </a:extLst>
            </p:cNvPr>
            <p:cNvSpPr txBox="1"/>
            <p:nvPr/>
          </p:nvSpPr>
          <p:spPr>
            <a:xfrm>
              <a:off x="5514765" y="2155414"/>
              <a:ext cx="1817511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2400" b="1" dirty="0"/>
                <a:t>B</a:t>
              </a:r>
            </a:p>
            <a:p>
              <a:pPr algn="ctr"/>
              <a:endParaRPr lang="fr-CH" dirty="0"/>
            </a:p>
            <a:p>
              <a:pPr algn="ctr"/>
              <a:endParaRPr lang="fr-CH" dirty="0"/>
            </a:p>
            <a:p>
              <a:pPr algn="ctr"/>
              <a:endParaRPr lang="fr-CH" dirty="0"/>
            </a:p>
            <a:p>
              <a:pPr algn="ctr"/>
              <a:endParaRPr lang="fr-CH" dirty="0"/>
            </a:p>
            <a:p>
              <a:pPr algn="ctr"/>
              <a:r>
                <a:rPr lang="fr-CH" dirty="0"/>
                <a:t>Président et directeur unique</a:t>
              </a:r>
            </a:p>
          </p:txBody>
        </p:sp>
        <p:pic>
          <p:nvPicPr>
            <p:cNvPr id="13" name="Graphique 12" descr="Employé de bureau avec un remplissage uni">
              <a:extLst>
                <a:ext uri="{FF2B5EF4-FFF2-40B4-BE49-F238E27FC236}">
                  <a16:creationId xmlns:a16="http://schemas.microsoft.com/office/drawing/2014/main" id="{907C6C0B-1FB4-AB73-C0C6-A17A5F642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797662" y="2460334"/>
              <a:ext cx="1257755" cy="1257755"/>
            </a:xfrm>
            <a:prstGeom prst="rect">
              <a:avLst/>
            </a:prstGeom>
          </p:spPr>
        </p:pic>
      </p:grpSp>
      <p:sp>
        <p:nvSpPr>
          <p:cNvPr id="20" name="Flèche : angle droit à deux pointes 19">
            <a:extLst>
              <a:ext uri="{FF2B5EF4-FFF2-40B4-BE49-F238E27FC236}">
                <a16:creationId xmlns:a16="http://schemas.microsoft.com/office/drawing/2014/main" id="{9A49B267-170D-C7B8-6472-A7E29DDAC3FE}"/>
              </a:ext>
            </a:extLst>
          </p:cNvPr>
          <p:cNvSpPr/>
          <p:nvPr/>
        </p:nvSpPr>
        <p:spPr>
          <a:xfrm rot="18879633">
            <a:off x="8765683" y="3139069"/>
            <a:ext cx="1908393" cy="1902805"/>
          </a:xfrm>
          <a:prstGeom prst="leftUpArrow">
            <a:avLst>
              <a:gd name="adj1" fmla="val 5533"/>
              <a:gd name="adj2" fmla="val 9981"/>
              <a:gd name="adj3" fmla="val 14194"/>
            </a:avLst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Parchemin : vertical 22">
            <a:extLst>
              <a:ext uri="{FF2B5EF4-FFF2-40B4-BE49-F238E27FC236}">
                <a16:creationId xmlns:a16="http://schemas.microsoft.com/office/drawing/2014/main" id="{DDDD059B-2AA9-D6C2-2A39-56F78DEAB443}"/>
              </a:ext>
            </a:extLst>
          </p:cNvPr>
          <p:cNvSpPr/>
          <p:nvPr/>
        </p:nvSpPr>
        <p:spPr>
          <a:xfrm>
            <a:off x="4249201" y="3020954"/>
            <a:ext cx="1419943" cy="1464652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b="1" dirty="0"/>
              <a:t>Sentence arbitrale</a:t>
            </a:r>
          </a:p>
        </p:txBody>
      </p:sp>
      <p:sp>
        <p:nvSpPr>
          <p:cNvPr id="24" name="Éclair 23">
            <a:extLst>
              <a:ext uri="{FF2B5EF4-FFF2-40B4-BE49-F238E27FC236}">
                <a16:creationId xmlns:a16="http://schemas.microsoft.com/office/drawing/2014/main" id="{C56C2BFD-1B0F-6B2F-B4FE-948C8C78CC0A}"/>
              </a:ext>
            </a:extLst>
          </p:cNvPr>
          <p:cNvSpPr/>
          <p:nvPr/>
        </p:nvSpPr>
        <p:spPr>
          <a:xfrm rot="1108768">
            <a:off x="5260594" y="3256415"/>
            <a:ext cx="1680469" cy="1197124"/>
          </a:xfrm>
          <a:prstGeom prst="lightningBol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FC56FBB-4A4B-45A7-BD40-2D4B31DF2DBE}"/>
              </a:ext>
            </a:extLst>
          </p:cNvPr>
          <p:cNvSpPr txBox="1"/>
          <p:nvPr/>
        </p:nvSpPr>
        <p:spPr>
          <a:xfrm>
            <a:off x="6400801" y="4941873"/>
            <a:ext cx="35051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sz="2400" dirty="0"/>
              <a:t>en faillite (poursuivie)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94CCA92E-55D2-9039-2B66-99223CAEECBE}"/>
              </a:ext>
            </a:extLst>
          </p:cNvPr>
          <p:cNvSpPr txBox="1"/>
          <p:nvPr/>
        </p:nvSpPr>
        <p:spPr>
          <a:xfrm>
            <a:off x="1343678" y="4946619"/>
            <a:ext cx="31048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sz="2400" dirty="0"/>
              <a:t>(poursuivante)</a:t>
            </a:r>
          </a:p>
        </p:txBody>
      </p:sp>
    </p:spTree>
    <p:extLst>
      <p:ext uri="{BB962C8B-B14F-4D97-AF65-F5344CB8AC3E}">
        <p14:creationId xmlns:p14="http://schemas.microsoft.com/office/powerpoint/2010/main" val="408574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6" grpId="0" animBg="1"/>
      <p:bldP spid="7" grpId="0" animBg="1"/>
      <p:bldP spid="8" grpId="0" animBg="1"/>
      <p:bldP spid="11" grpId="0"/>
      <p:bldP spid="20" grpId="0" animBg="1"/>
      <p:bldP spid="23" grpId="0" animBg="1"/>
      <p:bldP spid="24" grpId="0" animBg="1"/>
      <p:bldP spid="29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FAE2F31-CC74-9C37-0DC9-DB48D5A195A1}"/>
              </a:ext>
            </a:extLst>
          </p:cNvPr>
          <p:cNvSpPr/>
          <p:nvPr/>
        </p:nvSpPr>
        <p:spPr>
          <a:xfrm>
            <a:off x="9414955" y="5437922"/>
            <a:ext cx="2217730" cy="767797"/>
          </a:xfrm>
          <a:prstGeom prst="rect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400" dirty="0"/>
              <a:t>D. SA</a:t>
            </a:r>
          </a:p>
          <a:p>
            <a:pPr algn="ctr"/>
            <a:r>
              <a:rPr lang="fr-CH" dirty="0"/>
              <a:t>(organe de révision)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404B04D-35EF-49FD-8AE3-3F1CFEF8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Jurisprudences – Société anonyme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A1993D-B92E-4C92-9771-3DBC0DBC8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20" y="1428364"/>
            <a:ext cx="11510357" cy="825268"/>
          </a:xfrm>
        </p:spPr>
        <p:txBody>
          <a:bodyPr>
            <a:normAutofit/>
          </a:bodyPr>
          <a:lstStyle/>
          <a:p>
            <a:pPr algn="just"/>
            <a:r>
              <a:rPr lang="fr-CH" sz="2400" dirty="0">
                <a:latin typeface="Noto Sans Symbols"/>
                <a:ea typeface="Noto Sans Symbols"/>
                <a:cs typeface="Noto Sans Symbols"/>
              </a:rPr>
              <a:t>Cession par l’office des faillites (i) des prétentions en restitution contre l’actionnaire de E. SA; (ii) des prétentions en responsabilité contre B et l’organe de révision.</a:t>
            </a:r>
          </a:p>
          <a:p>
            <a:pPr algn="just"/>
            <a:endParaRPr lang="fr-CH" sz="2100" dirty="0">
              <a:effectLst/>
              <a:latin typeface="Noto Sans Symbols"/>
              <a:ea typeface="Noto Sans Symbols"/>
              <a:cs typeface="Noto Sans Symbol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7D6241-448E-4256-BC62-5004F9268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2488C5-E247-4D5C-8A4C-450EEBC42D06}" type="slidenum">
              <a:rPr lang="fr-CH" smtClean="0"/>
              <a:pPr/>
              <a:t>8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AA53D-F1FF-4ECD-BE98-8B597DA80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937BA0-0299-F87E-9140-4A1E6EBD551B}"/>
              </a:ext>
            </a:extLst>
          </p:cNvPr>
          <p:cNvSpPr/>
          <p:nvPr/>
        </p:nvSpPr>
        <p:spPr>
          <a:xfrm>
            <a:off x="6713781" y="4364090"/>
            <a:ext cx="2879236" cy="109271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800" dirty="0"/>
              <a:t>E. SA</a:t>
            </a:r>
          </a:p>
          <a:p>
            <a:pPr algn="ctr"/>
            <a:endParaRPr lang="fr-CH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7702DE-8407-104F-BD7B-DC84A8F43F23}"/>
              </a:ext>
            </a:extLst>
          </p:cNvPr>
          <p:cNvSpPr/>
          <p:nvPr/>
        </p:nvSpPr>
        <p:spPr>
          <a:xfrm>
            <a:off x="6753350" y="2371830"/>
            <a:ext cx="2800099" cy="106554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3200" dirty="0"/>
              <a:t>A. SA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C671C7D-22BB-CCC7-26D9-CEECBE6A388B}"/>
              </a:ext>
            </a:extLst>
          </p:cNvPr>
          <p:cNvCxnSpPr>
            <a:cxnSpLocks/>
            <a:stCxn id="8" idx="2"/>
            <a:endCxn id="6" idx="0"/>
          </p:cNvCxnSpPr>
          <p:nvPr/>
        </p:nvCxnSpPr>
        <p:spPr>
          <a:xfrm flipH="1">
            <a:off x="8153399" y="3437376"/>
            <a:ext cx="1" cy="9267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C6DBEA28-C8B4-39DC-96D7-DCAD40DCB0D8}"/>
              </a:ext>
            </a:extLst>
          </p:cNvPr>
          <p:cNvSpPr txBox="1"/>
          <p:nvPr/>
        </p:nvSpPr>
        <p:spPr>
          <a:xfrm>
            <a:off x="8209549" y="3716067"/>
            <a:ext cx="80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100%</a:t>
            </a:r>
          </a:p>
        </p:txBody>
      </p:sp>
      <p:sp>
        <p:nvSpPr>
          <p:cNvPr id="20" name="Flèche : angle droit à deux pointes 19">
            <a:extLst>
              <a:ext uri="{FF2B5EF4-FFF2-40B4-BE49-F238E27FC236}">
                <a16:creationId xmlns:a16="http://schemas.microsoft.com/office/drawing/2014/main" id="{9A49B267-170D-C7B8-6472-A7E29DDAC3FE}"/>
              </a:ext>
            </a:extLst>
          </p:cNvPr>
          <p:cNvSpPr/>
          <p:nvPr/>
        </p:nvSpPr>
        <p:spPr>
          <a:xfrm rot="18879633">
            <a:off x="8765683" y="3139069"/>
            <a:ext cx="1908393" cy="1902805"/>
          </a:xfrm>
          <a:prstGeom prst="leftUpArrow">
            <a:avLst>
              <a:gd name="adj1" fmla="val 5533"/>
              <a:gd name="adj2" fmla="val 9981"/>
              <a:gd name="adj3" fmla="val 14194"/>
            </a:avLst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FC56FBB-4A4B-45A7-BD40-2D4B31DF2DBE}"/>
              </a:ext>
            </a:extLst>
          </p:cNvPr>
          <p:cNvSpPr txBox="1"/>
          <p:nvPr/>
        </p:nvSpPr>
        <p:spPr>
          <a:xfrm>
            <a:off x="6400801" y="4946618"/>
            <a:ext cx="35051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sz="2400" dirty="0"/>
              <a:t>en faillite (poursuivie)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94CCA92E-55D2-9039-2B66-99223CAEECBE}"/>
              </a:ext>
            </a:extLst>
          </p:cNvPr>
          <p:cNvSpPr txBox="1"/>
          <p:nvPr/>
        </p:nvSpPr>
        <p:spPr>
          <a:xfrm>
            <a:off x="1343678" y="4946619"/>
            <a:ext cx="31048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sz="2400" dirty="0"/>
              <a:t>(poursuivante)</a:t>
            </a:r>
          </a:p>
        </p:txBody>
      </p:sp>
      <p:sp>
        <p:nvSpPr>
          <p:cNvPr id="18" name="Flèche : courbe vers le haut 17">
            <a:extLst>
              <a:ext uri="{FF2B5EF4-FFF2-40B4-BE49-F238E27FC236}">
                <a16:creationId xmlns:a16="http://schemas.microsoft.com/office/drawing/2014/main" id="{D6838987-9907-C3B5-8E27-39F6EF9D8FCE}"/>
              </a:ext>
            </a:extLst>
          </p:cNvPr>
          <p:cNvSpPr/>
          <p:nvPr/>
        </p:nvSpPr>
        <p:spPr>
          <a:xfrm rot="890515">
            <a:off x="9052492" y="5740922"/>
            <a:ext cx="1264605" cy="503393"/>
          </a:xfrm>
          <a:prstGeom prst="curvedUpArrow">
            <a:avLst>
              <a:gd name="adj1" fmla="val 24617"/>
              <a:gd name="adj2" fmla="val 73117"/>
              <a:gd name="adj3" fmla="val 1514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2" name="Flèche : courbe vers le haut 11">
            <a:extLst>
              <a:ext uri="{FF2B5EF4-FFF2-40B4-BE49-F238E27FC236}">
                <a16:creationId xmlns:a16="http://schemas.microsoft.com/office/drawing/2014/main" id="{E784793E-FA8E-E6BF-C56C-3349CDFA19D9}"/>
              </a:ext>
            </a:extLst>
          </p:cNvPr>
          <p:cNvSpPr/>
          <p:nvPr/>
        </p:nvSpPr>
        <p:spPr>
          <a:xfrm rot="21260218">
            <a:off x="3427131" y="4672059"/>
            <a:ext cx="8422556" cy="1194983"/>
          </a:xfrm>
          <a:prstGeom prst="curvedUpArrow">
            <a:avLst>
              <a:gd name="adj1" fmla="val 24617"/>
              <a:gd name="adj2" fmla="val 68482"/>
              <a:gd name="adj3" fmla="val 1514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3841AFE-3BAD-0F96-5A95-7FD9CCDD4C13}"/>
              </a:ext>
            </a:extLst>
          </p:cNvPr>
          <p:cNvSpPr txBox="1"/>
          <p:nvPr/>
        </p:nvSpPr>
        <p:spPr>
          <a:xfrm>
            <a:off x="4887236" y="5839904"/>
            <a:ext cx="35051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sz="2400" dirty="0">
                <a:solidFill>
                  <a:srgbClr val="FF0000"/>
                </a:solidFill>
              </a:rPr>
              <a:t>Action en responsabilité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806EE98-E9FF-4D49-90D0-6ABBCE9A2385}"/>
              </a:ext>
            </a:extLst>
          </p:cNvPr>
          <p:cNvGrpSpPr/>
          <p:nvPr/>
        </p:nvGrpSpPr>
        <p:grpSpPr>
          <a:xfrm>
            <a:off x="10523820" y="2838904"/>
            <a:ext cx="1817511" cy="2123658"/>
            <a:chOff x="5514765" y="2155414"/>
            <a:chExt cx="1817511" cy="2123658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E0DCF4B-475F-CD32-BBC8-B6ECF5F62BC9}"/>
                </a:ext>
              </a:extLst>
            </p:cNvPr>
            <p:cNvSpPr txBox="1"/>
            <p:nvPr/>
          </p:nvSpPr>
          <p:spPr>
            <a:xfrm>
              <a:off x="5514765" y="2155414"/>
              <a:ext cx="1817511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2400" b="1" dirty="0"/>
                <a:t>B</a:t>
              </a:r>
            </a:p>
            <a:p>
              <a:pPr algn="ctr"/>
              <a:endParaRPr lang="fr-CH" dirty="0"/>
            </a:p>
            <a:p>
              <a:pPr algn="ctr"/>
              <a:endParaRPr lang="fr-CH" dirty="0"/>
            </a:p>
            <a:p>
              <a:pPr algn="ctr"/>
              <a:endParaRPr lang="fr-CH" dirty="0"/>
            </a:p>
            <a:p>
              <a:pPr algn="ctr"/>
              <a:endParaRPr lang="fr-CH" dirty="0"/>
            </a:p>
            <a:p>
              <a:pPr algn="ctr"/>
              <a:r>
                <a:rPr lang="fr-CH" dirty="0"/>
                <a:t>Président et directeur unique</a:t>
              </a:r>
            </a:p>
          </p:txBody>
        </p:sp>
        <p:pic>
          <p:nvPicPr>
            <p:cNvPr id="13" name="Graphique 12" descr="Employé de bureau avec un remplissage uni">
              <a:extLst>
                <a:ext uri="{FF2B5EF4-FFF2-40B4-BE49-F238E27FC236}">
                  <a16:creationId xmlns:a16="http://schemas.microsoft.com/office/drawing/2014/main" id="{907C6C0B-1FB4-AB73-C0C6-A17A5F642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797662" y="2460334"/>
              <a:ext cx="1257755" cy="1257755"/>
            </a:xfrm>
            <a:prstGeom prst="rect">
              <a:avLst/>
            </a:prstGeom>
          </p:spPr>
        </p:pic>
      </p:grpSp>
      <p:sp>
        <p:nvSpPr>
          <p:cNvPr id="21" name="Flèche : courbe vers le haut 20">
            <a:extLst>
              <a:ext uri="{FF2B5EF4-FFF2-40B4-BE49-F238E27FC236}">
                <a16:creationId xmlns:a16="http://schemas.microsoft.com/office/drawing/2014/main" id="{73FC999A-C2D3-BB3A-CCF7-4034A0A2A022}"/>
              </a:ext>
            </a:extLst>
          </p:cNvPr>
          <p:cNvSpPr/>
          <p:nvPr/>
        </p:nvSpPr>
        <p:spPr>
          <a:xfrm rot="19785035" flipV="1">
            <a:off x="2993680" y="2780403"/>
            <a:ext cx="5103026" cy="1107283"/>
          </a:xfrm>
          <a:prstGeom prst="curvedUpArrow">
            <a:avLst>
              <a:gd name="adj1" fmla="val 24617"/>
              <a:gd name="adj2" fmla="val 68482"/>
              <a:gd name="adj3" fmla="val 15141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E0DC35-579A-EC8E-374D-481EB87D049C}"/>
              </a:ext>
            </a:extLst>
          </p:cNvPr>
          <p:cNvSpPr/>
          <p:nvPr/>
        </p:nvSpPr>
        <p:spPr>
          <a:xfrm>
            <a:off x="1343679" y="4398639"/>
            <a:ext cx="3104899" cy="105816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3200" dirty="0"/>
              <a:t>C. SA</a:t>
            </a:r>
          </a:p>
          <a:p>
            <a:pPr algn="ctr"/>
            <a:r>
              <a:rPr lang="fr-CH" sz="2800" dirty="0"/>
              <a:t>(poursuivante)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E96F4EE-CF6A-563C-A972-96912E533E54}"/>
              </a:ext>
            </a:extLst>
          </p:cNvPr>
          <p:cNvSpPr txBox="1"/>
          <p:nvPr/>
        </p:nvSpPr>
        <p:spPr>
          <a:xfrm rot="20059674">
            <a:off x="3437428" y="2480758"/>
            <a:ext cx="35051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sz="2400" dirty="0">
                <a:solidFill>
                  <a:srgbClr val="00B0F0"/>
                </a:solidFill>
              </a:rPr>
              <a:t>Action en restitution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6FA048-87EC-10CD-C9D4-AAEDA652391E}"/>
              </a:ext>
            </a:extLst>
          </p:cNvPr>
          <p:cNvSpPr txBox="1"/>
          <p:nvPr/>
        </p:nvSpPr>
        <p:spPr>
          <a:xfrm>
            <a:off x="367733" y="2255358"/>
            <a:ext cx="41652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CH" sz="2400" dirty="0">
                <a:latin typeface="Noto Sans Symbols"/>
                <a:ea typeface="Noto Sans Symbols"/>
                <a:cs typeface="Noto Sans Symbols"/>
              </a:rPr>
              <a:t>Une seule demande englobant 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CH" sz="2100" dirty="0">
                <a:latin typeface="Noto Sans Symbols"/>
                <a:ea typeface="Noto Sans Symbols"/>
                <a:cs typeface="Noto Sans Symbols"/>
              </a:rPr>
              <a:t> Action en restitution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CH" sz="2100" dirty="0">
                <a:latin typeface="Noto Sans Symbols"/>
                <a:ea typeface="Noto Sans Symbols"/>
                <a:cs typeface="Noto Sans Symbols"/>
              </a:rPr>
              <a:t> Action en responsabilité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0192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14" grpId="0"/>
      <p:bldP spid="21" grpId="0" animBg="1"/>
      <p:bldP spid="2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4B04D-35EF-49FD-8AE3-3F1CFEF8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Jurisprudences – Société anonyme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A1993D-B92E-4C92-9771-3DBC0DBC8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20" y="1428363"/>
            <a:ext cx="11510357" cy="4396359"/>
          </a:xfrm>
        </p:spPr>
        <p:txBody>
          <a:bodyPr>
            <a:normAutofit/>
          </a:bodyPr>
          <a:lstStyle/>
          <a:p>
            <a:pPr algn="just"/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</a:rPr>
              <a:t>Réponse du TF</a:t>
            </a:r>
            <a:endParaRPr lang="fr-CH" sz="2000" dirty="0">
              <a:effectLst/>
              <a:latin typeface="Noto Sans Symbols"/>
              <a:ea typeface="Noto Sans Symbols"/>
              <a:cs typeface="Noto Sans Symbols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CH" sz="2100" dirty="0">
                <a:effectLst/>
                <a:latin typeface="Noto Sans Symbols"/>
                <a:ea typeface="Noto Sans Symbols"/>
                <a:cs typeface="Noto Sans Symbols"/>
              </a:rPr>
              <a:t>Les deux actions précitées sont en relation de concours (prétention à double fondement, «</a:t>
            </a:r>
            <a:r>
              <a:rPr lang="fr-CH" sz="2100" i="1" dirty="0" err="1">
                <a:effectLst/>
                <a:latin typeface="Noto Sans Symbols"/>
                <a:ea typeface="Noto Sans Symbols"/>
                <a:cs typeface="Noto Sans Symbols"/>
              </a:rPr>
              <a:t>Anspruchkonkurrenz</a:t>
            </a:r>
            <a:r>
              <a:rPr lang="fr-CH" sz="2100" dirty="0">
                <a:effectLst/>
                <a:latin typeface="Noto Sans Symbols"/>
                <a:ea typeface="Noto Sans Symbols"/>
                <a:cs typeface="Noto Sans Symbols"/>
              </a:rPr>
              <a:t>»)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CH" sz="2100" dirty="0">
                <a:latin typeface="Noto Sans Symbols"/>
                <a:ea typeface="Noto Sans Symbols"/>
                <a:cs typeface="Noto Sans Symbols"/>
              </a:rPr>
              <a:t>L</a:t>
            </a:r>
            <a:r>
              <a:rPr lang="fr-CH" sz="2100" dirty="0">
                <a:effectLst/>
                <a:latin typeface="Noto Sans Symbols"/>
                <a:ea typeface="Noto Sans Symbols"/>
                <a:cs typeface="Noto Sans Symbols"/>
              </a:rPr>
              <a:t>es responsables répondent d’après les règles de la solidarité imparfaite (art. 51 al. 1 CO).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CH" sz="2100" dirty="0">
                <a:effectLst/>
                <a:latin typeface="Noto Sans Symbols"/>
                <a:ea typeface="Noto Sans Symbols"/>
                <a:cs typeface="Noto Sans Symbols"/>
              </a:rPr>
              <a:t>Confirmation de l’ATF 140 III 533 : on ne peut pas exiger de la société poursuivante qu’elle doive d’abord agir par l’action en restitution, avant d’actionner, dans un autre procès en responsabilité, les responsables du dommage non indemnisé suite à l’action en restitution.</a:t>
            </a:r>
          </a:p>
          <a:p>
            <a:pPr algn="just"/>
            <a:r>
              <a:rPr lang="fr-CH" sz="2400" dirty="0">
                <a:latin typeface="Noto Sans Symbols"/>
                <a:ea typeface="Noto Sans Symbols"/>
                <a:cs typeface="Noto Sans Symbols"/>
              </a:rPr>
              <a:t>L’actionnaire (A. SA), l’organe de révision (D. SA) </a:t>
            </a:r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</a:rPr>
              <a:t>et </a:t>
            </a:r>
            <a:r>
              <a:rPr lang="fr-CH" sz="2400" dirty="0">
                <a:latin typeface="Noto Sans Symbols"/>
                <a:ea typeface="Noto Sans Symbols"/>
                <a:cs typeface="Noto Sans Symbols"/>
              </a:rPr>
              <a:t>l’administrateur (</a:t>
            </a:r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</a:rPr>
              <a:t>B</a:t>
            </a:r>
            <a:r>
              <a:rPr lang="fr-CH" sz="2400" dirty="0">
                <a:latin typeface="Noto Sans Symbols"/>
                <a:ea typeface="Noto Sans Symbols"/>
                <a:cs typeface="Noto Sans Symbols"/>
              </a:rPr>
              <a:t>) </a:t>
            </a:r>
            <a:r>
              <a:rPr lang="fr-CH" sz="2400" dirty="0">
                <a:effectLst/>
                <a:latin typeface="Noto Sans Symbols"/>
                <a:ea typeface="Noto Sans Symbols"/>
                <a:cs typeface="Noto Sans Symbols"/>
              </a:rPr>
              <a:t>répondent donc solidairement de l’intégralité de la prétention.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7D6241-448E-4256-BC62-5004F9268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2488C5-E247-4D5C-8A4C-450EEBC42D06}" type="slidenum">
              <a:rPr lang="fr-CH" smtClean="0"/>
              <a:pPr/>
              <a:t>9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AA53D-F1FF-4ECD-BE98-8B597DA80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Nouveautés en droit commercial – Ulysse DuPasquier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646662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927</Words>
  <Application>Microsoft Office PowerPoint</Application>
  <PresentationFormat>Grand écran</PresentationFormat>
  <Paragraphs>164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Gellix</vt:lpstr>
      <vt:lpstr>Gellix Bold</vt:lpstr>
      <vt:lpstr>Gellix SemiBold</vt:lpstr>
      <vt:lpstr>Noto Sans Symbols</vt:lpstr>
      <vt:lpstr>Wingdings</vt:lpstr>
      <vt:lpstr>Thème Office</vt:lpstr>
      <vt:lpstr>Nouveautés en droit commercial </vt:lpstr>
      <vt:lpstr>Révision du droit de la société anonyme</vt:lpstr>
      <vt:lpstr>Jurisprudences – Société anonyme</vt:lpstr>
      <vt:lpstr>Jurisprudences – Société anonyme</vt:lpstr>
      <vt:lpstr>Jurisprudences – Société anonyme</vt:lpstr>
      <vt:lpstr>Jurisprudences – Société anonyme</vt:lpstr>
      <vt:lpstr>Jurisprudences – Société anonyme</vt:lpstr>
      <vt:lpstr>Jurisprudences – Société anonyme</vt:lpstr>
      <vt:lpstr>Jurisprudences – Société anonyme</vt:lpstr>
      <vt:lpstr>Merci de votre attention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FERRARA Cristian</dc:creator>
  <cp:lastModifiedBy>Ulysse DuPasquier</cp:lastModifiedBy>
  <cp:revision>133</cp:revision>
  <dcterms:created xsi:type="dcterms:W3CDTF">2022-05-12T08:34:20Z</dcterms:created>
  <dcterms:modified xsi:type="dcterms:W3CDTF">2023-11-13T07:59:56Z</dcterms:modified>
</cp:coreProperties>
</file>