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0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38DBC8D-0B23-44AB-B791-C41594F7B2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2D93BF-5F49-44C6-ACC0-8CC0CC8247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CH"/>
              <a:t>10.06.2022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F3AA3A1-EA39-4450-A056-FD73627945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H"/>
              <a:t>Colloque immobilier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D71985-A6B5-4C84-90E6-0B315A19CF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A503E-BAF5-43E9-9DE3-71B14B1FF4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9396010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CH"/>
              <a:t>10.06.2022</a:t>
            </a:r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H"/>
              <a:t>Colloque immobilier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62333-8E77-48F7-A33C-73505F18662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4761335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0C95E-CDC1-46B9-9B89-6D3E01A70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529397"/>
          </a:xfrm>
        </p:spPr>
        <p:txBody>
          <a:bodyPr anchor="b">
            <a:normAutofit/>
          </a:bodyPr>
          <a:lstStyle>
            <a:lvl1pPr algn="ctr">
              <a:defRPr sz="4200" b="0">
                <a:latin typeface="Gellix Bold" pitchFamily="2" charset="0"/>
                <a:cs typeface="Gellix Bold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9C428B-E0F9-4458-87BA-EE30813F5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59825"/>
            <a:ext cx="9144000" cy="2497975"/>
          </a:xfrm>
        </p:spPr>
        <p:txBody>
          <a:bodyPr>
            <a:normAutofit/>
          </a:bodyPr>
          <a:lstStyle>
            <a:lvl1pPr marL="0" indent="0" algn="ctr">
              <a:buNone/>
              <a:defRPr sz="2300" b="0">
                <a:latin typeface="Gellix SemiBold" pitchFamily="2" charset="0"/>
                <a:cs typeface="Gellix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2662C3-75DC-4E2E-BAFB-8D118D4F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15196" cy="365125"/>
          </a:xfrm>
        </p:spPr>
        <p:txBody>
          <a:bodyPr/>
          <a:lstStyle>
            <a:lvl1pPr>
              <a:defRPr sz="1000">
                <a:latin typeface="Gellix" pitchFamily="2" charset="0"/>
                <a:cs typeface="Gellix" pitchFamily="2" charset="0"/>
              </a:defRPr>
            </a:lvl1pPr>
          </a:lstStyle>
          <a:p>
            <a:r>
              <a:rPr lang="fr-FR" dirty="0"/>
              <a:t>Nouveautés pour le praticien / Dr Olivier </a:t>
            </a:r>
            <a:r>
              <a:rPr lang="fr-FR" dirty="0" err="1"/>
              <a:t>Riske</a:t>
            </a:r>
            <a:r>
              <a:rPr lang="fr-FR" dirty="0"/>
              <a:t>, Chargé d’enseignement</a:t>
            </a:r>
            <a:endParaRPr lang="fr-CH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95864CE-E0F2-4B5C-A0E9-D498CD9F9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997" y="6356350"/>
            <a:ext cx="468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llix" pitchFamily="2" charset="0"/>
                <a:cs typeface="Gellix" pitchFamily="2" charset="0"/>
              </a:defRPr>
            </a:lvl1pPr>
          </a:lstStyle>
          <a:p>
            <a:fld id="{C42488C5-E247-4D5C-8A4C-450EEBC42D06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10" name="Espace réservé de la date 6">
            <a:extLst>
              <a:ext uri="{FF2B5EF4-FFF2-40B4-BE49-F238E27FC236}">
                <a16:creationId xmlns:a16="http://schemas.microsoft.com/office/drawing/2014/main" id="{F55385B7-FF9D-4307-911C-84C4A37CF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97682" y="6356350"/>
            <a:ext cx="936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llix" pitchFamily="2" charset="0"/>
                <a:cs typeface="Gellix" pitchFamily="2" charset="0"/>
              </a:defRPr>
            </a:lvl1pPr>
          </a:lstStyle>
          <a:p>
            <a:r>
              <a:rPr lang="fr-CH" dirty="0"/>
              <a:t>17.11.2023</a:t>
            </a:r>
          </a:p>
        </p:txBody>
      </p:sp>
    </p:spTree>
    <p:extLst>
      <p:ext uri="{BB962C8B-B14F-4D97-AF65-F5344CB8AC3E}">
        <p14:creationId xmlns:p14="http://schemas.microsoft.com/office/powerpoint/2010/main" val="273498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BAFEF8-0071-4720-9718-41CFB0CC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D5EB49-CBE4-4240-82AE-7D3BC8BD9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sz="1400">
                <a:latin typeface="Gellix" pitchFamily="2" charset="0"/>
                <a:cs typeface="Gellix" pitchFamily="2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FDE3FF9A-0807-436C-A60F-691D8CF87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997" y="6356350"/>
            <a:ext cx="468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llix" pitchFamily="2" charset="0"/>
                <a:cs typeface="Gellix" pitchFamily="2" charset="0"/>
              </a:defRPr>
            </a:lvl1pPr>
          </a:lstStyle>
          <a:p>
            <a:fld id="{C42488C5-E247-4D5C-8A4C-450EEBC42D06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5900921C-7F14-441E-8A4A-2A33DD089ADC}"/>
              </a:ext>
            </a:extLst>
          </p:cNvPr>
          <p:cNvSpPr txBox="1">
            <a:spLocks/>
          </p:cNvSpPr>
          <p:nvPr userDrawn="1"/>
        </p:nvSpPr>
        <p:spPr>
          <a:xfrm>
            <a:off x="10297682" y="6356350"/>
            <a:ext cx="936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Gellix" pitchFamily="2" charset="0"/>
                <a:ea typeface="+mn-ea"/>
                <a:cs typeface="Gellix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/>
              <a:t>17.11.2023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D79124A-0D23-42B6-8C5C-D7B1B5744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356350"/>
            <a:ext cx="4365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Gellix" pitchFamily="2" charset="0"/>
                <a:cs typeface="Gellix" pitchFamily="2" charset="0"/>
              </a:defRPr>
            </a:lvl1pPr>
          </a:lstStyle>
          <a:p>
            <a:r>
              <a:rPr lang="fr-FR" dirty="0"/>
              <a:t>Nouveautés pour le praticien / Dr Olivier </a:t>
            </a:r>
            <a:r>
              <a:rPr lang="fr-FR" dirty="0" err="1"/>
              <a:t>Riske</a:t>
            </a:r>
            <a:r>
              <a:rPr lang="fr-FR" dirty="0"/>
              <a:t>, Chargé d’enseignement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0930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BAFEF8-0071-4720-9718-41CFB0CC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1" y="305471"/>
            <a:ext cx="11510357" cy="587188"/>
          </a:xfrm>
        </p:spPr>
        <p:txBody>
          <a:bodyPr>
            <a:normAutofit/>
          </a:bodyPr>
          <a:lstStyle>
            <a:lvl1pPr algn="r">
              <a:defRPr sz="2300" b="0">
                <a:latin typeface="Gellix Bold" pitchFamily="2" charset="0"/>
                <a:cs typeface="Gellix Bold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D5EB49-CBE4-4240-82AE-7D3BC8BD9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21" y="1085316"/>
            <a:ext cx="11510357" cy="4933099"/>
          </a:xfrm>
        </p:spPr>
        <p:txBody>
          <a:bodyPr/>
          <a:lstStyle>
            <a:lvl5pPr>
              <a:defRPr sz="1400">
                <a:latin typeface="Gellix" pitchFamily="2" charset="0"/>
                <a:cs typeface="Gellix" pitchFamily="2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FDE3FF9A-0807-436C-A60F-691D8CF87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997" y="6356350"/>
            <a:ext cx="468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llix" pitchFamily="2" charset="0"/>
                <a:cs typeface="Gellix" pitchFamily="2" charset="0"/>
              </a:defRPr>
            </a:lvl1pPr>
          </a:lstStyle>
          <a:p>
            <a:fld id="{C42488C5-E247-4D5C-8A4C-450EEBC42D06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5900921C-7F14-441E-8A4A-2A33DD089ADC}"/>
              </a:ext>
            </a:extLst>
          </p:cNvPr>
          <p:cNvSpPr txBox="1">
            <a:spLocks/>
          </p:cNvSpPr>
          <p:nvPr userDrawn="1"/>
        </p:nvSpPr>
        <p:spPr>
          <a:xfrm>
            <a:off x="10297682" y="6356350"/>
            <a:ext cx="936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Gellix" pitchFamily="2" charset="0"/>
                <a:ea typeface="+mn-ea"/>
                <a:cs typeface="Gellix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/>
              <a:t>17.11.2023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D79124A-0D23-42B6-8C5C-D7B1B5744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3240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Gellix" pitchFamily="2" charset="0"/>
                <a:cs typeface="Gellix" pitchFamily="2" charset="0"/>
              </a:defRPr>
            </a:lvl1pPr>
          </a:lstStyle>
          <a:p>
            <a:r>
              <a:rPr lang="fr-FR" dirty="0"/>
              <a:t>Nouveautés pour le praticien / Dr Olivier </a:t>
            </a:r>
            <a:r>
              <a:rPr lang="fr-FR" dirty="0" err="1"/>
              <a:t>Riske</a:t>
            </a:r>
            <a:r>
              <a:rPr lang="fr-FR" dirty="0"/>
              <a:t>, Chargé d’enseignement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2318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E831ED-52FE-4A53-A292-D5080BEA0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1709738"/>
            <a:ext cx="11012978" cy="2852737"/>
          </a:xfrm>
        </p:spPr>
        <p:txBody>
          <a:bodyPr anchor="b">
            <a:normAutofit/>
          </a:bodyPr>
          <a:lstStyle>
            <a:lvl1pPr>
              <a:defRPr sz="420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9CFE56-9503-48C8-AFC9-E6BB266BD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822" y="4589463"/>
            <a:ext cx="11006628" cy="1500187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9856DFBB-55A2-4F33-B033-E44FAC562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997" y="6356350"/>
            <a:ext cx="468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llix" pitchFamily="2" charset="0"/>
                <a:cs typeface="Gellix" pitchFamily="2" charset="0"/>
              </a:defRPr>
            </a:lvl1pPr>
          </a:lstStyle>
          <a:p>
            <a:fld id="{C42488C5-E247-4D5C-8A4C-450EEBC42D06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5CC551E5-22E0-4B51-88D4-EF187DF5A33E}"/>
              </a:ext>
            </a:extLst>
          </p:cNvPr>
          <p:cNvSpPr txBox="1">
            <a:spLocks/>
          </p:cNvSpPr>
          <p:nvPr userDrawn="1"/>
        </p:nvSpPr>
        <p:spPr>
          <a:xfrm>
            <a:off x="10297682" y="6356350"/>
            <a:ext cx="936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Gellix" pitchFamily="2" charset="0"/>
                <a:ea typeface="+mn-ea"/>
                <a:cs typeface="Gellix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58B170-124A-41AD-B1A1-0E3C490F14F7}" type="datetimeFigureOut">
              <a:rPr lang="fr-CH" smtClean="0"/>
              <a:pPr/>
              <a:t>10.11.2023</a:t>
            </a:fld>
            <a:endParaRPr lang="fr-CH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806C0BDB-F1AC-4CD9-8123-0D0CDE01B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Gellix" pitchFamily="2" charset="0"/>
                <a:cs typeface="Gellix" pitchFamily="2" charset="0"/>
              </a:defRPr>
            </a:lvl1pPr>
          </a:lstStyle>
          <a:p>
            <a:r>
              <a:rPr lang="fr-FR" dirty="0"/>
              <a:t>Nom de la conférence / Auteur -es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3873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25331-415C-4EC9-8FCE-54B1EA5D6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0" y="457200"/>
            <a:ext cx="4439515" cy="12219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D42AEC8-85CC-4BF8-86A0-469763BD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66799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E1CDA9-D800-437D-AFE9-3514F940D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2510" y="2057400"/>
            <a:ext cx="4439516" cy="3811588"/>
          </a:xfrm>
        </p:spPr>
        <p:txBody>
          <a:bodyPr>
            <a:normAutofit/>
          </a:bodyPr>
          <a:lstStyle>
            <a:lvl1pPr marL="0" indent="0">
              <a:buNone/>
              <a:defRPr sz="13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8129EC66-B561-4076-8D8F-6453F9304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997" y="6356350"/>
            <a:ext cx="468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llix" pitchFamily="2" charset="0"/>
                <a:cs typeface="Gellix" pitchFamily="2" charset="0"/>
              </a:defRPr>
            </a:lvl1pPr>
          </a:lstStyle>
          <a:p>
            <a:fld id="{C42488C5-E247-4D5C-8A4C-450EEBC42D06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22DBB396-0D7F-4DB8-9221-FEC005099EFC}"/>
              </a:ext>
            </a:extLst>
          </p:cNvPr>
          <p:cNvSpPr txBox="1">
            <a:spLocks/>
          </p:cNvSpPr>
          <p:nvPr userDrawn="1"/>
        </p:nvSpPr>
        <p:spPr>
          <a:xfrm>
            <a:off x="10297682" y="6356350"/>
            <a:ext cx="936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Gellix" pitchFamily="2" charset="0"/>
                <a:ea typeface="+mn-ea"/>
                <a:cs typeface="Gellix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/>
              <a:t>17.11.2023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B66866C9-209C-4E21-AFAD-47C2485DB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373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Gellix" pitchFamily="2" charset="0"/>
                <a:cs typeface="Gellix" pitchFamily="2" charset="0"/>
              </a:defRPr>
            </a:lvl1pPr>
          </a:lstStyle>
          <a:p>
            <a:r>
              <a:rPr lang="fr-FR" dirty="0"/>
              <a:t>Nouveautés pour le praticien / Dr Olivier </a:t>
            </a:r>
            <a:r>
              <a:rPr lang="fr-FR" dirty="0" err="1"/>
              <a:t>Riske</a:t>
            </a:r>
            <a:r>
              <a:rPr lang="fr-FR" dirty="0"/>
              <a:t>, Chargé d’enseignement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803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0E5512-ED6E-466A-A104-7BD00795A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238695-BF5D-496F-A8C7-D0ED438A2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821" y="1659052"/>
            <a:ext cx="5678979" cy="4517911"/>
          </a:xfrm>
        </p:spPr>
        <p:txBody>
          <a:bodyPr/>
          <a:lstStyle>
            <a:lvl5pPr>
              <a:defRPr sz="1100">
                <a:latin typeface="Gellix" pitchFamily="2" charset="0"/>
                <a:cs typeface="Gellix" pitchFamily="2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974801-71DD-46B9-98B1-4CF8FD191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9052"/>
            <a:ext cx="5678978" cy="4517911"/>
          </a:xfrm>
        </p:spPr>
        <p:txBody>
          <a:bodyPr/>
          <a:lstStyle>
            <a:lvl5pPr>
              <a:defRPr sz="1100">
                <a:latin typeface="Gellix" pitchFamily="2" charset="0"/>
                <a:cs typeface="Gellix" pitchFamily="2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7D9D0065-BF84-451A-9C12-1C51B172C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997" y="6356350"/>
            <a:ext cx="468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llix" pitchFamily="2" charset="0"/>
                <a:cs typeface="Gellix" pitchFamily="2" charset="0"/>
              </a:defRPr>
            </a:lvl1pPr>
          </a:lstStyle>
          <a:p>
            <a:fld id="{C42488C5-E247-4D5C-8A4C-450EEBC42D06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10" name="Espace réservé de la date 6">
            <a:extLst>
              <a:ext uri="{FF2B5EF4-FFF2-40B4-BE49-F238E27FC236}">
                <a16:creationId xmlns:a16="http://schemas.microsoft.com/office/drawing/2014/main" id="{21679C30-B2BB-4809-BA72-50162F7AE96B}"/>
              </a:ext>
            </a:extLst>
          </p:cNvPr>
          <p:cNvSpPr txBox="1">
            <a:spLocks/>
          </p:cNvSpPr>
          <p:nvPr userDrawn="1"/>
        </p:nvSpPr>
        <p:spPr>
          <a:xfrm>
            <a:off x="10297682" y="6356350"/>
            <a:ext cx="936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Gellix" pitchFamily="2" charset="0"/>
                <a:ea typeface="+mn-ea"/>
                <a:cs typeface="Gellix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58B170-124A-41AD-B1A1-0E3C490F14F7}" type="datetimeFigureOut">
              <a:rPr lang="fr-CH" smtClean="0"/>
              <a:pPr/>
              <a:t>10.11.2023</a:t>
            </a:fld>
            <a:endParaRPr lang="fr-CH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735A6F-D42C-4EAB-A02D-B5E83F979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Gellix" pitchFamily="2" charset="0"/>
                <a:cs typeface="Gellix" pitchFamily="2" charset="0"/>
              </a:defRPr>
            </a:lvl1pPr>
          </a:lstStyle>
          <a:p>
            <a:r>
              <a:rPr lang="fr-FR" dirty="0"/>
              <a:t>Nom de la conférence / Auteur -es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1454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CB8A52-EEEE-4BEC-B521-7E235F434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74CB0D-E003-41F9-BCF5-584F51A1F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7C2AB5-7742-47C2-A9A7-34A50236E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F2624D8-7250-4DCF-BCA7-DC4B51E10B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56086E-4108-43A5-856C-C91F74160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93197C66-4B19-4B29-A6D7-F4685E6BF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2997" y="6356350"/>
            <a:ext cx="468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llix" pitchFamily="2" charset="0"/>
                <a:cs typeface="Gellix" pitchFamily="2" charset="0"/>
              </a:defRPr>
            </a:lvl1pPr>
          </a:lstStyle>
          <a:p>
            <a:fld id="{C42488C5-E247-4D5C-8A4C-450EEBC42D06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12" name="Espace réservé de la date 6">
            <a:extLst>
              <a:ext uri="{FF2B5EF4-FFF2-40B4-BE49-F238E27FC236}">
                <a16:creationId xmlns:a16="http://schemas.microsoft.com/office/drawing/2014/main" id="{A81BD190-9A9F-4500-AE5F-9178AF1EB84A}"/>
              </a:ext>
            </a:extLst>
          </p:cNvPr>
          <p:cNvSpPr txBox="1">
            <a:spLocks/>
          </p:cNvSpPr>
          <p:nvPr userDrawn="1"/>
        </p:nvSpPr>
        <p:spPr>
          <a:xfrm>
            <a:off x="10297682" y="6356350"/>
            <a:ext cx="936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Gellix" pitchFamily="2" charset="0"/>
                <a:ea typeface="+mn-ea"/>
                <a:cs typeface="Gellix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58B170-124A-41AD-B1A1-0E3C490F14F7}" type="datetimeFigureOut">
              <a:rPr lang="fr-CH" smtClean="0"/>
              <a:pPr/>
              <a:t>10.11.2023</a:t>
            </a:fld>
            <a:endParaRPr lang="fr-CH" dirty="0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E767C13E-FB30-4A20-8E94-ED3F697DEC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Gellix" pitchFamily="2" charset="0"/>
                <a:cs typeface="Gellix" pitchFamily="2" charset="0"/>
              </a:defRPr>
            </a:lvl1pPr>
          </a:lstStyle>
          <a:p>
            <a:r>
              <a:rPr lang="fr-FR" dirty="0"/>
              <a:t>Nom de la conférence / Auteur -es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5587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CC6EC9-9DC7-4FA8-AE16-04D20E2B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54088D77-5DE5-4BD7-A17D-2256E4CC9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Gellix" pitchFamily="2" charset="0"/>
                <a:cs typeface="Gellix" pitchFamily="2" charset="0"/>
              </a:defRPr>
            </a:lvl1pPr>
          </a:lstStyle>
          <a:p>
            <a:r>
              <a:rPr lang="fr-FR" dirty="0"/>
              <a:t>Nom de la conférence / Auteur -es</a:t>
            </a:r>
            <a:endParaRPr lang="fr-CH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57B8CC79-A9BC-4F12-A804-082F13DF5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997" y="6356350"/>
            <a:ext cx="468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llix" pitchFamily="2" charset="0"/>
                <a:cs typeface="Gellix" pitchFamily="2" charset="0"/>
              </a:defRPr>
            </a:lvl1pPr>
          </a:lstStyle>
          <a:p>
            <a:fld id="{C42488C5-E247-4D5C-8A4C-450EEBC42D06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3AD0C07E-198B-422A-B413-BB5414DE53B1}"/>
              </a:ext>
            </a:extLst>
          </p:cNvPr>
          <p:cNvSpPr txBox="1">
            <a:spLocks/>
          </p:cNvSpPr>
          <p:nvPr userDrawn="1"/>
        </p:nvSpPr>
        <p:spPr>
          <a:xfrm>
            <a:off x="10297682" y="6356350"/>
            <a:ext cx="936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Gellix" pitchFamily="2" charset="0"/>
                <a:ea typeface="+mn-ea"/>
                <a:cs typeface="Gellix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58B170-124A-41AD-B1A1-0E3C490F14F7}" type="datetimeFigureOut">
              <a:rPr lang="fr-CH" smtClean="0"/>
              <a:pPr/>
              <a:t>10.11.2023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0303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812359-6BD8-42C7-97D9-6C8BC8FF5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598516"/>
            <a:ext cx="4538749" cy="909177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F6E8A6-C48A-49D9-A69C-E21A9AEA5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8516"/>
            <a:ext cx="6667990" cy="5262535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1800"/>
            </a:lvl3pPr>
            <a:lvl4pPr>
              <a:defRPr sz="1300"/>
            </a:lvl4pPr>
            <a:lvl5pPr>
              <a:defRPr sz="1100">
                <a:latin typeface="Gellix" pitchFamily="2" charset="0"/>
                <a:cs typeface="Gellix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CCA486-A474-433D-A948-F3C544085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822" y="1845425"/>
            <a:ext cx="4538749" cy="4023563"/>
          </a:xfrm>
        </p:spPr>
        <p:txBody>
          <a:bodyPr>
            <a:normAutofit/>
          </a:bodyPr>
          <a:lstStyle>
            <a:lvl1pPr marL="0" indent="0">
              <a:buNone/>
              <a:defRPr sz="13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0409E3-FDC1-4C57-A7EB-32ABA4BC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5495" y="135256"/>
            <a:ext cx="2525683" cy="229869"/>
          </a:xfrm>
          <a:prstGeom prst="rect">
            <a:avLst/>
          </a:prstGeom>
        </p:spPr>
        <p:txBody>
          <a:bodyPr/>
          <a:lstStyle/>
          <a:p>
            <a:r>
              <a:rPr lang="fr-FR"/>
              <a:t>10.06.2022</a:t>
            </a:r>
            <a:endParaRPr lang="fr-CH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AB85666-28BB-4CF4-9DC8-89645C8AF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5495" y="6356350"/>
            <a:ext cx="2525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488C5-E247-4D5C-8A4C-450EEBC42D06}" type="slidenum">
              <a:rPr lang="fr-CH" smtClean="0"/>
              <a:t>‹N°›</a:t>
            </a:fld>
            <a:endParaRPr lang="fr-CH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9B6D1484-58FC-461F-B07D-426208D1F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Gellix" pitchFamily="2" charset="0"/>
                <a:cs typeface="Gellix" pitchFamily="2" charset="0"/>
              </a:defRPr>
            </a:lvl1pPr>
          </a:lstStyle>
          <a:p>
            <a:r>
              <a:rPr lang="fr-FR" dirty="0"/>
              <a:t>Nom de la conférence / Auteur -es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5955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7D0CCE6-EB5C-45B4-B593-CF0495C8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1" y="498128"/>
            <a:ext cx="11510357" cy="981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175BCA-AC3A-489F-9098-CC8C880AC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821" y="1620983"/>
            <a:ext cx="11510357" cy="4397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BBC4A6-81B9-4D20-8E62-38A20E4B5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Gellix" pitchFamily="2" charset="0"/>
                <a:cs typeface="Gellix" pitchFamily="2" charset="0"/>
              </a:defRPr>
            </a:lvl1pPr>
          </a:lstStyle>
          <a:p>
            <a:r>
              <a:rPr lang="fr-FR" dirty="0"/>
              <a:t>Nouveautés pour le praticien / Dr Olivier </a:t>
            </a:r>
            <a:r>
              <a:rPr lang="fr-FR" dirty="0" err="1"/>
              <a:t>Riske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8A4EE0-DDC7-42AA-A4F1-17A8FA5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997" y="6356350"/>
            <a:ext cx="468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llix" pitchFamily="2" charset="0"/>
                <a:cs typeface="Gellix" pitchFamily="2" charset="0"/>
              </a:defRPr>
            </a:lvl1pPr>
          </a:lstStyle>
          <a:p>
            <a:fld id="{C42488C5-E247-4D5C-8A4C-450EEBC42D06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9CBD9F0-87C8-4AC2-A579-9460F5AA8A8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" y="6306472"/>
            <a:ext cx="893810" cy="365126"/>
          </a:xfrm>
          <a:prstGeom prst="rect">
            <a:avLst/>
          </a:prstGeom>
        </p:spPr>
      </p:pic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422E911-9BCE-43DD-9215-735859F15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97682" y="6356350"/>
            <a:ext cx="936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llix" pitchFamily="2" charset="0"/>
                <a:cs typeface="Gellix" pitchFamily="2" charset="0"/>
              </a:defRPr>
            </a:lvl1pPr>
          </a:lstStyle>
          <a:p>
            <a:r>
              <a:rPr lang="fr-CH" dirty="0"/>
              <a:t>17.11.2023</a:t>
            </a:r>
          </a:p>
        </p:txBody>
      </p:sp>
    </p:spTree>
    <p:extLst>
      <p:ext uri="{BB962C8B-B14F-4D97-AF65-F5344CB8AC3E}">
        <p14:creationId xmlns:p14="http://schemas.microsoft.com/office/powerpoint/2010/main" val="165353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7" r:id="rId5"/>
    <p:sldLayoutId id="2147483652" r:id="rId6"/>
    <p:sldLayoutId id="2147483653" r:id="rId7"/>
    <p:sldLayoutId id="2147483654" r:id="rId8"/>
    <p:sldLayoutId id="2147483656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Gellix" pitchFamily="2" charset="0"/>
          <a:ea typeface="+mj-ea"/>
          <a:cs typeface="Gellix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00" b="0" kern="1200">
          <a:solidFill>
            <a:schemeClr val="tx1"/>
          </a:solidFill>
          <a:latin typeface="Gellix SemiBold" pitchFamily="2" charset="0"/>
          <a:ea typeface="+mn-ea"/>
          <a:cs typeface="Gellix SemiBold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Gellix SemiBold" pitchFamily="2" charset="0"/>
          <a:ea typeface="+mn-ea"/>
          <a:cs typeface="Gellix SemiBold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b="0" kern="1200">
          <a:solidFill>
            <a:schemeClr val="tx1"/>
          </a:solidFill>
          <a:latin typeface="Gellix SemiBold" pitchFamily="2" charset="0"/>
          <a:ea typeface="+mn-ea"/>
          <a:cs typeface="Gellix SemiBold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ellix SemiBold" pitchFamily="2" charset="0"/>
          <a:ea typeface="+mn-ea"/>
          <a:cs typeface="Gellix SemiBold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1F33C4-0B94-4C84-92F7-8800941E13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Nouveautés en droit des obligations et des contrats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C1D1A5D-32D8-43D7-97E7-E19E0543D4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Aspects choisis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E9D3C9-C7F7-4F14-845E-8BCFBC55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Nouveautés pour le praticien / Dr Olivier </a:t>
            </a:r>
            <a:r>
              <a:rPr lang="fr-FR" dirty="0" err="1"/>
              <a:t>Riske</a:t>
            </a:r>
            <a:r>
              <a:rPr lang="fr-FR" dirty="0"/>
              <a:t>, Chargé d’enseignement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0AC30B-3C39-40CE-BA0D-01948D2F8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488C5-E247-4D5C-8A4C-450EEBC42D06}" type="slidenum">
              <a:rPr lang="fr-CH" sz="1000" smtClean="0">
                <a:latin typeface="Gellix SemiBold" pitchFamily="2" charset="0"/>
                <a:cs typeface="Gellix SemiBold" pitchFamily="2" charset="0"/>
              </a:rPr>
              <a:t>1</a:t>
            </a:fld>
            <a:endParaRPr lang="fr-CH" sz="1000" dirty="0">
              <a:latin typeface="Gellix SemiBold" pitchFamily="2" charset="0"/>
              <a:cs typeface="Gellix SemiBold" pitchFamily="2" charset="0"/>
            </a:endParaRP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4908FB9-0B3F-4657-BC46-8742EA942D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 dirty="0"/>
              <a:t>17.11.2023</a:t>
            </a:r>
          </a:p>
        </p:txBody>
      </p:sp>
    </p:spTree>
    <p:extLst>
      <p:ext uri="{BB962C8B-B14F-4D97-AF65-F5344CB8AC3E}">
        <p14:creationId xmlns:p14="http://schemas.microsoft.com/office/powerpoint/2010/main" val="1148592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5D2FAF-5225-4458-93B3-F9F94D504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4000" b="1" dirty="0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034EBB-CC89-4AAC-BA1F-C77AB220D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H" sz="2800" dirty="0"/>
          </a:p>
          <a:p>
            <a:r>
              <a:rPr lang="fr-CH" sz="2800" dirty="0"/>
              <a:t>Introduction</a:t>
            </a:r>
          </a:p>
          <a:p>
            <a:endParaRPr lang="fr-CH" sz="2800" dirty="0"/>
          </a:p>
          <a:p>
            <a:r>
              <a:rPr lang="fr-CH" sz="2800" dirty="0"/>
              <a:t>Doctrine : Droit des obligations – Partie générale</a:t>
            </a:r>
          </a:p>
          <a:p>
            <a:endParaRPr lang="fr-CH" sz="2800" dirty="0"/>
          </a:p>
          <a:p>
            <a:r>
              <a:rPr lang="fr-CH" sz="2800" dirty="0"/>
              <a:t>Jurisprudence : Acte interruptif de prescription (art. 135 ch. 2 CO)</a:t>
            </a:r>
          </a:p>
          <a:p>
            <a:endParaRPr lang="fr-CH" sz="2800" dirty="0"/>
          </a:p>
          <a:p>
            <a:r>
              <a:rPr lang="fr-CH" sz="2800" dirty="0"/>
              <a:t>Conclusions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5C41F9-DE28-4AED-A0D5-B1CBC133A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488C5-E247-4D5C-8A4C-450EEBC42D06}" type="slidenum">
              <a:rPr lang="fr-CH" smtClean="0"/>
              <a:pPr/>
              <a:t>2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FE5C8B-CDA5-427F-87A9-4E49DA48F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Nouveautés pour le praticien / Dr Olivier Riske, Chargé d’enseignement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93740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4DE0C0-79EC-439C-8B31-CBD4DC55E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400" dirty="0"/>
              <a:t>Doctrine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677F0D-F0FE-465F-96C0-E48C5CD8F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2510" y="2057400"/>
            <a:ext cx="4337505" cy="3789727"/>
          </a:xfrm>
        </p:spPr>
        <p:txBody>
          <a:bodyPr>
            <a:normAutofit/>
          </a:bodyPr>
          <a:lstStyle/>
          <a:p>
            <a:r>
              <a:rPr lang="fr-CH" sz="1800" dirty="0"/>
              <a:t>Blaise CARRON/Pierre WESSNER</a:t>
            </a:r>
          </a:p>
          <a:p>
            <a:r>
              <a:rPr lang="fr-CH" sz="1800" dirty="0"/>
              <a:t>Droit des obligations – Partie générale (3 vol.)</a:t>
            </a:r>
          </a:p>
          <a:p>
            <a:endParaRPr lang="fr-CH" sz="1800" dirty="0"/>
          </a:p>
          <a:p>
            <a:endParaRPr lang="fr-CH" sz="18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2B036D-3F6B-4D53-AF9A-F38C9D1E7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488C5-E247-4D5C-8A4C-450EEBC42D06}" type="slidenum">
              <a:rPr lang="fr-CH" smtClean="0"/>
              <a:pPr/>
              <a:t>3</a:t>
            </a:fld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1C4D01-357E-4D03-BF11-63D1B0656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Nouveautés pour le praticien / Dr Olivier Riske, Chargé d’enseignement</a:t>
            </a:r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EC65C8-44E2-4BE1-A271-9FCF6B34D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21" y="3067439"/>
            <a:ext cx="2607654" cy="264904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9D88CA9-CE0C-4595-8A4A-2A5EADDAA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925" y="1613673"/>
            <a:ext cx="3796009" cy="467717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1A50D6A-3D8A-45FC-9C4E-56CD43EEE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390" y="1593963"/>
            <a:ext cx="3748670" cy="461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5D2FAF-5225-4458-93B3-F9F94D504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4000" b="1" dirty="0"/>
              <a:t>Jurisprudence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034EBB-CC89-4AAC-BA1F-C77AB220D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i="1" dirty="0"/>
              <a:t>Deux arrêts, une thématique</a:t>
            </a:r>
            <a:endParaRPr lang="fr-CH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CH" sz="2800" dirty="0"/>
              <a:t>L’acte interruptif de prescription du créancier (art. 135 ch. 2 CO)</a:t>
            </a:r>
          </a:p>
          <a:p>
            <a:endParaRPr lang="fr-CH" sz="2800" dirty="0"/>
          </a:p>
          <a:p>
            <a:endParaRPr lang="fr-CH" sz="2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5C41F9-DE28-4AED-A0D5-B1CBC133A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488C5-E247-4D5C-8A4C-450EEBC42D06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FE5C8B-CDA5-427F-87A9-4E49DA48F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Nouveautés pour le praticien / Dr Olivier Riske, Chargé d’enseignement</a:t>
            </a:r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2C08F9C-F036-4154-9724-B5F46FF35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20" y="2170083"/>
            <a:ext cx="10786577" cy="404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5D2FAF-5225-4458-93B3-F9F94D504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3600" b="1" dirty="0"/>
              <a:t>TF 4A_298/2021 du 8 novembre 2022 (pub. ATF prévue)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034EBB-CC89-4AAC-BA1F-C77AB220D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fr-CH" sz="2800" u="sng" dirty="0"/>
          </a:p>
          <a:p>
            <a:pPr marL="0" indent="0" algn="just">
              <a:buNone/>
            </a:pPr>
            <a:r>
              <a:rPr lang="fr-CH" sz="2800" u="sng" dirty="0"/>
              <a:t>Question litigieuse</a:t>
            </a:r>
            <a:endParaRPr lang="fr-CH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CH" sz="2800" dirty="0"/>
              <a:t>Une action en paiement dont les conclusions sont libellées à tort en CHF a-t-elle un effet interruptif de prescription ?</a:t>
            </a:r>
          </a:p>
          <a:p>
            <a:pPr marL="0" indent="0" algn="just">
              <a:buNone/>
            </a:pPr>
            <a:endParaRPr lang="fr-CH" sz="1500" u="sng" dirty="0"/>
          </a:p>
          <a:p>
            <a:pPr marL="0" indent="0" algn="just">
              <a:buNone/>
            </a:pPr>
            <a:r>
              <a:rPr lang="fr-CH" sz="2800" u="sng" dirty="0"/>
              <a:t>Rappel</a:t>
            </a:r>
            <a:r>
              <a:rPr lang="fr-CH" sz="2800" dirty="0"/>
              <a:t> </a:t>
            </a:r>
          </a:p>
          <a:p>
            <a:pPr marL="0" indent="0" algn="just">
              <a:buNone/>
            </a:pPr>
            <a:r>
              <a:rPr lang="fr-CH" sz="2600" dirty="0"/>
              <a:t>Par devant la juridiction civile ordinaire, les conclusions doivent être formées en monnaie étrangère, si la créance est en monnaie étrangère.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CH" sz="2200" dirty="0"/>
              <a:t>Art. 84 al. 1 CO</a:t>
            </a:r>
          </a:p>
          <a:p>
            <a:pPr marL="0" indent="0" algn="just">
              <a:buNone/>
            </a:pPr>
            <a:r>
              <a:rPr lang="fr-CH" sz="2200" dirty="0"/>
              <a:t>             	Art. 67 al. 1 ch. 3 LP (conversion en CHF) s’applique uniquement à la réquisition de poursuite</a:t>
            </a:r>
          </a:p>
          <a:p>
            <a:pPr marL="0" indent="0" algn="just">
              <a:buNone/>
            </a:pPr>
            <a:endParaRPr lang="fr-CH" sz="1200" dirty="0"/>
          </a:p>
          <a:p>
            <a:pPr marL="0" indent="0" algn="just">
              <a:buNone/>
            </a:pPr>
            <a:r>
              <a:rPr lang="fr-CH" sz="2800" b="1" u="sng" dirty="0"/>
              <a:t>A défaut</a:t>
            </a:r>
          </a:p>
          <a:p>
            <a:pPr marL="0" indent="0" algn="just">
              <a:buNone/>
            </a:pPr>
            <a:r>
              <a:rPr lang="fr-CH" sz="2600" b="1" dirty="0"/>
              <a:t>Rejet de l’action, mais qui n’empêche pas une nouvelle action en monnaie étrangère.</a:t>
            </a:r>
          </a:p>
          <a:p>
            <a:pPr marL="0" indent="0">
              <a:buNone/>
            </a:pPr>
            <a:endParaRPr lang="fr-CH" sz="22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5C41F9-DE28-4AED-A0D5-B1CBC133A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488C5-E247-4D5C-8A4C-450EEBC42D06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FE5C8B-CDA5-427F-87A9-4E49DA48F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Nouveautés pour le praticien / Dr Olivier Riske, Chargé d’enseignement</a:t>
            </a:r>
            <a:endParaRPr lang="fr-CH" dirty="0"/>
          </a:p>
        </p:txBody>
      </p:sp>
      <p:pic>
        <p:nvPicPr>
          <p:cNvPr id="7" name="Graphique 6" descr="Avertissement">
            <a:extLst>
              <a:ext uri="{FF2B5EF4-FFF2-40B4-BE49-F238E27FC236}">
                <a16:creationId xmlns:a16="http://schemas.microsoft.com/office/drawing/2014/main" id="{BF0308EA-116E-43CC-881E-DB5A54D70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633" y="4313342"/>
            <a:ext cx="392884" cy="39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1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5D2FAF-5225-4458-93B3-F9F94D504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b="1" dirty="0"/>
              <a:t>TF 4A_298/2021 du 8 novembre 2022 (suite)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034EBB-CC89-4AAC-BA1F-C77AB220D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21" y="1085316"/>
            <a:ext cx="11510357" cy="51812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fr-CH" sz="2800" dirty="0"/>
          </a:p>
          <a:p>
            <a:pPr marL="0" indent="0" algn="just">
              <a:buNone/>
            </a:pPr>
            <a:r>
              <a:rPr lang="fr-CH" sz="3500" dirty="0"/>
              <a:t>En l’espèce, le créancier a introduit une nouvelle action en monnaie étrangère.</a:t>
            </a:r>
          </a:p>
          <a:p>
            <a:pPr marL="0" indent="0" algn="just">
              <a:buNone/>
            </a:pPr>
            <a:endParaRPr lang="fr-CH" sz="4100" dirty="0"/>
          </a:p>
          <a:p>
            <a:pPr marL="0" indent="0" algn="just">
              <a:buNone/>
            </a:pPr>
            <a:r>
              <a:rPr lang="fr-CH" sz="3500" dirty="0"/>
              <a:t>Il y a effet interruptif de prescription de la première action si :</a:t>
            </a:r>
          </a:p>
          <a:p>
            <a:pPr marL="0" indent="0" algn="just">
              <a:buNone/>
            </a:pPr>
            <a:endParaRPr lang="fr-CH" sz="500" dirty="0"/>
          </a:p>
          <a:p>
            <a:pPr marL="514350" indent="-514350" algn="just">
              <a:buFont typeface="+mj-lt"/>
              <a:buAutoNum type="arabicPeriod"/>
            </a:pPr>
            <a:r>
              <a:rPr lang="fr-CH" sz="2900" dirty="0"/>
              <a:t>la créance a été suffisamment individualisée par son fondement (complexe de faits, «</a:t>
            </a:r>
            <a:r>
              <a:rPr lang="fr-CH" sz="2900" i="1" dirty="0" err="1"/>
              <a:t>Entstehungsgrund</a:t>
            </a:r>
            <a:r>
              <a:rPr lang="fr-CH" sz="2900" dirty="0"/>
              <a:t>») 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CH" sz="2900" dirty="0"/>
              <a:t>le montant de la créance est chiffré (sauf exception, 85 CPC) 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CH" sz="2900" dirty="0"/>
              <a:t>le créancier a fait connaître son intention d’obtenir le paiement par devant une autorité compétente 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CH" sz="2900" dirty="0"/>
              <a:t>le débiteur a compris ou aurait dû comprendre cette intention selon le principe de la confiance.</a:t>
            </a:r>
          </a:p>
          <a:p>
            <a:pPr marL="0" indent="0" algn="just">
              <a:buNone/>
            </a:pPr>
            <a:endParaRPr lang="fr-CH" sz="3500" dirty="0"/>
          </a:p>
          <a:p>
            <a:pPr marL="0" indent="0" algn="just">
              <a:buNone/>
            </a:pPr>
            <a:r>
              <a:rPr lang="fr-CH" sz="3500" u="sng" dirty="0"/>
              <a:t>Conditions remplies en l’espèce, si bien que</a:t>
            </a:r>
            <a:r>
              <a:rPr lang="fr-CH" sz="3500" dirty="0"/>
              <a:t> 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CH" sz="2800" dirty="0"/>
              <a:t>la première action libellée à tort en CHF a eu un effet interruptif sur l’écoulement de la prescription.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CH" sz="2800" dirty="0"/>
              <a:t>Partant, la prétention n’était pas prescrite au moment de l’introduction de la nouvelle action en EUR.</a:t>
            </a:r>
          </a:p>
          <a:p>
            <a:pPr marL="0" indent="0">
              <a:buNone/>
            </a:pPr>
            <a:endParaRPr lang="fr-CH" sz="2800" dirty="0"/>
          </a:p>
          <a:p>
            <a:pPr marL="0" indent="0">
              <a:buNone/>
            </a:pPr>
            <a:endParaRPr lang="fr-CH" sz="2800" dirty="0"/>
          </a:p>
          <a:p>
            <a:pPr marL="0" indent="0">
              <a:buNone/>
            </a:pPr>
            <a:endParaRPr lang="fr-CH" sz="2800" dirty="0"/>
          </a:p>
          <a:p>
            <a:pPr marL="0" indent="0">
              <a:buNone/>
            </a:pPr>
            <a:endParaRPr lang="fr-CH" sz="2500" u="sng" dirty="0"/>
          </a:p>
          <a:p>
            <a:pPr marL="0" indent="0">
              <a:buNone/>
            </a:pPr>
            <a:endParaRPr lang="fr-CH" sz="22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5C41F9-DE28-4AED-A0D5-B1CBC133A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488C5-E247-4D5C-8A4C-450EEBC42D06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FE5C8B-CDA5-427F-87A9-4E49DA48F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Nouveautés pour le praticien / Dr Olivier </a:t>
            </a:r>
            <a:r>
              <a:rPr lang="fr-FR" dirty="0" err="1"/>
              <a:t>Riske</a:t>
            </a:r>
            <a:r>
              <a:rPr lang="fr-FR" dirty="0"/>
              <a:t>, Chargé d’enseignement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7394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5D2FAF-5225-4458-93B3-F9F94D504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600" b="1" dirty="0"/>
              <a:t>ATF 148 III 401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034EBB-CC89-4AAC-BA1F-C77AB220D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21" y="1085316"/>
            <a:ext cx="11510357" cy="513931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fr-CH" sz="2600" u="sng" dirty="0"/>
              <a:t>Question litigieuse</a:t>
            </a:r>
            <a:endParaRPr lang="fr-CH" sz="26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CH" sz="2600" dirty="0"/>
              <a:t>Le délai de prescription d’une créance contractuelle en réparation peut-il être interrompu par une action civile par adhésion à la procédure pénale (art. 122 </a:t>
            </a:r>
            <a:r>
              <a:rPr lang="fr-CH" sz="2600" dirty="0" err="1"/>
              <a:t>ss</a:t>
            </a:r>
            <a:r>
              <a:rPr lang="fr-CH" sz="2600" dirty="0"/>
              <a:t> CPP) ? </a:t>
            </a:r>
          </a:p>
          <a:p>
            <a:pPr marL="0" indent="0" algn="just">
              <a:buNone/>
            </a:pPr>
            <a:endParaRPr lang="fr-CH" sz="2400" b="1" u="sng" dirty="0"/>
          </a:p>
          <a:p>
            <a:pPr marL="0" indent="0" algn="just">
              <a:buNone/>
            </a:pPr>
            <a:r>
              <a:rPr lang="fr-CH" sz="2600" b="1" u="sng" dirty="0"/>
              <a:t>Contexte factuel</a:t>
            </a:r>
            <a:endParaRPr lang="fr-CH" sz="2600" b="1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fr-CH" b="1" dirty="0"/>
              <a:t>Novembre 2002 : Négligence du médecin dans le traitement de son patient.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CH" b="1" dirty="0"/>
              <a:t>Juin 2011 : Plainte pénale du patient lésé pour lésions corporelles graves par négligence. Le lésé se constitue partie plaignante (art. 118 al. 2 CPP), sans prendre de conclusions civiles chiffrées et motivées à ce stade.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CH" b="1" dirty="0"/>
              <a:t>Juillet 2011 : Décès du lésé.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CH" b="1" dirty="0"/>
              <a:t>Octobre 2014 : Ministère public ordonne le classement de l’affaire.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CH" b="1" dirty="0"/>
              <a:t>Mai 2018 : Requête de conciliation de l’héritière du lésé concluant à la réparation du préjudice sur la base de la responsabilité contractuelle du médecin.</a:t>
            </a:r>
          </a:p>
          <a:p>
            <a:pPr marL="0" indent="0" algn="just">
              <a:buNone/>
            </a:pPr>
            <a:endParaRPr lang="fr-CH" sz="2100" b="1" dirty="0"/>
          </a:p>
          <a:p>
            <a:pPr marL="0" indent="0" algn="just">
              <a:buNone/>
            </a:pPr>
            <a:r>
              <a:rPr lang="fr-CH" sz="2600" b="1" u="sng" dirty="0"/>
              <a:t>En l’espèce, le TF devait trancher</a:t>
            </a:r>
            <a:endParaRPr lang="fr-CH" sz="2600" dirty="0"/>
          </a:p>
          <a:p>
            <a:pPr marL="0" indent="0" algn="just">
              <a:buNone/>
            </a:pPr>
            <a:r>
              <a:rPr lang="fr-CH" sz="2600" b="1" dirty="0"/>
              <a:t>La créance contractuelle était-elle bien prescrite au moment de l’introduction de la requête de conciliation de l’héritière (10 ans selon </a:t>
            </a:r>
            <a:r>
              <a:rPr lang="fr-CH" sz="2600" b="1" dirty="0" err="1"/>
              <a:t>aCO</a:t>
            </a:r>
            <a:r>
              <a:rPr lang="fr-CH" sz="2600" b="1" dirty="0"/>
              <a:t>) </a:t>
            </a:r>
            <a:r>
              <a:rPr lang="fr-CH" sz="2600" b="1" i="1" u="sng" dirty="0"/>
              <a:t>ou</a:t>
            </a:r>
            <a:r>
              <a:rPr lang="fr-CH" sz="2600" b="1" dirty="0"/>
              <a:t> la prescription de la créance avait-elle été interrompue par l’action adhésive au pénal ? </a:t>
            </a:r>
          </a:p>
          <a:p>
            <a:pPr marL="0" indent="0">
              <a:buNone/>
            </a:pPr>
            <a:endParaRPr lang="fr-CH" sz="2800" b="1" dirty="0"/>
          </a:p>
          <a:p>
            <a:pPr marL="0" indent="0">
              <a:buNone/>
            </a:pPr>
            <a:endParaRPr lang="fr-CH" sz="2800" b="1" dirty="0"/>
          </a:p>
          <a:p>
            <a:pPr marL="0" indent="0">
              <a:buNone/>
            </a:pPr>
            <a:endParaRPr lang="fr-CH" sz="2800" b="1" dirty="0"/>
          </a:p>
          <a:p>
            <a:pPr marL="0" indent="0">
              <a:buNone/>
            </a:pPr>
            <a:endParaRPr lang="fr-CH" sz="2800" dirty="0"/>
          </a:p>
          <a:p>
            <a:pPr marL="0" indent="0">
              <a:buNone/>
            </a:pPr>
            <a:endParaRPr lang="fr-CH" sz="2800" dirty="0"/>
          </a:p>
          <a:p>
            <a:pPr marL="0" indent="0">
              <a:buNone/>
            </a:pPr>
            <a:endParaRPr lang="fr-CH" sz="2500" u="sng" dirty="0"/>
          </a:p>
          <a:p>
            <a:pPr marL="0" indent="0">
              <a:buNone/>
            </a:pPr>
            <a:endParaRPr lang="fr-CH" sz="22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5C41F9-DE28-4AED-A0D5-B1CBC133A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488C5-E247-4D5C-8A4C-450EEBC42D06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FE5C8B-CDA5-427F-87A9-4E49DA48F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Nouveautés pour le praticien / Dr Olivier Riske, Chargé d’enseignement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3589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5D2FAF-5225-4458-93B3-F9F94D504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600" b="1" dirty="0"/>
              <a:t>ATF 148 III 401 (suite)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034EBB-CC89-4AAC-BA1F-C77AB220D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21" y="1085316"/>
            <a:ext cx="11510357" cy="51980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CH" sz="3600" u="sng" dirty="0"/>
              <a:t>Rappel</a:t>
            </a:r>
            <a:r>
              <a:rPr lang="fr-CH" sz="3600" dirty="0"/>
              <a:t> </a:t>
            </a:r>
          </a:p>
          <a:p>
            <a:pPr marL="0" indent="0">
              <a:buNone/>
            </a:pPr>
            <a:r>
              <a:rPr lang="fr-CH" sz="3300" b="1" dirty="0"/>
              <a:t>En cas de préjudice corporel résultant d'un mandat conclu avec un médecin, il y a </a:t>
            </a:r>
            <a:r>
              <a:rPr lang="fr-CH" sz="3300" b="1" i="1" dirty="0"/>
              <a:t>concours d’actions </a:t>
            </a:r>
            <a:r>
              <a:rPr lang="fr-CH" sz="3300" b="1" dirty="0"/>
              <a:t>:</a:t>
            </a:r>
          </a:p>
          <a:p>
            <a:pPr marL="457200" indent="-457200">
              <a:buFont typeface="+mj-lt"/>
              <a:buAutoNum type="alphaLcPeriod"/>
            </a:pPr>
            <a:r>
              <a:rPr lang="fr-CH" sz="2900" b="1" dirty="0"/>
              <a:t>action en responsabilité contractuelle</a:t>
            </a:r>
            <a:r>
              <a:rPr lang="fr-CH" sz="2900" dirty="0"/>
              <a:t> (art. 398 al. 2 et 97 </a:t>
            </a:r>
            <a:r>
              <a:rPr lang="fr-CH" sz="2900" dirty="0" err="1"/>
              <a:t>ss</a:t>
            </a:r>
            <a:r>
              <a:rPr lang="fr-CH" sz="2900" dirty="0"/>
              <a:t> CO) ; et/ou </a:t>
            </a:r>
            <a:endParaRPr lang="fr-CH" sz="2900" b="1" dirty="0"/>
          </a:p>
          <a:p>
            <a:pPr marL="457200" indent="-457200">
              <a:buFont typeface="+mj-lt"/>
              <a:buAutoNum type="alphaLcPeriod"/>
            </a:pPr>
            <a:r>
              <a:rPr lang="fr-CH" sz="2900" b="1" dirty="0"/>
              <a:t>action en responsabilité délictuelle</a:t>
            </a:r>
            <a:r>
              <a:rPr lang="fr-CH" sz="2900" dirty="0"/>
              <a:t> (art. 41 </a:t>
            </a:r>
            <a:r>
              <a:rPr lang="fr-CH" sz="2900" dirty="0" err="1"/>
              <a:t>ss</a:t>
            </a:r>
            <a:r>
              <a:rPr lang="fr-CH" sz="2900" dirty="0"/>
              <a:t> CO).</a:t>
            </a:r>
          </a:p>
          <a:p>
            <a:pPr marL="0" indent="0">
              <a:buNone/>
            </a:pPr>
            <a:endParaRPr lang="fr-CH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CH" sz="3600" b="1" dirty="0"/>
              <a:t>En l’espèce</a:t>
            </a:r>
            <a:r>
              <a:rPr lang="fr-CH" sz="3300" b="1" dirty="0"/>
              <a:t>, l’héritière du lésé fait valoir la prétention en réparation sur le fondement contractuel</a:t>
            </a:r>
            <a:r>
              <a:rPr lang="fr-CH" sz="3300" dirty="0"/>
              <a:t>. </a:t>
            </a:r>
          </a:p>
          <a:p>
            <a:pPr marL="0" indent="0">
              <a:buNone/>
            </a:pPr>
            <a:endParaRPr lang="fr-CH" sz="2000" u="sng" dirty="0"/>
          </a:p>
          <a:p>
            <a:pPr marL="0" indent="0">
              <a:buNone/>
            </a:pPr>
            <a:r>
              <a:rPr lang="fr-CH" sz="3600" u="sng" dirty="0"/>
              <a:t>Considérant</a:t>
            </a:r>
            <a:r>
              <a:rPr lang="fr-CH" sz="36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2900" dirty="0"/>
              <a:t>Que des prétentions contractuelles ne peuvent </a:t>
            </a:r>
            <a:r>
              <a:rPr lang="fr-CH" sz="2900" i="1" u="sng" dirty="0"/>
              <a:t>pas</a:t>
            </a:r>
            <a:r>
              <a:rPr lang="fr-CH" sz="2900" i="1" dirty="0"/>
              <a:t> </a:t>
            </a:r>
            <a:r>
              <a:rPr lang="fr-CH" sz="2900" dirty="0"/>
              <a:t>faire l’objet d’une action civile adhésive au pénal 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2900" dirty="0"/>
              <a:t>Que le juge pénal </a:t>
            </a:r>
            <a:r>
              <a:rPr lang="fr-CH" sz="2900" b="1" dirty="0"/>
              <a:t>n’est compétent à connaître des prétentions de droit privé </a:t>
            </a:r>
            <a:r>
              <a:rPr lang="fr-CH" sz="2900" b="1" i="1" u="sng" dirty="0"/>
              <a:t>uniquement</a:t>
            </a:r>
            <a:r>
              <a:rPr lang="fr-CH" sz="2900" b="1" dirty="0"/>
              <a:t> dans la mesure où elles découlent d’une infraction pénale dont il a à juger (art. 122 al. 1 CPP) 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2900" dirty="0"/>
              <a:t>Qu’en l’espèce, </a:t>
            </a:r>
            <a:r>
              <a:rPr lang="fr-CH" sz="2900" b="1" dirty="0"/>
              <a:t>le lésé ne pouvait faire valoir, par action adhésive au pénal, </a:t>
            </a:r>
            <a:r>
              <a:rPr lang="fr-CH" sz="2900" b="1" i="1" u="sng" dirty="0"/>
              <a:t>que</a:t>
            </a:r>
            <a:r>
              <a:rPr lang="fr-CH" sz="2900" b="1" dirty="0"/>
              <a:t> des conclusions civiles fondées sur les art. 41 </a:t>
            </a:r>
            <a:r>
              <a:rPr lang="fr-CH" sz="2900" b="1" dirty="0" err="1"/>
              <a:t>ss</a:t>
            </a:r>
            <a:r>
              <a:rPr lang="fr-CH" sz="2900" b="1" dirty="0"/>
              <a:t> CO 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2900" b="1" dirty="0"/>
              <a:t>Qu’en l’espèce, l’action de l’héritière introduite par devant l’autorité civile est une </a:t>
            </a:r>
            <a:r>
              <a:rPr lang="fr-CH" sz="2900" b="1" i="1" u="sng" dirty="0"/>
              <a:t>action contractuelle</a:t>
            </a:r>
            <a:r>
              <a:rPr lang="fr-CH" sz="2900" b="1" i="1" dirty="0"/>
              <a:t> </a:t>
            </a:r>
            <a:r>
              <a:rPr lang="fr-CH" sz="2900" b="1" dirty="0"/>
              <a:t>fondée sur les art. 398 al. 2 et 97 </a:t>
            </a:r>
            <a:r>
              <a:rPr lang="fr-CH" sz="2900" b="1" dirty="0" err="1"/>
              <a:t>ss</a:t>
            </a:r>
            <a:r>
              <a:rPr lang="fr-CH" sz="2900" b="1" dirty="0"/>
              <a:t> CO ;</a:t>
            </a:r>
          </a:p>
          <a:p>
            <a:pPr marL="0" indent="0">
              <a:buNone/>
            </a:pPr>
            <a:endParaRPr lang="fr-CH" sz="400" b="1" u="sng" dirty="0"/>
          </a:p>
          <a:p>
            <a:pPr marL="0" indent="0">
              <a:buNone/>
            </a:pPr>
            <a:r>
              <a:rPr lang="fr-CH" sz="3600" b="1" u="sng" dirty="0"/>
              <a:t>Il s’ensuit</a:t>
            </a:r>
            <a:r>
              <a:rPr lang="fr-CH" sz="3600" b="1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H" sz="3300" b="1" dirty="0"/>
              <a:t>Que le dépôt de la plainte pénale par le défunt lésé </a:t>
            </a:r>
            <a:r>
              <a:rPr lang="fr-CH" sz="3300" b="1" i="1" u="sng" dirty="0"/>
              <a:t>n'a pas interrompu le délai de prescription</a:t>
            </a:r>
            <a:r>
              <a:rPr lang="fr-CH" sz="3300" b="1" i="1" dirty="0"/>
              <a:t> </a:t>
            </a:r>
            <a:r>
              <a:rPr lang="fr-CH" sz="3300" b="1" dirty="0"/>
              <a:t>de la prétention contractuelle, </a:t>
            </a:r>
            <a:r>
              <a:rPr lang="fr-CH" sz="3300" b="1" i="1" u="sng" dirty="0"/>
              <a:t>faute d’acte interruptif de prescription valable</a:t>
            </a:r>
            <a:r>
              <a:rPr lang="fr-CH" sz="3300" b="1" dirty="0"/>
              <a:t>.</a:t>
            </a:r>
          </a:p>
          <a:p>
            <a:pPr marL="0" indent="0">
              <a:buNone/>
            </a:pPr>
            <a:endParaRPr lang="fr-CH" sz="3300" b="1" dirty="0"/>
          </a:p>
          <a:p>
            <a:pPr marL="0" indent="0">
              <a:buNone/>
            </a:pPr>
            <a:endParaRPr lang="fr-CH" sz="3000" b="1" dirty="0"/>
          </a:p>
          <a:p>
            <a:pPr marL="0" indent="0">
              <a:buNone/>
            </a:pPr>
            <a:endParaRPr lang="fr-CH" sz="3000" b="1" dirty="0"/>
          </a:p>
          <a:p>
            <a:pPr marL="0" indent="0">
              <a:buNone/>
            </a:pPr>
            <a:endParaRPr lang="fr-CH" sz="3000" dirty="0"/>
          </a:p>
          <a:p>
            <a:pPr marL="0" indent="0">
              <a:buNone/>
            </a:pPr>
            <a:endParaRPr lang="fr-CH" sz="2800" dirty="0"/>
          </a:p>
          <a:p>
            <a:pPr marL="0" indent="0">
              <a:buNone/>
            </a:pPr>
            <a:endParaRPr lang="fr-CH" sz="2800" dirty="0"/>
          </a:p>
          <a:p>
            <a:pPr marL="0" indent="0">
              <a:buNone/>
            </a:pPr>
            <a:endParaRPr lang="fr-CH" sz="2800" b="1" dirty="0"/>
          </a:p>
          <a:p>
            <a:pPr marL="0" indent="0">
              <a:buNone/>
            </a:pPr>
            <a:endParaRPr lang="fr-CH" sz="2800" b="1" dirty="0"/>
          </a:p>
          <a:p>
            <a:pPr marL="0" indent="0">
              <a:buNone/>
            </a:pPr>
            <a:endParaRPr lang="fr-CH" sz="2800" b="1" dirty="0"/>
          </a:p>
          <a:p>
            <a:pPr marL="0" indent="0">
              <a:buNone/>
            </a:pPr>
            <a:endParaRPr lang="fr-CH" sz="2800" dirty="0"/>
          </a:p>
          <a:p>
            <a:pPr marL="0" indent="0">
              <a:buNone/>
            </a:pPr>
            <a:endParaRPr lang="fr-CH" sz="2800" dirty="0"/>
          </a:p>
          <a:p>
            <a:pPr marL="0" indent="0">
              <a:buNone/>
            </a:pPr>
            <a:endParaRPr lang="fr-CH" sz="2500" u="sng" dirty="0"/>
          </a:p>
          <a:p>
            <a:pPr marL="0" indent="0">
              <a:buNone/>
            </a:pPr>
            <a:endParaRPr lang="fr-CH" sz="22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5C41F9-DE28-4AED-A0D5-B1CBC133A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488C5-E247-4D5C-8A4C-450EEBC42D06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FE5C8B-CDA5-427F-87A9-4E49DA48F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Nouveautés pour le praticien / Dr Olivier Riske, Chargé d’enseignement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32833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5D2FAF-5225-4458-93B3-F9F94D504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4000" b="1" dirty="0"/>
              <a:t>Conclusions</a:t>
            </a:r>
            <a:r>
              <a:rPr lang="fr-CH" sz="3200" b="1" dirty="0"/>
              <a:t>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034EBB-CC89-4AAC-BA1F-C77AB220D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21" y="1085316"/>
            <a:ext cx="11510357" cy="51980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CH" sz="3000" b="1" dirty="0"/>
          </a:p>
          <a:p>
            <a:pPr marL="0" indent="0">
              <a:buNone/>
            </a:pPr>
            <a:r>
              <a:rPr lang="fr-CH" sz="3000" b="1" dirty="0"/>
              <a:t>Pour qu’une action en paiement constitue un acte interruptif de prescription valable, il faut que :</a:t>
            </a:r>
          </a:p>
          <a:p>
            <a:pPr marL="0" indent="0">
              <a:buNone/>
            </a:pPr>
            <a:endParaRPr lang="fr-CH" sz="1100" b="1" dirty="0"/>
          </a:p>
          <a:p>
            <a:pPr marL="457200" indent="-457200">
              <a:buFont typeface="+mj-lt"/>
              <a:buAutoNum type="arabicPeriod"/>
            </a:pPr>
            <a:r>
              <a:rPr lang="fr-CH" sz="2600" b="1" dirty="0"/>
              <a:t>l’acte soit recevable, </a:t>
            </a:r>
            <a:r>
              <a:rPr lang="fr-CH" sz="2600" dirty="0"/>
              <a:t>not. adressé à </a:t>
            </a:r>
            <a:r>
              <a:rPr lang="fr-CH" sz="2600" b="1" dirty="0"/>
              <a:t>une autorité compétente</a:t>
            </a:r>
            <a:r>
              <a:rPr lang="fr-CH" sz="2600" dirty="0"/>
              <a:t> pour en connaître ; 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600" dirty="0"/>
              <a:t>la créance invoquée soit suffisamment </a:t>
            </a:r>
            <a:r>
              <a:rPr lang="fr-CH" sz="2600" b="1" dirty="0"/>
              <a:t>individualisée par son fondement</a:t>
            </a:r>
            <a:r>
              <a:rPr lang="fr-CH" sz="2600" dirty="0"/>
              <a:t> ;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600" dirty="0"/>
              <a:t>le montant de la créance </a:t>
            </a:r>
            <a:r>
              <a:rPr lang="fr-CH" sz="2600" b="1" dirty="0"/>
              <a:t>soit chiffré (sauf exception, </a:t>
            </a:r>
            <a:r>
              <a:rPr lang="fr-CH" sz="2600" dirty="0"/>
              <a:t>art. 85 CPC) ;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600" dirty="0"/>
              <a:t>le créancier a fait connaître son intention d’obtenir le paiement ; 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600" dirty="0"/>
              <a:t>le débiteur a compris ou aurait dû comprendre cette intention selon le principe de la confiance</a:t>
            </a:r>
            <a:r>
              <a:rPr lang="fr-CH" sz="2000" dirty="0"/>
              <a:t>.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sz="3000" dirty="0"/>
              <a:t>Dans le doute…</a:t>
            </a:r>
          </a:p>
          <a:p>
            <a:pPr marL="0" indent="0">
              <a:buNone/>
            </a:pPr>
            <a:r>
              <a:rPr lang="fr-CH" sz="3000" b="1" dirty="0"/>
              <a:t>                                …la réquisition de poursuites est notre amie !</a:t>
            </a:r>
            <a:r>
              <a:rPr lang="fr-CH" sz="3000" dirty="0"/>
              <a:t> </a:t>
            </a:r>
          </a:p>
          <a:p>
            <a:pPr marL="0" indent="0">
              <a:buNone/>
            </a:pPr>
            <a:endParaRPr lang="fr-CH" sz="3000" b="1" dirty="0"/>
          </a:p>
          <a:p>
            <a:pPr marL="0" indent="0">
              <a:buNone/>
            </a:pPr>
            <a:endParaRPr lang="fr-CH" sz="3000" b="1" dirty="0"/>
          </a:p>
          <a:p>
            <a:pPr marL="0" indent="0">
              <a:buNone/>
            </a:pPr>
            <a:endParaRPr lang="fr-CH" sz="3000" b="1" dirty="0"/>
          </a:p>
          <a:p>
            <a:pPr marL="0" indent="0">
              <a:buNone/>
            </a:pPr>
            <a:endParaRPr lang="fr-CH" sz="3000" dirty="0"/>
          </a:p>
          <a:p>
            <a:pPr marL="0" indent="0">
              <a:buNone/>
            </a:pPr>
            <a:endParaRPr lang="fr-CH" sz="2800" dirty="0"/>
          </a:p>
          <a:p>
            <a:pPr marL="0" indent="0">
              <a:buNone/>
            </a:pPr>
            <a:endParaRPr lang="fr-CH" sz="2800" dirty="0"/>
          </a:p>
          <a:p>
            <a:pPr marL="0" indent="0">
              <a:buNone/>
            </a:pPr>
            <a:endParaRPr lang="fr-CH" sz="2800" b="1" dirty="0"/>
          </a:p>
          <a:p>
            <a:pPr marL="0" indent="0">
              <a:buNone/>
            </a:pPr>
            <a:endParaRPr lang="fr-CH" sz="2800" b="1" dirty="0"/>
          </a:p>
          <a:p>
            <a:pPr marL="0" indent="0">
              <a:buNone/>
            </a:pPr>
            <a:endParaRPr lang="fr-CH" sz="2800" b="1" dirty="0"/>
          </a:p>
          <a:p>
            <a:pPr marL="0" indent="0">
              <a:buNone/>
            </a:pPr>
            <a:endParaRPr lang="fr-CH" sz="2800" dirty="0"/>
          </a:p>
          <a:p>
            <a:pPr marL="0" indent="0">
              <a:buNone/>
            </a:pPr>
            <a:endParaRPr lang="fr-CH" sz="2800" dirty="0"/>
          </a:p>
          <a:p>
            <a:pPr marL="0" indent="0">
              <a:buNone/>
            </a:pPr>
            <a:endParaRPr lang="fr-CH" sz="2500" u="sng" dirty="0"/>
          </a:p>
          <a:p>
            <a:pPr marL="0" indent="0">
              <a:buNone/>
            </a:pPr>
            <a:endParaRPr lang="fr-CH" sz="22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5C41F9-DE28-4AED-A0D5-B1CBC133A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488C5-E247-4D5C-8A4C-450EEBC42D06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FE5C8B-CDA5-427F-87A9-4E49DA48F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Nouveautés pour le praticien / Dr Olivier Riske, Chargé d’enseignement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176107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945</Words>
  <Application>Microsoft Office PowerPoint</Application>
  <PresentationFormat>Grand écran</PresentationFormat>
  <Paragraphs>134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Gellix</vt:lpstr>
      <vt:lpstr>Gellix Bold</vt:lpstr>
      <vt:lpstr>Gellix SemiBold</vt:lpstr>
      <vt:lpstr>Wingdings</vt:lpstr>
      <vt:lpstr>Thème Office</vt:lpstr>
      <vt:lpstr>Nouveautés en droit des obligations et des contrats</vt:lpstr>
      <vt:lpstr>Sommaire</vt:lpstr>
      <vt:lpstr>Doctrine</vt:lpstr>
      <vt:lpstr>Jurisprudence</vt:lpstr>
      <vt:lpstr>TF 4A_298/2021 du 8 novembre 2022 (pub. ATF prévue) </vt:lpstr>
      <vt:lpstr>TF 4A_298/2021 du 8 novembre 2022 (suite) </vt:lpstr>
      <vt:lpstr>ATF 148 III 401  </vt:lpstr>
      <vt:lpstr>ATF 148 III 401 (suite)  </vt:lpstr>
      <vt:lpstr>Conclusions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FERRARA Cristian</dc:creator>
  <cp:lastModifiedBy>RISKE Olivier</cp:lastModifiedBy>
  <cp:revision>144</cp:revision>
  <dcterms:created xsi:type="dcterms:W3CDTF">2022-05-12T08:34:20Z</dcterms:created>
  <dcterms:modified xsi:type="dcterms:W3CDTF">2023-11-10T16:10:51Z</dcterms:modified>
</cp:coreProperties>
</file>