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47" autoAdjust="0"/>
  </p:normalViewPr>
  <p:slideViewPr>
    <p:cSldViewPr snapToGrid="0">
      <p:cViewPr varScale="1">
        <p:scale>
          <a:sx n="26" d="100"/>
          <a:sy n="26" d="100"/>
        </p:scale>
        <p:origin x="11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go.com/de-ch/product/bricks-and-houses-11008?ef_id=CjwKCAjwiJqWBhBdEiwAtESPaGEiyhGIMgvGui3QwqK6f7OlbqsA0unEOlSWb4TqswJH2u5MxzcQeRoCQjcQAvD_BwE:G:s&amp;s_kwcid=AL!933!3!563041495678!!!g!344022205337!&amp;cmp=KAC-INI-GOOGEU-GO-CH-DE-RE-SP-BUY-CREATE-PLA-SHOP-BP-SP-RN-PLA_ALL_THEM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La mission doit être clair pour tous les participants</a:t>
            </a:r>
          </a:p>
          <a:p>
            <a:r>
              <a:t>aide les participant a se projeter dans un résultat positif</a:t>
            </a:r>
          </a:p>
          <a:p>
            <a:r>
              <a:t>suscite de la motivation d'apporter sa pierre à l'édifice</a:t>
            </a:r>
          </a:p>
          <a:p>
            <a:endParaRPr/>
          </a:p>
          <a:p>
            <a:r>
              <a:t>Adrian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381000" y="685800"/>
            <a:ext cx="6096000" cy="3429000"/>
          </a:xfrm>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xfrm>
            <a:off x="381000" y="685800"/>
            <a:ext cx="6096000" cy="3429000"/>
          </a:xfrm>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noRot="1" noChangeAspect="1"/>
          </p:cNvSpPr>
          <p:nvPr>
            <p:ph type="sldImg"/>
          </p:nvPr>
        </p:nvSpPr>
        <p:spPr>
          <a:xfrm>
            <a:off x="381000" y="685800"/>
            <a:ext cx="6096000" cy="3429000"/>
          </a:xfrm>
          <a:prstGeom prst="rect">
            <a:avLst/>
          </a:prstGeom>
        </p:spPr>
        <p:txBody>
          <a:bodyPr/>
          <a:lstStyle/>
          <a:p>
            <a:endParaRPr/>
          </a:p>
        </p:txBody>
      </p:sp>
      <p:sp>
        <p:nvSpPr>
          <p:cNvPr id="435" name="Shape 435"/>
          <p:cNvSpPr>
            <a:spLocks noGrp="1"/>
          </p:cNvSpPr>
          <p:nvPr>
            <p:ph type="body" sz="quarter" idx="1"/>
          </p:nvPr>
        </p:nvSpPr>
        <p:spPr>
          <a:prstGeom prst="rect">
            <a:avLst/>
          </a:prstGeom>
        </p:spPr>
        <p:txBody>
          <a:bodyPr/>
          <a:lstStyle/>
          <a:p>
            <a:r>
              <a:t>Clarifier les objectifs partagés</a:t>
            </a:r>
          </a:p>
          <a:p>
            <a:r>
              <a:t>L'outil nest pas fait pour la décomposition détaillée des tâches</a:t>
            </a:r>
          </a:p>
          <a:p>
            <a:endParaRPr/>
          </a:p>
          <a:p>
            <a:r>
              <a:t>Adrian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xfrm>
            <a:off x="381000" y="685800"/>
            <a:ext cx="6096000" cy="3429000"/>
          </a:xfrm>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xfrm>
            <a:off x="381000" y="685800"/>
            <a:ext cx="6096000" cy="3429000"/>
          </a:xfrm>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xfrm>
            <a:off x="381000" y="685800"/>
            <a:ext cx="6096000" cy="3429000"/>
          </a:xfrm>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r>
              <a:t>Clarifier les objectifs partagés</a:t>
            </a:r>
          </a:p>
          <a:p>
            <a:r>
              <a:t>L'outil nest pas fait pour la décomposition détaillée des tâches</a:t>
            </a:r>
          </a:p>
          <a:p>
            <a:endParaRPr/>
          </a:p>
          <a:p>
            <a:r>
              <a:t>Adrian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xfrm>
            <a:off x="381000" y="685800"/>
            <a:ext cx="6096000" cy="3429000"/>
          </a:xfrm>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xfrm>
            <a:off x="381000" y="685800"/>
            <a:ext cx="6096000" cy="3429000"/>
          </a:xfrm>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Shape 593"/>
          <p:cNvSpPr>
            <a:spLocks noGrp="1" noRot="1" noChangeAspect="1"/>
          </p:cNvSpPr>
          <p:nvPr>
            <p:ph type="sldImg"/>
          </p:nvPr>
        </p:nvSpPr>
        <p:spPr>
          <a:xfrm>
            <a:off x="381000" y="685800"/>
            <a:ext cx="6096000" cy="3429000"/>
          </a:xfrm>
          <a:prstGeom prst="rect">
            <a:avLst/>
          </a:prstGeom>
        </p:spPr>
        <p:txBody>
          <a:bodyPr/>
          <a:lstStyle/>
          <a:p>
            <a:endParaRPr/>
          </a:p>
        </p:txBody>
      </p:sp>
      <p:sp>
        <p:nvSpPr>
          <p:cNvPr id="594" name="Shape 594"/>
          <p:cNvSpPr>
            <a:spLocks noGrp="1"/>
          </p:cNvSpPr>
          <p:nvPr>
            <p:ph type="body" sz="quarter" idx="1"/>
          </p:nvPr>
        </p:nvSpPr>
        <p:spPr>
          <a:prstGeom prst="rect">
            <a:avLst/>
          </a:prstGeom>
        </p:spPr>
        <p:txBody>
          <a:bodyPr/>
          <a:lstStyle/>
          <a:p>
            <a:r>
              <a:t>Clarifier les objectifs partagés</a:t>
            </a:r>
          </a:p>
          <a:p>
            <a:r>
              <a:t>L'outil nest pas fait pour la décomposition détaillée des tâches</a:t>
            </a:r>
          </a:p>
          <a:p>
            <a:endParaRPr/>
          </a:p>
          <a:p>
            <a:r>
              <a:t>Adrian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a:spLocks noGrp="1" noRot="1" noChangeAspect="1"/>
          </p:cNvSpPr>
          <p:nvPr>
            <p:ph type="sldImg"/>
          </p:nvPr>
        </p:nvSpPr>
        <p:spPr>
          <a:xfrm>
            <a:off x="381000" y="685800"/>
            <a:ext cx="6096000" cy="3429000"/>
          </a:xfrm>
          <a:prstGeom prst="rect">
            <a:avLst/>
          </a:prstGeom>
        </p:spPr>
        <p:txBody>
          <a:bodyPr/>
          <a:lstStyle/>
          <a:p>
            <a:endParaRPr/>
          </a:p>
        </p:txBody>
      </p:sp>
      <p:sp>
        <p:nvSpPr>
          <p:cNvPr id="629" name="Shape 629"/>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xfrm>
            <a:off x="381000" y="685800"/>
            <a:ext cx="6096000" cy="3429000"/>
          </a:xfrm>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Shape 676"/>
          <p:cNvSpPr>
            <a:spLocks noGrp="1" noRot="1" noChangeAspect="1"/>
          </p:cNvSpPr>
          <p:nvPr>
            <p:ph type="sldImg"/>
          </p:nvPr>
        </p:nvSpPr>
        <p:spPr>
          <a:xfrm>
            <a:off x="381000" y="685800"/>
            <a:ext cx="6096000" cy="3429000"/>
          </a:xfrm>
          <a:prstGeom prst="rect">
            <a:avLst/>
          </a:prstGeom>
        </p:spPr>
        <p:txBody>
          <a:bodyPr/>
          <a:lstStyle/>
          <a:p>
            <a:endParaRPr/>
          </a:p>
        </p:txBody>
      </p:sp>
      <p:sp>
        <p:nvSpPr>
          <p:cNvPr id="677" name="Shape 677"/>
          <p:cNvSpPr>
            <a:spLocks noGrp="1"/>
          </p:cNvSpPr>
          <p:nvPr>
            <p:ph type="body" sz="quarter" idx="1"/>
          </p:nvPr>
        </p:nvSpPr>
        <p:spPr>
          <a:prstGeom prst="rect">
            <a:avLst/>
          </a:prstGeom>
        </p:spPr>
        <p:txBody>
          <a:bodyPr/>
          <a:lstStyle/>
          <a:p>
            <a:r>
              <a:t>Risques internes matériels, organisationnelles, externs</a:t>
            </a:r>
          </a:p>
          <a:p>
            <a:endParaRPr/>
          </a:p>
          <a:p>
            <a:r>
              <a:t>Adrian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noRot="1" noChangeAspect="1"/>
          </p:cNvSpPr>
          <p:nvPr>
            <p:ph type="sldImg"/>
          </p:nvPr>
        </p:nvSpPr>
        <p:spPr>
          <a:xfrm>
            <a:off x="381000" y="685800"/>
            <a:ext cx="6096000" cy="3429000"/>
          </a:xfrm>
          <a:prstGeom prst="rect">
            <a:avLst/>
          </a:prstGeom>
        </p:spPr>
        <p:txBody>
          <a:bodyPr/>
          <a:lstStyle/>
          <a:p>
            <a:endParaRPr/>
          </a:p>
        </p:txBody>
      </p:sp>
      <p:sp>
        <p:nvSpPr>
          <p:cNvPr id="707" name="Shape 707"/>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Shape 756"/>
          <p:cNvSpPr>
            <a:spLocks noGrp="1" noRot="1" noChangeAspect="1"/>
          </p:cNvSpPr>
          <p:nvPr>
            <p:ph type="sldImg"/>
          </p:nvPr>
        </p:nvSpPr>
        <p:spPr>
          <a:xfrm>
            <a:off x="381000" y="685800"/>
            <a:ext cx="6096000" cy="3429000"/>
          </a:xfrm>
          <a:prstGeom prst="rect">
            <a:avLst/>
          </a:prstGeom>
        </p:spPr>
        <p:txBody>
          <a:bodyPr/>
          <a:lstStyle/>
          <a:p>
            <a:endParaRPr/>
          </a:p>
        </p:txBody>
      </p:sp>
      <p:sp>
        <p:nvSpPr>
          <p:cNvPr id="757" name="Shape 757"/>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381000" y="685800"/>
            <a:ext cx="6096000" cy="3429000"/>
          </a:xfrm>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pPr>
              <a:defRPr sz="1000"/>
            </a:pPr>
            <a:r>
              <a:rPr u="sng">
                <a:hlinkClick r:id="rId3"/>
              </a:rPr>
              <a:t>https://www.lego.com/de-ch/product/bricks-and-houses-11008?ef_id=CjwKCAjwiJqWBhBdEiwAtESPaGEiyhGIMgvGui3QwqK6f7OlbqsA0unEOlSWb4TqswJH2u5MxzcQeRoCQjcQAvD_BwE:G:s&amp;s_kwcid=AL!933!3!563041495678!!!g!344022205337!&amp;cmp=KAC-INI-GOOGEU-GO-CH-DE-RE-SP-BUY-CREATE-PLA-SHOP-BP-SP-RN-PLA_ALL_THEMES</a:t>
            </a:r>
          </a:p>
          <a:p>
            <a:pPr>
              <a:defRPr sz="1000"/>
            </a:pPr>
            <a:endParaRPr u="sng">
              <a:hlinkClick r:id="rId3"/>
            </a:endParaRPr>
          </a:p>
          <a:p>
            <a:r>
              <a:t>Adrian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Shape 837"/>
          <p:cNvSpPr>
            <a:spLocks noGrp="1" noRot="1" noChangeAspect="1"/>
          </p:cNvSpPr>
          <p:nvPr>
            <p:ph type="sldImg"/>
          </p:nvPr>
        </p:nvSpPr>
        <p:spPr>
          <a:xfrm>
            <a:off x="381000" y="685800"/>
            <a:ext cx="6096000" cy="3429000"/>
          </a:xfrm>
          <a:prstGeom prst="rect">
            <a:avLst/>
          </a:prstGeom>
        </p:spPr>
        <p:txBody>
          <a:bodyPr/>
          <a:lstStyle/>
          <a:p>
            <a:endParaRPr/>
          </a:p>
        </p:txBody>
      </p:sp>
      <p:sp>
        <p:nvSpPr>
          <p:cNvPr id="838" name="Shape 838"/>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Shape 867"/>
          <p:cNvSpPr>
            <a:spLocks noGrp="1" noRot="1" noChangeAspect="1"/>
          </p:cNvSpPr>
          <p:nvPr>
            <p:ph type="sldImg"/>
          </p:nvPr>
        </p:nvSpPr>
        <p:spPr>
          <a:xfrm>
            <a:off x="381000" y="685800"/>
            <a:ext cx="6096000" cy="3429000"/>
          </a:xfrm>
          <a:prstGeom prst="rect">
            <a:avLst/>
          </a:prstGeom>
        </p:spPr>
        <p:txBody>
          <a:bodyPr/>
          <a:lstStyle/>
          <a:p>
            <a:endParaRPr/>
          </a:p>
        </p:txBody>
      </p:sp>
      <p:sp>
        <p:nvSpPr>
          <p:cNvPr id="868" name="Shape 868"/>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Shape 875"/>
          <p:cNvSpPr>
            <a:spLocks noGrp="1" noRot="1" noChangeAspect="1"/>
          </p:cNvSpPr>
          <p:nvPr>
            <p:ph type="sldImg"/>
          </p:nvPr>
        </p:nvSpPr>
        <p:spPr>
          <a:prstGeom prst="rect">
            <a:avLst/>
          </a:prstGeom>
        </p:spPr>
        <p:txBody>
          <a:bodyPr/>
          <a:lstStyle/>
          <a:p>
            <a:endParaRPr/>
          </a:p>
        </p:txBody>
      </p:sp>
      <p:sp>
        <p:nvSpPr>
          <p:cNvPr id="876" name="Shape 876"/>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Shape 901"/>
          <p:cNvSpPr>
            <a:spLocks noGrp="1" noRot="1" noChangeAspect="1"/>
          </p:cNvSpPr>
          <p:nvPr>
            <p:ph type="sldImg"/>
          </p:nvPr>
        </p:nvSpPr>
        <p:spPr>
          <a:prstGeom prst="rect">
            <a:avLst/>
          </a:prstGeom>
        </p:spPr>
        <p:txBody>
          <a:bodyPr/>
          <a:lstStyle/>
          <a:p>
            <a:endParaRPr/>
          </a:p>
        </p:txBody>
      </p:sp>
      <p:sp>
        <p:nvSpPr>
          <p:cNvPr id="902" name="Shape 902"/>
          <p:cNvSpPr>
            <a:spLocks noGrp="1"/>
          </p:cNvSpPr>
          <p:nvPr>
            <p:ph type="body" sz="quarter" idx="1"/>
          </p:nvPr>
        </p:nvSpPr>
        <p:spPr>
          <a:prstGeom prst="rect">
            <a:avLst/>
          </a:prstGeom>
        </p:spPr>
        <p:txBody>
          <a:bodyPr/>
          <a:lstStyle/>
          <a:p>
            <a:r>
              <a:t>Adrian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Shape 909"/>
          <p:cNvSpPr>
            <a:spLocks noGrp="1" noRot="1" noChangeAspect="1"/>
          </p:cNvSpPr>
          <p:nvPr>
            <p:ph type="sldImg"/>
          </p:nvPr>
        </p:nvSpPr>
        <p:spPr>
          <a:prstGeom prst="rect">
            <a:avLst/>
          </a:prstGeom>
        </p:spPr>
        <p:txBody>
          <a:bodyPr/>
          <a:lstStyle/>
          <a:p>
            <a:endParaRPr/>
          </a:p>
        </p:txBody>
      </p:sp>
      <p:sp>
        <p:nvSpPr>
          <p:cNvPr id="910" name="Shape 910"/>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Shape 952"/>
          <p:cNvSpPr>
            <a:spLocks noGrp="1" noRot="1" noChangeAspect="1"/>
          </p:cNvSpPr>
          <p:nvPr>
            <p:ph type="sldImg"/>
          </p:nvPr>
        </p:nvSpPr>
        <p:spPr>
          <a:prstGeom prst="rect">
            <a:avLst/>
          </a:prstGeom>
        </p:spPr>
        <p:txBody>
          <a:bodyPr/>
          <a:lstStyle/>
          <a:p>
            <a:endParaRPr/>
          </a:p>
        </p:txBody>
      </p:sp>
      <p:sp>
        <p:nvSpPr>
          <p:cNvPr id="953" name="Shape 953"/>
          <p:cNvSpPr>
            <a:spLocks noGrp="1"/>
          </p:cNvSpPr>
          <p:nvPr>
            <p:ph type="body" sz="quarter" idx="1"/>
          </p:nvPr>
        </p:nvSpPr>
        <p:spPr>
          <a:prstGeom prst="rect">
            <a:avLst/>
          </a:prstGeom>
        </p:spPr>
        <p:txBody>
          <a:bodyPr/>
          <a:lstStyle/>
          <a:p>
            <a:pPr>
              <a:defRPr sz="1600"/>
            </a:pPr>
            <a:endParaRPr dirty="0"/>
          </a:p>
          <a:p>
            <a:pPr>
              <a:defRPr sz="1600"/>
            </a:pPr>
            <a:r>
              <a:rPr dirty="0"/>
              <a:t>IN</a:t>
            </a:r>
          </a:p>
          <a:p>
            <a:pPr>
              <a:defRPr sz="1600"/>
            </a:pPr>
            <a:r>
              <a:rPr dirty="0"/>
              <a:t> solutions possible </a:t>
            </a:r>
          </a:p>
          <a:p>
            <a:pPr>
              <a:defRPr sz="1600"/>
            </a:pPr>
            <a:r>
              <a:rPr dirty="0"/>
              <a:t>Inclusion/La participation de </a:t>
            </a:r>
            <a:r>
              <a:rPr dirty="0" err="1"/>
              <a:t>tous</a:t>
            </a:r>
            <a:r>
              <a:rPr dirty="0"/>
              <a:t> les </a:t>
            </a:r>
            <a:r>
              <a:rPr dirty="0" err="1"/>
              <a:t>membres</a:t>
            </a:r>
            <a:r>
              <a:rPr dirty="0"/>
              <a:t> du </a:t>
            </a:r>
            <a:r>
              <a:rPr dirty="0" err="1"/>
              <a:t>groupe</a:t>
            </a:r>
            <a:r>
              <a:rPr dirty="0"/>
              <a:t> </a:t>
            </a:r>
          </a:p>
          <a:p>
            <a:pPr>
              <a:defRPr sz="1600"/>
            </a:pPr>
            <a:r>
              <a:rPr dirty="0"/>
              <a:t>Dans </a:t>
            </a:r>
            <a:r>
              <a:rPr dirty="0" err="1"/>
              <a:t>chaque</a:t>
            </a:r>
            <a:r>
              <a:rPr dirty="0"/>
              <a:t> séance </a:t>
            </a:r>
            <a:r>
              <a:rPr dirty="0" err="1"/>
              <a:t>il</a:t>
            </a:r>
            <a:r>
              <a:rPr dirty="0"/>
              <a:t> </a:t>
            </a:r>
            <a:r>
              <a:rPr dirty="0" err="1"/>
              <a:t>est</a:t>
            </a:r>
            <a:r>
              <a:rPr dirty="0"/>
              <a:t> utile </a:t>
            </a:r>
            <a:r>
              <a:rPr dirty="0" err="1"/>
              <a:t>d’assigner</a:t>
            </a:r>
            <a:r>
              <a:rPr dirty="0"/>
              <a:t> des </a:t>
            </a:r>
            <a:r>
              <a:rPr dirty="0" err="1"/>
              <a:t>rôles</a:t>
            </a:r>
            <a:r>
              <a:rPr dirty="0"/>
              <a:t> au sein de </a:t>
            </a:r>
            <a:r>
              <a:rPr dirty="0" err="1"/>
              <a:t>l’équipe</a:t>
            </a:r>
            <a:r>
              <a:rPr dirty="0"/>
              <a:t>.</a:t>
            </a:r>
          </a:p>
          <a:p>
            <a:pPr>
              <a:defRPr sz="1600"/>
            </a:pPr>
            <a:r>
              <a:rPr dirty="0"/>
              <a:t>Un des </a:t>
            </a:r>
            <a:r>
              <a:rPr dirty="0" err="1"/>
              <a:t>rôles</a:t>
            </a:r>
            <a:r>
              <a:rPr dirty="0"/>
              <a:t> </a:t>
            </a:r>
            <a:r>
              <a:rPr dirty="0" err="1"/>
              <a:t>peut</a:t>
            </a:r>
            <a:r>
              <a:rPr dirty="0"/>
              <a:t> </a:t>
            </a:r>
            <a:r>
              <a:rPr dirty="0" err="1"/>
              <a:t>être</a:t>
            </a:r>
            <a:r>
              <a:rPr dirty="0"/>
              <a:t> </a:t>
            </a:r>
            <a:r>
              <a:rPr dirty="0" err="1"/>
              <a:t>une</a:t>
            </a:r>
            <a:r>
              <a:rPr dirty="0"/>
              <a:t> </a:t>
            </a:r>
            <a:r>
              <a:rPr dirty="0" err="1"/>
              <a:t>personne</a:t>
            </a:r>
            <a:r>
              <a:rPr dirty="0"/>
              <a:t> qui assure que tout le monde </a:t>
            </a:r>
            <a:r>
              <a:rPr dirty="0" err="1"/>
              <a:t>participe</a:t>
            </a:r>
            <a:r>
              <a:rPr dirty="0"/>
              <a:t> et </a:t>
            </a:r>
            <a:r>
              <a:rPr dirty="0" err="1"/>
              <a:t>prévenir</a:t>
            </a:r>
            <a:r>
              <a:rPr dirty="0"/>
              <a:t> </a:t>
            </a:r>
            <a:r>
              <a:rPr dirty="0" err="1"/>
              <a:t>qu’une</a:t>
            </a:r>
            <a:r>
              <a:rPr dirty="0"/>
              <a:t> </a:t>
            </a:r>
            <a:r>
              <a:rPr dirty="0" err="1"/>
              <a:t>personne</a:t>
            </a:r>
            <a:r>
              <a:rPr dirty="0"/>
              <a:t> </a:t>
            </a:r>
            <a:r>
              <a:rPr dirty="0" err="1"/>
              <a:t>domine</a:t>
            </a:r>
            <a:r>
              <a:rPr dirty="0"/>
              <a:t> la parole</a:t>
            </a:r>
          </a:p>
          <a:p>
            <a:pPr>
              <a:defRPr sz="1600"/>
            </a:pPr>
            <a:r>
              <a:rPr dirty="0" err="1"/>
              <a:t>Apprendre</a:t>
            </a:r>
            <a:r>
              <a:rPr dirty="0"/>
              <a:t> à se </a:t>
            </a:r>
            <a:r>
              <a:rPr dirty="0" err="1"/>
              <a:t>connaîtrez</a:t>
            </a:r>
            <a:r>
              <a:rPr dirty="0"/>
              <a:t> </a:t>
            </a:r>
          </a:p>
          <a:p>
            <a:pPr>
              <a:defRPr sz="1600"/>
            </a:pPr>
            <a:r>
              <a:rPr dirty="0"/>
              <a:t>Participation</a:t>
            </a:r>
          </a:p>
          <a:p>
            <a:pPr>
              <a:defRPr sz="1600"/>
            </a:pPr>
            <a:r>
              <a:rPr dirty="0"/>
              <a:t>Tout le monde travail/</a:t>
            </a:r>
            <a:r>
              <a:rPr dirty="0" err="1"/>
              <a:t>contribue</a:t>
            </a:r>
            <a:endParaRPr dirty="0"/>
          </a:p>
          <a:p>
            <a:pPr>
              <a:defRPr sz="1600"/>
            </a:pPr>
            <a:r>
              <a:rPr dirty="0"/>
              <a:t>Leadership</a:t>
            </a:r>
          </a:p>
          <a:p>
            <a:pPr>
              <a:defRPr sz="1600"/>
            </a:pPr>
            <a:r>
              <a:rPr dirty="0" err="1"/>
              <a:t>Ecoute</a:t>
            </a:r>
            <a:endParaRPr dirty="0"/>
          </a:p>
          <a:p>
            <a:pPr>
              <a:defRPr sz="1600"/>
            </a:pPr>
            <a:r>
              <a:rPr dirty="0"/>
              <a:t>Communication</a:t>
            </a:r>
          </a:p>
          <a:p>
            <a:pPr>
              <a:defRPr sz="1600"/>
            </a:pPr>
            <a:r>
              <a:rPr dirty="0" err="1"/>
              <a:t>Organisation</a:t>
            </a:r>
            <a:endParaRPr dirty="0"/>
          </a:p>
          <a:p>
            <a:pPr>
              <a:defRPr sz="1600"/>
            </a:pPr>
            <a:r>
              <a:rPr dirty="0"/>
              <a:t>Respect</a:t>
            </a:r>
          </a:p>
          <a:p>
            <a:pPr>
              <a:defRPr sz="1600"/>
            </a:pPr>
            <a:r>
              <a:rPr dirty="0"/>
              <a:t>Bien se </a:t>
            </a:r>
            <a:r>
              <a:rPr dirty="0" err="1"/>
              <a:t>comprendre</a:t>
            </a:r>
            <a:endParaRPr dirty="0"/>
          </a:p>
          <a:p>
            <a:pPr>
              <a:defRPr sz="1600"/>
            </a:pPr>
            <a:r>
              <a:rPr dirty="0"/>
              <a:t> </a:t>
            </a:r>
          </a:p>
          <a:p>
            <a:pPr>
              <a:defRPr sz="1600"/>
            </a:pPr>
            <a:endParaRPr dirty="0"/>
          </a:p>
          <a:p>
            <a:pPr>
              <a:defRPr sz="1600"/>
            </a:pPr>
            <a:r>
              <a:rPr dirty="0"/>
              <a:t>OUT </a:t>
            </a:r>
          </a:p>
          <a:p>
            <a:pPr>
              <a:defRPr sz="1600"/>
            </a:pPr>
            <a:r>
              <a:rPr dirty="0"/>
              <a:t>Une </a:t>
            </a:r>
            <a:r>
              <a:rPr dirty="0" err="1"/>
              <a:t>personne</a:t>
            </a:r>
            <a:r>
              <a:rPr dirty="0"/>
              <a:t> qui </a:t>
            </a:r>
            <a:r>
              <a:rPr dirty="0" err="1"/>
              <a:t>gère</a:t>
            </a:r>
            <a:r>
              <a:rPr dirty="0"/>
              <a:t>/</a:t>
            </a:r>
            <a:r>
              <a:rPr dirty="0" err="1"/>
              <a:t>décide</a:t>
            </a:r>
            <a:r>
              <a:rPr dirty="0"/>
              <a:t> tout</a:t>
            </a:r>
          </a:p>
          <a:p>
            <a:pPr>
              <a:defRPr sz="1600"/>
            </a:pPr>
            <a:r>
              <a:rPr dirty="0"/>
              <a:t>Une </a:t>
            </a:r>
            <a:r>
              <a:rPr dirty="0" err="1"/>
              <a:t>personne</a:t>
            </a:r>
            <a:r>
              <a:rPr dirty="0"/>
              <a:t> qui </a:t>
            </a:r>
            <a:r>
              <a:rPr dirty="0" err="1"/>
              <a:t>domine</a:t>
            </a:r>
            <a:r>
              <a:rPr dirty="0"/>
              <a:t> la parole et les séances</a:t>
            </a:r>
          </a:p>
          <a:p>
            <a:pPr>
              <a:defRPr sz="1600"/>
            </a:pPr>
            <a:r>
              <a:rPr dirty="0"/>
              <a:t>Ne pas bien </a:t>
            </a:r>
            <a:r>
              <a:rPr dirty="0" err="1"/>
              <a:t>écouter</a:t>
            </a:r>
            <a:endParaRPr dirty="0"/>
          </a:p>
          <a:p>
            <a:pPr>
              <a:defRPr sz="1600"/>
            </a:pPr>
            <a:r>
              <a:rPr dirty="0" err="1"/>
              <a:t>Manque</a:t>
            </a:r>
            <a:r>
              <a:rPr dirty="0"/>
              <a:t> de respect</a:t>
            </a:r>
          </a:p>
          <a:p>
            <a:pPr>
              <a:defRPr sz="1600"/>
            </a:pPr>
            <a:r>
              <a:rPr dirty="0"/>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Shape 958"/>
          <p:cNvSpPr>
            <a:spLocks noGrp="1" noRot="1" noChangeAspect="1"/>
          </p:cNvSpPr>
          <p:nvPr>
            <p:ph type="sldImg"/>
          </p:nvPr>
        </p:nvSpPr>
        <p:spPr>
          <a:prstGeom prst="rect">
            <a:avLst/>
          </a:prstGeom>
        </p:spPr>
        <p:txBody>
          <a:bodyPr/>
          <a:lstStyle/>
          <a:p>
            <a:endParaRPr/>
          </a:p>
        </p:txBody>
      </p:sp>
      <p:sp>
        <p:nvSpPr>
          <p:cNvPr id="959" name="Shape 959"/>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Shape 964"/>
          <p:cNvSpPr>
            <a:spLocks noGrp="1" noRot="1" noChangeAspect="1"/>
          </p:cNvSpPr>
          <p:nvPr>
            <p:ph type="sldImg"/>
          </p:nvPr>
        </p:nvSpPr>
        <p:spPr>
          <a:xfrm>
            <a:off x="381000" y="685800"/>
            <a:ext cx="6096000" cy="3429000"/>
          </a:xfrm>
          <a:prstGeom prst="rect">
            <a:avLst/>
          </a:prstGeom>
        </p:spPr>
        <p:txBody>
          <a:bodyPr/>
          <a:lstStyle/>
          <a:p>
            <a:endParaRPr/>
          </a:p>
        </p:txBody>
      </p:sp>
      <p:sp>
        <p:nvSpPr>
          <p:cNvPr id="965" name="Shape 965"/>
          <p:cNvSpPr>
            <a:spLocks noGrp="1"/>
          </p:cNvSpPr>
          <p:nvPr>
            <p:ph type="body" sz="quarter" idx="1"/>
          </p:nvPr>
        </p:nvSpPr>
        <p:spPr>
          <a:prstGeom prst="rect">
            <a:avLst/>
          </a:prstGeom>
        </p:spPr>
        <p:txBody>
          <a:bodyPr/>
          <a:lstStyle/>
          <a:p>
            <a:r>
              <a:rPr dirty="0"/>
              <a:t>Marika</a:t>
            </a:r>
          </a:p>
          <a:p>
            <a:r>
              <a:rPr dirty="0"/>
              <a:t>6 option solutions multi select</a:t>
            </a:r>
          </a:p>
          <a:p>
            <a:r>
              <a:rPr dirty="0" err="1"/>
              <a:t>L’être</a:t>
            </a:r>
            <a:r>
              <a:rPr dirty="0"/>
              <a:t> </a:t>
            </a:r>
            <a:r>
              <a:rPr dirty="0" err="1"/>
              <a:t>humain</a:t>
            </a:r>
            <a:r>
              <a:rPr dirty="0"/>
              <a:t> </a:t>
            </a:r>
            <a:r>
              <a:rPr dirty="0" err="1"/>
              <a:t>est</a:t>
            </a:r>
            <a:r>
              <a:rPr dirty="0"/>
              <a:t> </a:t>
            </a:r>
            <a:r>
              <a:rPr dirty="0" err="1"/>
              <a:t>toujours</a:t>
            </a:r>
            <a:r>
              <a:rPr dirty="0"/>
              <a:t> </a:t>
            </a:r>
            <a:r>
              <a:rPr dirty="0" err="1"/>
              <a:t>rationnel</a:t>
            </a:r>
            <a:r>
              <a:rPr dirty="0"/>
              <a:t>, </a:t>
            </a:r>
            <a:r>
              <a:rPr dirty="0" err="1"/>
              <a:t>basant</a:t>
            </a:r>
            <a:r>
              <a:rPr dirty="0"/>
              <a:t> </a:t>
            </a:r>
            <a:r>
              <a:rPr dirty="0" err="1"/>
              <a:t>ses</a:t>
            </a:r>
            <a:r>
              <a:rPr dirty="0"/>
              <a:t> </a:t>
            </a:r>
            <a:r>
              <a:rPr dirty="0" err="1"/>
              <a:t>décisions</a:t>
            </a:r>
            <a:r>
              <a:rPr dirty="0"/>
              <a:t> sur les </a:t>
            </a:r>
            <a:r>
              <a:rPr dirty="0" err="1"/>
              <a:t>faits</a:t>
            </a:r>
            <a:r>
              <a:rPr dirty="0"/>
              <a:t> et la pensée </a:t>
            </a:r>
            <a:r>
              <a:rPr dirty="0" err="1"/>
              <a:t>logique</a:t>
            </a:r>
            <a:r>
              <a:rPr dirty="0"/>
              <a:t>.</a:t>
            </a:r>
          </a:p>
          <a:p>
            <a:r>
              <a:rPr dirty="0" err="1"/>
              <a:t>Vrai</a:t>
            </a:r>
            <a:endParaRPr dirty="0"/>
          </a:p>
          <a:p>
            <a:r>
              <a:rPr dirty="0"/>
              <a:t>Faux</a:t>
            </a:r>
          </a:p>
          <a:p>
            <a:r>
              <a:rPr dirty="0"/>
              <a:t>FAUX: nous ne </a:t>
            </a:r>
            <a:r>
              <a:rPr dirty="0" err="1"/>
              <a:t>sommes</a:t>
            </a:r>
            <a:r>
              <a:rPr dirty="0"/>
              <a:t> pas </a:t>
            </a:r>
            <a:r>
              <a:rPr dirty="0" err="1"/>
              <a:t>toujours</a:t>
            </a:r>
            <a:r>
              <a:rPr dirty="0"/>
              <a:t> </a:t>
            </a:r>
            <a:r>
              <a:rPr dirty="0" err="1"/>
              <a:t>rationnels</a:t>
            </a:r>
            <a:r>
              <a:rPr dirty="0"/>
              <a:t>. </a:t>
            </a:r>
            <a:r>
              <a:rPr dirty="0" err="1"/>
              <a:t>En</a:t>
            </a:r>
            <a:r>
              <a:rPr dirty="0"/>
              <a:t> fait, nous </a:t>
            </a:r>
            <a:r>
              <a:rPr dirty="0" err="1"/>
              <a:t>sommes</a:t>
            </a:r>
            <a:r>
              <a:rPr dirty="0"/>
              <a:t> </a:t>
            </a:r>
            <a:r>
              <a:rPr dirty="0" err="1"/>
              <a:t>très</a:t>
            </a:r>
            <a:r>
              <a:rPr dirty="0"/>
              <a:t> </a:t>
            </a:r>
            <a:r>
              <a:rPr dirty="0" err="1"/>
              <a:t>facilement</a:t>
            </a:r>
            <a:r>
              <a:rPr dirty="0"/>
              <a:t> </a:t>
            </a:r>
            <a:r>
              <a:rPr dirty="0" err="1"/>
              <a:t>influencé</a:t>
            </a:r>
            <a:r>
              <a:rPr dirty="0"/>
              <a:t>-e-s par la manière </a:t>
            </a:r>
            <a:r>
              <a:rPr dirty="0" err="1"/>
              <a:t>dont</a:t>
            </a:r>
            <a:r>
              <a:rPr dirty="0"/>
              <a:t> les </a:t>
            </a:r>
            <a:r>
              <a:rPr dirty="0" err="1"/>
              <a:t>informations</a:t>
            </a:r>
            <a:r>
              <a:rPr dirty="0"/>
              <a:t> nous </a:t>
            </a:r>
            <a:r>
              <a:rPr dirty="0" err="1"/>
              <a:t>sont</a:t>
            </a:r>
            <a:r>
              <a:rPr dirty="0"/>
              <a:t> </a:t>
            </a:r>
            <a:r>
              <a:rPr dirty="0" err="1"/>
              <a:t>présentées</a:t>
            </a:r>
            <a:r>
              <a:rPr dirty="0"/>
              <a:t> </a:t>
            </a:r>
            <a:r>
              <a:rPr dirty="0" err="1"/>
              <a:t>ainsi</a:t>
            </a:r>
            <a:r>
              <a:rPr dirty="0"/>
              <a:t> que </a:t>
            </a:r>
            <a:r>
              <a:rPr dirty="0" err="1"/>
              <a:t>nos</a:t>
            </a:r>
            <a:r>
              <a:rPr dirty="0"/>
              <a:t> </a:t>
            </a:r>
            <a:r>
              <a:rPr dirty="0" err="1"/>
              <a:t>émotions</a:t>
            </a:r>
            <a:r>
              <a:rPr dirty="0"/>
              <a:t> et motivations.</a:t>
            </a:r>
          </a:p>
          <a:p>
            <a:r>
              <a:rPr dirty="0"/>
              <a:t>Les </a:t>
            </a:r>
            <a:r>
              <a:rPr dirty="0" err="1"/>
              <a:t>biais</a:t>
            </a:r>
            <a:r>
              <a:rPr dirty="0"/>
              <a:t> </a:t>
            </a:r>
            <a:r>
              <a:rPr dirty="0" err="1"/>
              <a:t>cognitifs</a:t>
            </a:r>
            <a:r>
              <a:rPr dirty="0"/>
              <a:t> </a:t>
            </a:r>
            <a:r>
              <a:rPr dirty="0" err="1"/>
              <a:t>sont</a:t>
            </a:r>
            <a:r>
              <a:rPr dirty="0"/>
              <a:t> des </a:t>
            </a:r>
            <a:r>
              <a:rPr dirty="0" err="1"/>
              <a:t>déviations</a:t>
            </a:r>
            <a:r>
              <a:rPr dirty="0"/>
              <a:t> dans le </a:t>
            </a:r>
            <a:r>
              <a:rPr dirty="0" err="1"/>
              <a:t>traitement</a:t>
            </a:r>
            <a:r>
              <a:rPr dirty="0"/>
              <a:t> </a:t>
            </a:r>
            <a:r>
              <a:rPr dirty="0" err="1"/>
              <a:t>cognitif</a:t>
            </a:r>
            <a:r>
              <a:rPr dirty="0"/>
              <a:t> des </a:t>
            </a:r>
            <a:r>
              <a:rPr dirty="0" err="1"/>
              <a:t>informations</a:t>
            </a:r>
            <a:endParaRPr dirty="0"/>
          </a:p>
          <a:p>
            <a:r>
              <a:rPr dirty="0" err="1"/>
              <a:t>Vrai</a:t>
            </a:r>
            <a:endParaRPr dirty="0"/>
          </a:p>
          <a:p>
            <a:r>
              <a:rPr dirty="0"/>
              <a:t>Faux</a:t>
            </a:r>
          </a:p>
          <a:p>
            <a:r>
              <a:rPr dirty="0"/>
              <a:t>VRAI</a:t>
            </a:r>
          </a:p>
          <a:p>
            <a:r>
              <a:rPr dirty="0"/>
              <a:t>Le </a:t>
            </a:r>
            <a:r>
              <a:rPr dirty="0" err="1"/>
              <a:t>biais</a:t>
            </a:r>
            <a:r>
              <a:rPr dirty="0"/>
              <a:t> de </a:t>
            </a:r>
            <a:r>
              <a:rPr dirty="0" err="1"/>
              <a:t>négativité</a:t>
            </a:r>
            <a:r>
              <a:rPr dirty="0"/>
              <a:t> </a:t>
            </a:r>
            <a:r>
              <a:rPr dirty="0" err="1"/>
              <a:t>est</a:t>
            </a:r>
            <a:r>
              <a:rPr dirty="0"/>
              <a:t> le </a:t>
            </a:r>
            <a:r>
              <a:rPr dirty="0" err="1"/>
              <a:t>phénomène</a:t>
            </a:r>
            <a:r>
              <a:rPr dirty="0"/>
              <a:t> par </a:t>
            </a:r>
            <a:r>
              <a:rPr dirty="0" err="1"/>
              <a:t>lequel</a:t>
            </a:r>
            <a:r>
              <a:rPr dirty="0"/>
              <a:t> les </a:t>
            </a:r>
            <a:r>
              <a:rPr dirty="0" err="1"/>
              <a:t>individus</a:t>
            </a:r>
            <a:r>
              <a:rPr dirty="0"/>
              <a:t> </a:t>
            </a:r>
            <a:r>
              <a:rPr dirty="0" err="1"/>
              <a:t>ignorent</a:t>
            </a:r>
            <a:r>
              <a:rPr dirty="0"/>
              <a:t> les </a:t>
            </a:r>
            <a:r>
              <a:rPr dirty="0" err="1"/>
              <a:t>expériences</a:t>
            </a:r>
            <a:r>
              <a:rPr dirty="0"/>
              <a:t> </a:t>
            </a:r>
            <a:r>
              <a:rPr dirty="0" err="1"/>
              <a:t>négatives</a:t>
            </a:r>
            <a:r>
              <a:rPr dirty="0"/>
              <a:t> et </a:t>
            </a:r>
            <a:r>
              <a:rPr dirty="0" err="1"/>
              <a:t>sont</a:t>
            </a:r>
            <a:r>
              <a:rPr dirty="0"/>
              <a:t> </a:t>
            </a:r>
            <a:r>
              <a:rPr dirty="0" err="1"/>
              <a:t>souvent</a:t>
            </a:r>
            <a:r>
              <a:rPr dirty="0"/>
              <a:t> plus </a:t>
            </a:r>
            <a:r>
              <a:rPr dirty="0" err="1"/>
              <a:t>attirés</a:t>
            </a:r>
            <a:r>
              <a:rPr dirty="0"/>
              <a:t> par les choses positives</a:t>
            </a:r>
          </a:p>
          <a:p>
            <a:r>
              <a:rPr dirty="0" err="1"/>
              <a:t>Vrai</a:t>
            </a:r>
            <a:endParaRPr dirty="0"/>
          </a:p>
          <a:p>
            <a:r>
              <a:rPr dirty="0"/>
              <a:t>Faux</a:t>
            </a:r>
          </a:p>
          <a:p>
            <a:r>
              <a:rPr dirty="0"/>
              <a:t>FAUX : </a:t>
            </a:r>
            <a:r>
              <a:rPr dirty="0" err="1"/>
              <a:t>c’est</a:t>
            </a:r>
            <a:r>
              <a:rPr dirty="0"/>
              <a:t> le contraire, nous </a:t>
            </a:r>
            <a:r>
              <a:rPr dirty="0" err="1"/>
              <a:t>sommes</a:t>
            </a:r>
            <a:r>
              <a:rPr dirty="0"/>
              <a:t> </a:t>
            </a:r>
            <a:r>
              <a:rPr dirty="0" err="1"/>
              <a:t>souvent</a:t>
            </a:r>
            <a:r>
              <a:rPr dirty="0"/>
              <a:t> </a:t>
            </a:r>
            <a:r>
              <a:rPr dirty="0" err="1"/>
              <a:t>attirés</a:t>
            </a:r>
            <a:r>
              <a:rPr dirty="0"/>
              <a:t> par les </a:t>
            </a:r>
            <a:r>
              <a:rPr dirty="0" err="1"/>
              <a:t>mauvaises</a:t>
            </a:r>
            <a:r>
              <a:rPr dirty="0"/>
              <a:t> </a:t>
            </a:r>
            <a:r>
              <a:rPr dirty="0" err="1"/>
              <a:t>nouvelles</a:t>
            </a:r>
            <a:r>
              <a:rPr dirty="0"/>
              <a:t> et let </a:t>
            </a:r>
            <a:r>
              <a:rPr dirty="0" err="1"/>
              <a:t>expériences</a:t>
            </a:r>
            <a:r>
              <a:rPr dirty="0"/>
              <a:t> </a:t>
            </a:r>
            <a:r>
              <a:rPr dirty="0" err="1"/>
              <a:t>négatives</a:t>
            </a:r>
            <a:r>
              <a:rPr dirty="0"/>
              <a:t> et/</a:t>
            </a:r>
            <a:r>
              <a:rPr dirty="0" err="1"/>
              <a:t>ou</a:t>
            </a:r>
            <a:r>
              <a:rPr dirty="0"/>
              <a:t> </a:t>
            </a:r>
            <a:r>
              <a:rPr dirty="0" err="1"/>
              <a:t>dangereuses</a:t>
            </a:r>
            <a:r>
              <a:rPr dirty="0"/>
              <a:t>.</a:t>
            </a:r>
          </a:p>
          <a:p>
            <a:r>
              <a:rPr dirty="0"/>
              <a:t>Le </a:t>
            </a:r>
            <a:r>
              <a:rPr dirty="0" err="1"/>
              <a:t>biais</a:t>
            </a:r>
            <a:r>
              <a:rPr dirty="0"/>
              <a:t> </a:t>
            </a:r>
            <a:r>
              <a:rPr dirty="0" err="1"/>
              <a:t>d’ancrage</a:t>
            </a:r>
            <a:r>
              <a:rPr dirty="0"/>
              <a:t> nous </a:t>
            </a:r>
            <a:r>
              <a:rPr dirty="0" err="1"/>
              <a:t>amène</a:t>
            </a:r>
            <a:r>
              <a:rPr dirty="0"/>
              <a:t> à trop nous </a:t>
            </a:r>
            <a:r>
              <a:rPr dirty="0" err="1"/>
              <a:t>fier</a:t>
            </a:r>
            <a:r>
              <a:rPr dirty="0"/>
              <a:t> à la première information </a:t>
            </a:r>
            <a:r>
              <a:rPr dirty="0" err="1"/>
              <a:t>reçue</a:t>
            </a:r>
            <a:r>
              <a:rPr dirty="0"/>
              <a:t> sur un </a:t>
            </a:r>
            <a:r>
              <a:rPr dirty="0" err="1"/>
              <a:t>sujet</a:t>
            </a:r>
            <a:r>
              <a:rPr dirty="0"/>
              <a:t> (</a:t>
            </a:r>
            <a:r>
              <a:rPr dirty="0" err="1"/>
              <a:t>pex</a:t>
            </a:r>
            <a:r>
              <a:rPr dirty="0"/>
              <a:t> </a:t>
            </a:r>
            <a:r>
              <a:rPr dirty="0" err="1"/>
              <a:t>en</a:t>
            </a:r>
            <a:r>
              <a:rPr dirty="0"/>
              <a:t> </a:t>
            </a:r>
            <a:r>
              <a:rPr dirty="0" err="1"/>
              <a:t>achetant</a:t>
            </a:r>
            <a:r>
              <a:rPr dirty="0"/>
              <a:t> </a:t>
            </a:r>
            <a:r>
              <a:rPr dirty="0" err="1"/>
              <a:t>une</a:t>
            </a:r>
            <a:r>
              <a:rPr dirty="0"/>
              <a:t> nouvelle </a:t>
            </a:r>
            <a:r>
              <a:rPr dirty="0" err="1"/>
              <a:t>télévision</a:t>
            </a:r>
            <a:r>
              <a:rPr dirty="0"/>
              <a:t>)</a:t>
            </a:r>
          </a:p>
          <a:p>
            <a:r>
              <a:rPr dirty="0" err="1"/>
              <a:t>Vrai</a:t>
            </a:r>
            <a:endParaRPr dirty="0"/>
          </a:p>
          <a:p>
            <a:r>
              <a:rPr dirty="0"/>
              <a:t>Faux</a:t>
            </a:r>
          </a:p>
          <a:p>
            <a:r>
              <a:rPr dirty="0"/>
              <a:t>VRAI</a:t>
            </a:r>
          </a:p>
          <a:p>
            <a:r>
              <a:rPr dirty="0"/>
              <a:t>Comment un argument </a:t>
            </a:r>
            <a:r>
              <a:rPr dirty="0" err="1"/>
              <a:t>est</a:t>
            </a:r>
            <a:r>
              <a:rPr dirty="0"/>
              <a:t> </a:t>
            </a:r>
            <a:r>
              <a:rPr dirty="0" err="1"/>
              <a:t>formulé</a:t>
            </a:r>
            <a:r>
              <a:rPr dirty="0"/>
              <a:t> </a:t>
            </a:r>
            <a:r>
              <a:rPr dirty="0" err="1"/>
              <a:t>ou</a:t>
            </a:r>
            <a:r>
              <a:rPr dirty="0"/>
              <a:t> </a:t>
            </a:r>
            <a:r>
              <a:rPr dirty="0" err="1"/>
              <a:t>cadré</a:t>
            </a:r>
            <a:r>
              <a:rPr dirty="0"/>
              <a:t> </a:t>
            </a:r>
            <a:r>
              <a:rPr dirty="0" err="1"/>
              <a:t>n’a</a:t>
            </a:r>
            <a:r>
              <a:rPr dirty="0"/>
              <a:t> </a:t>
            </a:r>
            <a:r>
              <a:rPr dirty="0" err="1"/>
              <a:t>aucune</a:t>
            </a:r>
            <a:r>
              <a:rPr dirty="0"/>
              <a:t> influence sur </a:t>
            </a:r>
            <a:r>
              <a:rPr dirty="0" err="1"/>
              <a:t>notre</a:t>
            </a:r>
            <a:r>
              <a:rPr dirty="0"/>
              <a:t> </a:t>
            </a:r>
            <a:r>
              <a:rPr dirty="0" err="1"/>
              <a:t>compréhension</a:t>
            </a:r>
            <a:r>
              <a:rPr dirty="0"/>
              <a:t> d’un </a:t>
            </a:r>
            <a:r>
              <a:rPr dirty="0" err="1"/>
              <a:t>problème</a:t>
            </a:r>
            <a:r>
              <a:rPr dirty="0"/>
              <a:t>.</a:t>
            </a:r>
          </a:p>
          <a:p>
            <a:r>
              <a:rPr dirty="0" err="1"/>
              <a:t>Vrai</a:t>
            </a:r>
            <a:endParaRPr dirty="0"/>
          </a:p>
          <a:p>
            <a:r>
              <a:rPr dirty="0"/>
              <a:t>Faux</a:t>
            </a:r>
          </a:p>
          <a:p>
            <a:r>
              <a:rPr dirty="0"/>
              <a:t>FAUX : La </a:t>
            </a:r>
            <a:r>
              <a:rPr dirty="0" err="1"/>
              <a:t>façon</a:t>
            </a:r>
            <a:r>
              <a:rPr dirty="0"/>
              <a:t> de </a:t>
            </a:r>
            <a:r>
              <a:rPr dirty="0" err="1"/>
              <a:t>formuler</a:t>
            </a:r>
            <a:r>
              <a:rPr dirty="0"/>
              <a:t> </a:t>
            </a:r>
            <a:r>
              <a:rPr dirty="0" err="1"/>
              <a:t>une</a:t>
            </a:r>
            <a:r>
              <a:rPr dirty="0"/>
              <a:t> question </a:t>
            </a:r>
            <a:r>
              <a:rPr dirty="0" err="1"/>
              <a:t>ou</a:t>
            </a:r>
            <a:r>
              <a:rPr dirty="0"/>
              <a:t> de </a:t>
            </a:r>
            <a:r>
              <a:rPr dirty="0" err="1"/>
              <a:t>voir</a:t>
            </a:r>
            <a:r>
              <a:rPr dirty="0"/>
              <a:t> un </a:t>
            </a:r>
            <a:r>
              <a:rPr dirty="0" err="1"/>
              <a:t>problème</a:t>
            </a:r>
            <a:r>
              <a:rPr dirty="0"/>
              <a:t> </a:t>
            </a:r>
            <a:r>
              <a:rPr dirty="0" err="1"/>
              <a:t>peut</a:t>
            </a:r>
            <a:r>
              <a:rPr dirty="0"/>
              <a:t> </a:t>
            </a:r>
            <a:r>
              <a:rPr dirty="0" err="1"/>
              <a:t>complétement</a:t>
            </a:r>
            <a:r>
              <a:rPr dirty="0"/>
              <a:t> changer comment nous </a:t>
            </a:r>
            <a:r>
              <a:rPr dirty="0" err="1"/>
              <a:t>voyons</a:t>
            </a:r>
            <a:r>
              <a:rPr dirty="0"/>
              <a:t> la question (</a:t>
            </a:r>
            <a:r>
              <a:rPr dirty="0" err="1"/>
              <a:t>pensez</a:t>
            </a:r>
            <a:r>
              <a:rPr dirty="0"/>
              <a:t> aux </a:t>
            </a:r>
            <a:r>
              <a:rPr dirty="0" err="1"/>
              <a:t>moines</a:t>
            </a:r>
            <a:r>
              <a:rPr dirty="0"/>
              <a:t> qui </a:t>
            </a:r>
            <a:r>
              <a:rPr dirty="0" err="1"/>
              <a:t>fument</a:t>
            </a:r>
            <a:r>
              <a:rPr dirty="0"/>
              <a:t> pendant </a:t>
            </a:r>
            <a:r>
              <a:rPr dirty="0" err="1"/>
              <a:t>qu’ils</a:t>
            </a:r>
            <a:r>
              <a:rPr dirty="0"/>
              <a:t> </a:t>
            </a:r>
            <a:r>
              <a:rPr dirty="0" err="1"/>
              <a:t>prient</a:t>
            </a:r>
            <a:r>
              <a:rPr dirty="0"/>
              <a:t> </a:t>
            </a:r>
            <a:r>
              <a:rPr dirty="0" err="1"/>
              <a:t>ou</a:t>
            </a:r>
            <a:r>
              <a:rPr dirty="0"/>
              <a:t> </a:t>
            </a:r>
            <a:r>
              <a:rPr dirty="0" err="1"/>
              <a:t>prient</a:t>
            </a:r>
            <a:r>
              <a:rPr dirty="0"/>
              <a:t> pendant </a:t>
            </a:r>
            <a:r>
              <a:rPr dirty="0" err="1"/>
              <a:t>qu’ils</a:t>
            </a:r>
            <a:r>
              <a:rPr dirty="0"/>
              <a:t> </a:t>
            </a:r>
            <a:r>
              <a:rPr dirty="0" err="1"/>
              <a:t>fument</a:t>
            </a:r>
            <a:r>
              <a:rPr dirty="0"/>
              <a:t>).</a:t>
            </a:r>
          </a:p>
          <a:p>
            <a:r>
              <a:rPr dirty="0"/>
              <a:t>Une </a:t>
            </a:r>
            <a:r>
              <a:rPr dirty="0" err="1"/>
              <a:t>série</a:t>
            </a:r>
            <a:r>
              <a:rPr dirty="0"/>
              <a:t> de </a:t>
            </a:r>
            <a:r>
              <a:rPr dirty="0" err="1"/>
              <a:t>biais</a:t>
            </a:r>
            <a:r>
              <a:rPr dirty="0"/>
              <a:t> </a:t>
            </a:r>
            <a:r>
              <a:rPr dirty="0" err="1"/>
              <a:t>d’interprétation</a:t>
            </a:r>
            <a:r>
              <a:rPr dirty="0"/>
              <a:t> </a:t>
            </a:r>
            <a:r>
              <a:rPr dirty="0" err="1"/>
              <a:t>influencent</a:t>
            </a:r>
            <a:r>
              <a:rPr dirty="0"/>
              <a:t> comment nous </a:t>
            </a:r>
            <a:r>
              <a:rPr dirty="0" err="1"/>
              <a:t>interprétons</a:t>
            </a:r>
            <a:r>
              <a:rPr dirty="0"/>
              <a:t> des messages. </a:t>
            </a:r>
            <a:r>
              <a:rPr dirty="0" err="1"/>
              <a:t>Différentes</a:t>
            </a:r>
            <a:r>
              <a:rPr dirty="0"/>
              <a:t> </a:t>
            </a:r>
            <a:r>
              <a:rPr dirty="0" err="1"/>
              <a:t>personnes</a:t>
            </a:r>
            <a:r>
              <a:rPr dirty="0"/>
              <a:t> </a:t>
            </a:r>
            <a:r>
              <a:rPr dirty="0" err="1"/>
              <a:t>peuvent</a:t>
            </a:r>
            <a:r>
              <a:rPr dirty="0"/>
              <a:t> </a:t>
            </a:r>
            <a:r>
              <a:rPr dirty="0" err="1"/>
              <a:t>interpréter</a:t>
            </a:r>
            <a:r>
              <a:rPr dirty="0"/>
              <a:t> des messages et </a:t>
            </a:r>
            <a:r>
              <a:rPr dirty="0" err="1"/>
              <a:t>informations</a:t>
            </a:r>
            <a:r>
              <a:rPr dirty="0"/>
              <a:t> de manière </a:t>
            </a:r>
            <a:r>
              <a:rPr dirty="0" err="1"/>
              <a:t>très</a:t>
            </a:r>
            <a:r>
              <a:rPr dirty="0"/>
              <a:t> </a:t>
            </a:r>
            <a:r>
              <a:rPr dirty="0" err="1"/>
              <a:t>différente</a:t>
            </a:r>
            <a:r>
              <a:rPr dirty="0"/>
              <a:t>. Surtout les messages </a:t>
            </a:r>
            <a:r>
              <a:rPr dirty="0" err="1"/>
              <a:t>instantanés</a:t>
            </a:r>
            <a:r>
              <a:rPr dirty="0"/>
              <a:t> sur smartphones et </a:t>
            </a:r>
            <a:r>
              <a:rPr dirty="0" err="1"/>
              <a:t>autres</a:t>
            </a:r>
            <a:r>
              <a:rPr dirty="0"/>
              <a:t>.</a:t>
            </a:r>
          </a:p>
          <a:p>
            <a:r>
              <a:rPr dirty="0" err="1"/>
              <a:t>Vrai</a:t>
            </a:r>
            <a:endParaRPr dirty="0"/>
          </a:p>
          <a:p>
            <a:r>
              <a:rPr dirty="0"/>
              <a:t>Faux</a:t>
            </a:r>
          </a:p>
          <a:p>
            <a:r>
              <a:rPr dirty="0"/>
              <a:t>VRAI</a:t>
            </a:r>
          </a:p>
          <a:p>
            <a:r>
              <a:rPr dirty="0"/>
              <a:t>Notre </a:t>
            </a:r>
            <a:r>
              <a:rPr dirty="0" err="1"/>
              <a:t>mémoire</a:t>
            </a:r>
            <a:r>
              <a:rPr dirty="0"/>
              <a:t> </a:t>
            </a:r>
            <a:r>
              <a:rPr dirty="0" err="1"/>
              <a:t>est</a:t>
            </a:r>
            <a:r>
              <a:rPr dirty="0"/>
              <a:t> </a:t>
            </a:r>
            <a:r>
              <a:rPr dirty="0" err="1"/>
              <a:t>une</a:t>
            </a:r>
            <a:r>
              <a:rPr dirty="0"/>
              <a:t> collection </a:t>
            </a:r>
            <a:r>
              <a:rPr dirty="0" err="1"/>
              <a:t>miroir</a:t>
            </a:r>
            <a:r>
              <a:rPr dirty="0"/>
              <a:t> de </a:t>
            </a:r>
            <a:r>
              <a:rPr dirty="0" err="1"/>
              <a:t>notre</a:t>
            </a:r>
            <a:r>
              <a:rPr dirty="0"/>
              <a:t> </a:t>
            </a:r>
            <a:r>
              <a:rPr dirty="0" err="1"/>
              <a:t>vécu</a:t>
            </a:r>
            <a:r>
              <a:rPr dirty="0"/>
              <a:t>. Nous </a:t>
            </a:r>
            <a:r>
              <a:rPr dirty="0" err="1"/>
              <a:t>sommes</a:t>
            </a:r>
            <a:r>
              <a:rPr dirty="0"/>
              <a:t> </a:t>
            </a:r>
            <a:r>
              <a:rPr dirty="0" err="1"/>
              <a:t>capables</a:t>
            </a:r>
            <a:r>
              <a:rPr dirty="0"/>
              <a:t> de nous souvenir de </a:t>
            </a:r>
            <a:r>
              <a:rPr dirty="0" err="1"/>
              <a:t>tous</a:t>
            </a:r>
            <a:r>
              <a:rPr dirty="0"/>
              <a:t> de manière </a:t>
            </a:r>
            <a:r>
              <a:rPr dirty="0" err="1"/>
              <a:t>chronologique</a:t>
            </a:r>
            <a:r>
              <a:rPr dirty="0"/>
              <a:t>.</a:t>
            </a:r>
          </a:p>
          <a:p>
            <a:r>
              <a:rPr dirty="0" err="1"/>
              <a:t>Vrai</a:t>
            </a:r>
            <a:endParaRPr dirty="0"/>
          </a:p>
          <a:p>
            <a:r>
              <a:rPr dirty="0"/>
              <a:t>Faux</a:t>
            </a:r>
          </a:p>
          <a:p>
            <a:r>
              <a:rPr dirty="0"/>
              <a:t>FAUX : </a:t>
            </a:r>
            <a:r>
              <a:rPr dirty="0" err="1"/>
              <a:t>différents</a:t>
            </a:r>
            <a:r>
              <a:rPr dirty="0"/>
              <a:t> </a:t>
            </a:r>
            <a:r>
              <a:rPr dirty="0" err="1"/>
              <a:t>biais</a:t>
            </a:r>
            <a:r>
              <a:rPr dirty="0"/>
              <a:t> </a:t>
            </a:r>
            <a:r>
              <a:rPr dirty="0" err="1"/>
              <a:t>influencent</a:t>
            </a:r>
            <a:r>
              <a:rPr dirty="0"/>
              <a:t> </a:t>
            </a:r>
            <a:r>
              <a:rPr dirty="0" err="1"/>
              <a:t>notre</a:t>
            </a:r>
            <a:r>
              <a:rPr dirty="0"/>
              <a:t> </a:t>
            </a:r>
            <a:r>
              <a:rPr dirty="0" err="1"/>
              <a:t>mémoire</a:t>
            </a:r>
            <a:r>
              <a:rPr dirty="0"/>
              <a:t>. Nous </a:t>
            </a:r>
            <a:r>
              <a:rPr dirty="0" err="1"/>
              <a:t>sommes</a:t>
            </a:r>
            <a:r>
              <a:rPr dirty="0"/>
              <a:t> </a:t>
            </a:r>
            <a:r>
              <a:rPr dirty="0" err="1"/>
              <a:t>même</a:t>
            </a:r>
            <a:r>
              <a:rPr dirty="0"/>
              <a:t> </a:t>
            </a:r>
            <a:r>
              <a:rPr dirty="0" err="1"/>
              <a:t>capables</a:t>
            </a:r>
            <a:r>
              <a:rPr dirty="0"/>
              <a:t> </a:t>
            </a:r>
            <a:r>
              <a:rPr dirty="0" err="1"/>
              <a:t>d'enregistrer</a:t>
            </a:r>
            <a:r>
              <a:rPr dirty="0"/>
              <a:t> des </a:t>
            </a:r>
            <a:r>
              <a:rPr dirty="0" err="1"/>
              <a:t>fausses</a:t>
            </a:r>
            <a:r>
              <a:rPr dirty="0"/>
              <a:t> </a:t>
            </a:r>
            <a:r>
              <a:rPr dirty="0" err="1"/>
              <a:t>mémoires</a:t>
            </a:r>
            <a:r>
              <a:rPr dirty="0"/>
              <a:t>. Notre </a:t>
            </a:r>
            <a:r>
              <a:rPr dirty="0" err="1"/>
              <a:t>mémoire</a:t>
            </a:r>
            <a:r>
              <a:rPr dirty="0"/>
              <a:t> </a:t>
            </a:r>
            <a:r>
              <a:rPr dirty="0" err="1"/>
              <a:t>est</a:t>
            </a:r>
            <a:r>
              <a:rPr dirty="0"/>
              <a:t> </a:t>
            </a:r>
            <a:r>
              <a:rPr dirty="0" err="1"/>
              <a:t>très</a:t>
            </a:r>
            <a:r>
              <a:rPr dirty="0"/>
              <a:t> </a:t>
            </a:r>
            <a:r>
              <a:rPr dirty="0" err="1"/>
              <a:t>influencée</a:t>
            </a:r>
            <a:r>
              <a:rPr dirty="0"/>
              <a:t> par des influences et </a:t>
            </a:r>
            <a:r>
              <a:rPr dirty="0" err="1"/>
              <a:t>signaux</a:t>
            </a:r>
            <a:r>
              <a:rPr dirty="0"/>
              <a:t> </a:t>
            </a:r>
            <a:r>
              <a:rPr dirty="0" err="1"/>
              <a:t>venant</a:t>
            </a:r>
            <a:r>
              <a:rPr dirty="0"/>
              <a:t> du monde qui nous </a:t>
            </a:r>
            <a:r>
              <a:rPr dirty="0" err="1"/>
              <a:t>entoure</a:t>
            </a:r>
            <a:r>
              <a:rPr dirty="0"/>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Shape 976"/>
          <p:cNvSpPr>
            <a:spLocks noGrp="1" noRot="1" noChangeAspect="1"/>
          </p:cNvSpPr>
          <p:nvPr>
            <p:ph type="sldImg"/>
          </p:nvPr>
        </p:nvSpPr>
        <p:spPr>
          <a:xfrm>
            <a:off x="381000" y="685800"/>
            <a:ext cx="6096000" cy="3429000"/>
          </a:xfrm>
          <a:prstGeom prst="rect">
            <a:avLst/>
          </a:prstGeom>
        </p:spPr>
        <p:txBody>
          <a:bodyPr/>
          <a:lstStyle/>
          <a:p>
            <a:endParaRPr/>
          </a:p>
        </p:txBody>
      </p:sp>
      <p:sp>
        <p:nvSpPr>
          <p:cNvPr id="977" name="Shape 977"/>
          <p:cNvSpPr>
            <a:spLocks noGrp="1"/>
          </p:cNvSpPr>
          <p:nvPr>
            <p:ph type="body" sz="quarter" idx="1"/>
          </p:nvPr>
        </p:nvSpPr>
        <p:spPr>
          <a:prstGeom prst="rect">
            <a:avLst/>
          </a:prstGeom>
        </p:spPr>
        <p:txBody>
          <a:bodyPr/>
          <a:lstStyle/>
          <a:p>
            <a:r>
              <a:rPr dirty="0"/>
              <a:t>Marika</a:t>
            </a:r>
          </a:p>
          <a:p>
            <a:r>
              <a:rPr dirty="0"/>
              <a:t>6 option solutions multi select</a:t>
            </a:r>
          </a:p>
          <a:p>
            <a:r>
              <a:rPr dirty="0" err="1"/>
              <a:t>L’être</a:t>
            </a:r>
            <a:r>
              <a:rPr dirty="0"/>
              <a:t> </a:t>
            </a:r>
            <a:r>
              <a:rPr dirty="0" err="1"/>
              <a:t>humain</a:t>
            </a:r>
            <a:r>
              <a:rPr dirty="0"/>
              <a:t> </a:t>
            </a:r>
            <a:r>
              <a:rPr dirty="0" err="1"/>
              <a:t>est</a:t>
            </a:r>
            <a:r>
              <a:rPr dirty="0"/>
              <a:t> </a:t>
            </a:r>
            <a:r>
              <a:rPr dirty="0" err="1"/>
              <a:t>toujours</a:t>
            </a:r>
            <a:r>
              <a:rPr dirty="0"/>
              <a:t> </a:t>
            </a:r>
            <a:r>
              <a:rPr dirty="0" err="1"/>
              <a:t>rationnel</a:t>
            </a:r>
            <a:r>
              <a:rPr dirty="0"/>
              <a:t>, </a:t>
            </a:r>
            <a:r>
              <a:rPr dirty="0" err="1"/>
              <a:t>basant</a:t>
            </a:r>
            <a:r>
              <a:rPr dirty="0"/>
              <a:t> </a:t>
            </a:r>
            <a:r>
              <a:rPr dirty="0" err="1"/>
              <a:t>ses</a:t>
            </a:r>
            <a:r>
              <a:rPr dirty="0"/>
              <a:t> </a:t>
            </a:r>
            <a:r>
              <a:rPr dirty="0" err="1"/>
              <a:t>décisions</a:t>
            </a:r>
            <a:r>
              <a:rPr dirty="0"/>
              <a:t> sur les </a:t>
            </a:r>
            <a:r>
              <a:rPr dirty="0" err="1"/>
              <a:t>faits</a:t>
            </a:r>
            <a:r>
              <a:rPr dirty="0"/>
              <a:t> et la pensée </a:t>
            </a:r>
            <a:r>
              <a:rPr dirty="0" err="1"/>
              <a:t>logique</a:t>
            </a:r>
            <a:r>
              <a:rPr dirty="0"/>
              <a:t>.</a:t>
            </a:r>
          </a:p>
          <a:p>
            <a:r>
              <a:rPr dirty="0" err="1"/>
              <a:t>Vrai</a:t>
            </a:r>
            <a:endParaRPr dirty="0"/>
          </a:p>
          <a:p>
            <a:r>
              <a:rPr dirty="0"/>
              <a:t>Faux</a:t>
            </a:r>
          </a:p>
          <a:p>
            <a:r>
              <a:rPr dirty="0"/>
              <a:t>FAUX: nous ne </a:t>
            </a:r>
            <a:r>
              <a:rPr dirty="0" err="1"/>
              <a:t>sommes</a:t>
            </a:r>
            <a:r>
              <a:rPr dirty="0"/>
              <a:t> pas </a:t>
            </a:r>
            <a:r>
              <a:rPr dirty="0" err="1"/>
              <a:t>toujours</a:t>
            </a:r>
            <a:r>
              <a:rPr dirty="0"/>
              <a:t> </a:t>
            </a:r>
            <a:r>
              <a:rPr dirty="0" err="1"/>
              <a:t>rationnels</a:t>
            </a:r>
            <a:r>
              <a:rPr dirty="0"/>
              <a:t>. </a:t>
            </a:r>
            <a:r>
              <a:rPr dirty="0" err="1"/>
              <a:t>En</a:t>
            </a:r>
            <a:r>
              <a:rPr dirty="0"/>
              <a:t> fait, nous </a:t>
            </a:r>
            <a:r>
              <a:rPr dirty="0" err="1"/>
              <a:t>sommes</a:t>
            </a:r>
            <a:r>
              <a:rPr dirty="0"/>
              <a:t> </a:t>
            </a:r>
            <a:r>
              <a:rPr dirty="0" err="1"/>
              <a:t>très</a:t>
            </a:r>
            <a:r>
              <a:rPr dirty="0"/>
              <a:t> </a:t>
            </a:r>
            <a:r>
              <a:rPr dirty="0" err="1"/>
              <a:t>facilement</a:t>
            </a:r>
            <a:r>
              <a:rPr dirty="0"/>
              <a:t> </a:t>
            </a:r>
            <a:r>
              <a:rPr dirty="0" err="1"/>
              <a:t>influencé</a:t>
            </a:r>
            <a:r>
              <a:rPr dirty="0"/>
              <a:t>-e-s par la manière </a:t>
            </a:r>
            <a:r>
              <a:rPr dirty="0" err="1"/>
              <a:t>dont</a:t>
            </a:r>
            <a:r>
              <a:rPr dirty="0"/>
              <a:t> les </a:t>
            </a:r>
            <a:r>
              <a:rPr dirty="0" err="1"/>
              <a:t>informations</a:t>
            </a:r>
            <a:r>
              <a:rPr dirty="0"/>
              <a:t> nous </a:t>
            </a:r>
            <a:r>
              <a:rPr dirty="0" err="1"/>
              <a:t>sont</a:t>
            </a:r>
            <a:r>
              <a:rPr dirty="0"/>
              <a:t> </a:t>
            </a:r>
            <a:r>
              <a:rPr dirty="0" err="1"/>
              <a:t>présentées</a:t>
            </a:r>
            <a:r>
              <a:rPr dirty="0"/>
              <a:t> </a:t>
            </a:r>
            <a:r>
              <a:rPr dirty="0" err="1"/>
              <a:t>ainsi</a:t>
            </a:r>
            <a:r>
              <a:rPr dirty="0"/>
              <a:t> que </a:t>
            </a:r>
            <a:r>
              <a:rPr dirty="0" err="1"/>
              <a:t>nos</a:t>
            </a:r>
            <a:r>
              <a:rPr dirty="0"/>
              <a:t> </a:t>
            </a:r>
            <a:r>
              <a:rPr dirty="0" err="1"/>
              <a:t>émotions</a:t>
            </a:r>
            <a:r>
              <a:rPr dirty="0"/>
              <a:t> et motivations.</a:t>
            </a:r>
          </a:p>
          <a:p>
            <a:r>
              <a:rPr dirty="0"/>
              <a:t>Les </a:t>
            </a:r>
            <a:r>
              <a:rPr dirty="0" err="1"/>
              <a:t>biais</a:t>
            </a:r>
            <a:r>
              <a:rPr dirty="0"/>
              <a:t> </a:t>
            </a:r>
            <a:r>
              <a:rPr dirty="0" err="1"/>
              <a:t>cognitifs</a:t>
            </a:r>
            <a:r>
              <a:rPr dirty="0"/>
              <a:t> </a:t>
            </a:r>
            <a:r>
              <a:rPr dirty="0" err="1"/>
              <a:t>sont</a:t>
            </a:r>
            <a:r>
              <a:rPr dirty="0"/>
              <a:t> des </a:t>
            </a:r>
            <a:r>
              <a:rPr dirty="0" err="1"/>
              <a:t>déviations</a:t>
            </a:r>
            <a:r>
              <a:rPr dirty="0"/>
              <a:t> dans le </a:t>
            </a:r>
            <a:r>
              <a:rPr dirty="0" err="1"/>
              <a:t>traitement</a:t>
            </a:r>
            <a:r>
              <a:rPr dirty="0"/>
              <a:t> </a:t>
            </a:r>
            <a:r>
              <a:rPr dirty="0" err="1"/>
              <a:t>cognitif</a:t>
            </a:r>
            <a:r>
              <a:rPr dirty="0"/>
              <a:t> des </a:t>
            </a:r>
            <a:r>
              <a:rPr dirty="0" err="1"/>
              <a:t>informations</a:t>
            </a:r>
            <a:endParaRPr dirty="0"/>
          </a:p>
          <a:p>
            <a:r>
              <a:rPr dirty="0" err="1"/>
              <a:t>Vrai</a:t>
            </a:r>
            <a:endParaRPr dirty="0"/>
          </a:p>
          <a:p>
            <a:r>
              <a:rPr dirty="0"/>
              <a:t>Faux</a:t>
            </a:r>
          </a:p>
          <a:p>
            <a:r>
              <a:rPr dirty="0"/>
              <a:t>VRAI</a:t>
            </a:r>
          </a:p>
          <a:p>
            <a:r>
              <a:rPr dirty="0"/>
              <a:t>Le </a:t>
            </a:r>
            <a:r>
              <a:rPr dirty="0" err="1"/>
              <a:t>biais</a:t>
            </a:r>
            <a:r>
              <a:rPr dirty="0"/>
              <a:t> de </a:t>
            </a:r>
            <a:r>
              <a:rPr dirty="0" err="1"/>
              <a:t>négativité</a:t>
            </a:r>
            <a:r>
              <a:rPr dirty="0"/>
              <a:t> </a:t>
            </a:r>
            <a:r>
              <a:rPr dirty="0" err="1"/>
              <a:t>est</a:t>
            </a:r>
            <a:r>
              <a:rPr dirty="0"/>
              <a:t> le </a:t>
            </a:r>
            <a:r>
              <a:rPr dirty="0" err="1"/>
              <a:t>phénomène</a:t>
            </a:r>
            <a:r>
              <a:rPr dirty="0"/>
              <a:t> par </a:t>
            </a:r>
            <a:r>
              <a:rPr dirty="0" err="1"/>
              <a:t>lequel</a:t>
            </a:r>
            <a:r>
              <a:rPr dirty="0"/>
              <a:t> les </a:t>
            </a:r>
            <a:r>
              <a:rPr dirty="0" err="1"/>
              <a:t>individus</a:t>
            </a:r>
            <a:r>
              <a:rPr dirty="0"/>
              <a:t> </a:t>
            </a:r>
            <a:r>
              <a:rPr dirty="0" err="1"/>
              <a:t>ignorent</a:t>
            </a:r>
            <a:r>
              <a:rPr dirty="0"/>
              <a:t> les </a:t>
            </a:r>
            <a:r>
              <a:rPr dirty="0" err="1"/>
              <a:t>expériences</a:t>
            </a:r>
            <a:r>
              <a:rPr dirty="0"/>
              <a:t> </a:t>
            </a:r>
            <a:r>
              <a:rPr dirty="0" err="1"/>
              <a:t>négatives</a:t>
            </a:r>
            <a:r>
              <a:rPr dirty="0"/>
              <a:t> et </a:t>
            </a:r>
            <a:r>
              <a:rPr dirty="0" err="1"/>
              <a:t>sont</a:t>
            </a:r>
            <a:r>
              <a:rPr dirty="0"/>
              <a:t> </a:t>
            </a:r>
            <a:r>
              <a:rPr dirty="0" err="1"/>
              <a:t>souvent</a:t>
            </a:r>
            <a:r>
              <a:rPr dirty="0"/>
              <a:t> plus </a:t>
            </a:r>
            <a:r>
              <a:rPr dirty="0" err="1"/>
              <a:t>attirés</a:t>
            </a:r>
            <a:r>
              <a:rPr dirty="0"/>
              <a:t> par les choses positives</a:t>
            </a:r>
          </a:p>
          <a:p>
            <a:r>
              <a:rPr dirty="0" err="1"/>
              <a:t>Vrai</a:t>
            </a:r>
            <a:endParaRPr dirty="0"/>
          </a:p>
          <a:p>
            <a:r>
              <a:rPr dirty="0"/>
              <a:t>Faux</a:t>
            </a:r>
          </a:p>
          <a:p>
            <a:r>
              <a:rPr dirty="0"/>
              <a:t>FAUX : </a:t>
            </a:r>
            <a:r>
              <a:rPr dirty="0" err="1"/>
              <a:t>c’est</a:t>
            </a:r>
            <a:r>
              <a:rPr dirty="0"/>
              <a:t> le contraire, nous </a:t>
            </a:r>
            <a:r>
              <a:rPr dirty="0" err="1"/>
              <a:t>sommes</a:t>
            </a:r>
            <a:r>
              <a:rPr dirty="0"/>
              <a:t> </a:t>
            </a:r>
            <a:r>
              <a:rPr dirty="0" err="1"/>
              <a:t>souvent</a:t>
            </a:r>
            <a:r>
              <a:rPr dirty="0"/>
              <a:t> </a:t>
            </a:r>
            <a:r>
              <a:rPr dirty="0" err="1"/>
              <a:t>attirés</a:t>
            </a:r>
            <a:r>
              <a:rPr dirty="0"/>
              <a:t> par les </a:t>
            </a:r>
            <a:r>
              <a:rPr dirty="0" err="1"/>
              <a:t>mauvaises</a:t>
            </a:r>
            <a:r>
              <a:rPr dirty="0"/>
              <a:t> </a:t>
            </a:r>
            <a:r>
              <a:rPr dirty="0" err="1"/>
              <a:t>nouvelles</a:t>
            </a:r>
            <a:r>
              <a:rPr dirty="0"/>
              <a:t> et let </a:t>
            </a:r>
            <a:r>
              <a:rPr dirty="0" err="1"/>
              <a:t>expériences</a:t>
            </a:r>
            <a:r>
              <a:rPr dirty="0"/>
              <a:t> </a:t>
            </a:r>
            <a:r>
              <a:rPr dirty="0" err="1"/>
              <a:t>négatives</a:t>
            </a:r>
            <a:r>
              <a:rPr dirty="0"/>
              <a:t> et/</a:t>
            </a:r>
            <a:r>
              <a:rPr dirty="0" err="1"/>
              <a:t>ou</a:t>
            </a:r>
            <a:r>
              <a:rPr dirty="0"/>
              <a:t> </a:t>
            </a:r>
            <a:r>
              <a:rPr dirty="0" err="1"/>
              <a:t>dangereuses</a:t>
            </a:r>
            <a:r>
              <a:rPr dirty="0"/>
              <a:t>.</a:t>
            </a:r>
          </a:p>
          <a:p>
            <a:r>
              <a:rPr dirty="0"/>
              <a:t>Le </a:t>
            </a:r>
            <a:r>
              <a:rPr dirty="0" err="1"/>
              <a:t>biais</a:t>
            </a:r>
            <a:r>
              <a:rPr dirty="0"/>
              <a:t> </a:t>
            </a:r>
            <a:r>
              <a:rPr dirty="0" err="1"/>
              <a:t>d’ancrage</a:t>
            </a:r>
            <a:r>
              <a:rPr dirty="0"/>
              <a:t> nous </a:t>
            </a:r>
            <a:r>
              <a:rPr dirty="0" err="1"/>
              <a:t>amène</a:t>
            </a:r>
            <a:r>
              <a:rPr dirty="0"/>
              <a:t> à trop nous </a:t>
            </a:r>
            <a:r>
              <a:rPr dirty="0" err="1"/>
              <a:t>fier</a:t>
            </a:r>
            <a:r>
              <a:rPr dirty="0"/>
              <a:t> à la première information </a:t>
            </a:r>
            <a:r>
              <a:rPr dirty="0" err="1"/>
              <a:t>reçue</a:t>
            </a:r>
            <a:r>
              <a:rPr dirty="0"/>
              <a:t> sur un </a:t>
            </a:r>
            <a:r>
              <a:rPr dirty="0" err="1"/>
              <a:t>sujet</a:t>
            </a:r>
            <a:r>
              <a:rPr dirty="0"/>
              <a:t> (</a:t>
            </a:r>
            <a:r>
              <a:rPr dirty="0" err="1"/>
              <a:t>pex</a:t>
            </a:r>
            <a:r>
              <a:rPr dirty="0"/>
              <a:t> </a:t>
            </a:r>
            <a:r>
              <a:rPr dirty="0" err="1"/>
              <a:t>en</a:t>
            </a:r>
            <a:r>
              <a:rPr dirty="0"/>
              <a:t> </a:t>
            </a:r>
            <a:r>
              <a:rPr dirty="0" err="1"/>
              <a:t>achetant</a:t>
            </a:r>
            <a:r>
              <a:rPr dirty="0"/>
              <a:t> </a:t>
            </a:r>
            <a:r>
              <a:rPr dirty="0" err="1"/>
              <a:t>une</a:t>
            </a:r>
            <a:r>
              <a:rPr dirty="0"/>
              <a:t> nouvelle </a:t>
            </a:r>
            <a:r>
              <a:rPr dirty="0" err="1"/>
              <a:t>télévision</a:t>
            </a:r>
            <a:r>
              <a:rPr dirty="0"/>
              <a:t>)</a:t>
            </a:r>
          </a:p>
          <a:p>
            <a:r>
              <a:rPr dirty="0" err="1"/>
              <a:t>Vrai</a:t>
            </a:r>
            <a:endParaRPr dirty="0"/>
          </a:p>
          <a:p>
            <a:r>
              <a:rPr dirty="0"/>
              <a:t>Faux</a:t>
            </a:r>
          </a:p>
          <a:p>
            <a:r>
              <a:rPr dirty="0"/>
              <a:t>VRAI</a:t>
            </a:r>
          </a:p>
          <a:p>
            <a:r>
              <a:rPr dirty="0"/>
              <a:t>Comment un argument </a:t>
            </a:r>
            <a:r>
              <a:rPr dirty="0" err="1"/>
              <a:t>est</a:t>
            </a:r>
            <a:r>
              <a:rPr dirty="0"/>
              <a:t> </a:t>
            </a:r>
            <a:r>
              <a:rPr dirty="0" err="1"/>
              <a:t>formulé</a:t>
            </a:r>
            <a:r>
              <a:rPr dirty="0"/>
              <a:t> </a:t>
            </a:r>
            <a:r>
              <a:rPr dirty="0" err="1"/>
              <a:t>ou</a:t>
            </a:r>
            <a:r>
              <a:rPr dirty="0"/>
              <a:t> </a:t>
            </a:r>
            <a:r>
              <a:rPr dirty="0" err="1"/>
              <a:t>cadré</a:t>
            </a:r>
            <a:r>
              <a:rPr dirty="0"/>
              <a:t> </a:t>
            </a:r>
            <a:r>
              <a:rPr dirty="0" err="1"/>
              <a:t>n’a</a:t>
            </a:r>
            <a:r>
              <a:rPr dirty="0"/>
              <a:t> </a:t>
            </a:r>
            <a:r>
              <a:rPr dirty="0" err="1"/>
              <a:t>aucune</a:t>
            </a:r>
            <a:r>
              <a:rPr dirty="0"/>
              <a:t> influence sur </a:t>
            </a:r>
            <a:r>
              <a:rPr dirty="0" err="1"/>
              <a:t>notre</a:t>
            </a:r>
            <a:r>
              <a:rPr dirty="0"/>
              <a:t> </a:t>
            </a:r>
            <a:r>
              <a:rPr dirty="0" err="1"/>
              <a:t>compréhension</a:t>
            </a:r>
            <a:r>
              <a:rPr dirty="0"/>
              <a:t> d’un </a:t>
            </a:r>
            <a:r>
              <a:rPr dirty="0" err="1"/>
              <a:t>problème</a:t>
            </a:r>
            <a:r>
              <a:rPr dirty="0"/>
              <a:t>.</a:t>
            </a:r>
          </a:p>
          <a:p>
            <a:r>
              <a:rPr dirty="0" err="1"/>
              <a:t>Vrai</a:t>
            </a:r>
            <a:endParaRPr dirty="0"/>
          </a:p>
          <a:p>
            <a:r>
              <a:rPr dirty="0"/>
              <a:t>Faux</a:t>
            </a:r>
          </a:p>
          <a:p>
            <a:r>
              <a:rPr dirty="0"/>
              <a:t>FAUX : La </a:t>
            </a:r>
            <a:r>
              <a:rPr dirty="0" err="1"/>
              <a:t>façon</a:t>
            </a:r>
            <a:r>
              <a:rPr dirty="0"/>
              <a:t> de </a:t>
            </a:r>
            <a:r>
              <a:rPr dirty="0" err="1"/>
              <a:t>formuler</a:t>
            </a:r>
            <a:r>
              <a:rPr dirty="0"/>
              <a:t> </a:t>
            </a:r>
            <a:r>
              <a:rPr dirty="0" err="1"/>
              <a:t>une</a:t>
            </a:r>
            <a:r>
              <a:rPr dirty="0"/>
              <a:t> question </a:t>
            </a:r>
            <a:r>
              <a:rPr dirty="0" err="1"/>
              <a:t>ou</a:t>
            </a:r>
            <a:r>
              <a:rPr dirty="0"/>
              <a:t> de </a:t>
            </a:r>
            <a:r>
              <a:rPr dirty="0" err="1"/>
              <a:t>voir</a:t>
            </a:r>
            <a:r>
              <a:rPr dirty="0"/>
              <a:t> un </a:t>
            </a:r>
            <a:r>
              <a:rPr dirty="0" err="1"/>
              <a:t>problème</a:t>
            </a:r>
            <a:r>
              <a:rPr dirty="0"/>
              <a:t> </a:t>
            </a:r>
            <a:r>
              <a:rPr dirty="0" err="1"/>
              <a:t>peut</a:t>
            </a:r>
            <a:r>
              <a:rPr dirty="0"/>
              <a:t> </a:t>
            </a:r>
            <a:r>
              <a:rPr dirty="0" err="1"/>
              <a:t>complétement</a:t>
            </a:r>
            <a:r>
              <a:rPr dirty="0"/>
              <a:t> changer comment nous </a:t>
            </a:r>
            <a:r>
              <a:rPr dirty="0" err="1"/>
              <a:t>voyons</a:t>
            </a:r>
            <a:r>
              <a:rPr dirty="0"/>
              <a:t> la question (</a:t>
            </a:r>
            <a:r>
              <a:rPr dirty="0" err="1"/>
              <a:t>pensez</a:t>
            </a:r>
            <a:r>
              <a:rPr dirty="0"/>
              <a:t> aux </a:t>
            </a:r>
            <a:r>
              <a:rPr dirty="0" err="1"/>
              <a:t>moines</a:t>
            </a:r>
            <a:r>
              <a:rPr dirty="0"/>
              <a:t> qui </a:t>
            </a:r>
            <a:r>
              <a:rPr dirty="0" err="1"/>
              <a:t>fument</a:t>
            </a:r>
            <a:r>
              <a:rPr dirty="0"/>
              <a:t> pendant </a:t>
            </a:r>
            <a:r>
              <a:rPr dirty="0" err="1"/>
              <a:t>qu’ils</a:t>
            </a:r>
            <a:r>
              <a:rPr dirty="0"/>
              <a:t> </a:t>
            </a:r>
            <a:r>
              <a:rPr dirty="0" err="1"/>
              <a:t>prient</a:t>
            </a:r>
            <a:r>
              <a:rPr dirty="0"/>
              <a:t> </a:t>
            </a:r>
            <a:r>
              <a:rPr dirty="0" err="1"/>
              <a:t>ou</a:t>
            </a:r>
            <a:r>
              <a:rPr dirty="0"/>
              <a:t> </a:t>
            </a:r>
            <a:r>
              <a:rPr dirty="0" err="1"/>
              <a:t>prient</a:t>
            </a:r>
            <a:r>
              <a:rPr dirty="0"/>
              <a:t> pendant </a:t>
            </a:r>
            <a:r>
              <a:rPr dirty="0" err="1"/>
              <a:t>qu’ils</a:t>
            </a:r>
            <a:r>
              <a:rPr dirty="0"/>
              <a:t> </a:t>
            </a:r>
            <a:r>
              <a:rPr dirty="0" err="1"/>
              <a:t>fument</a:t>
            </a:r>
            <a:r>
              <a:rPr dirty="0"/>
              <a:t>).</a:t>
            </a:r>
          </a:p>
          <a:p>
            <a:r>
              <a:rPr dirty="0"/>
              <a:t>Une </a:t>
            </a:r>
            <a:r>
              <a:rPr dirty="0" err="1"/>
              <a:t>série</a:t>
            </a:r>
            <a:r>
              <a:rPr dirty="0"/>
              <a:t> de </a:t>
            </a:r>
            <a:r>
              <a:rPr dirty="0" err="1"/>
              <a:t>biais</a:t>
            </a:r>
            <a:r>
              <a:rPr dirty="0"/>
              <a:t> </a:t>
            </a:r>
            <a:r>
              <a:rPr dirty="0" err="1"/>
              <a:t>d’interprétation</a:t>
            </a:r>
            <a:r>
              <a:rPr dirty="0"/>
              <a:t> </a:t>
            </a:r>
            <a:r>
              <a:rPr dirty="0" err="1"/>
              <a:t>influencent</a:t>
            </a:r>
            <a:r>
              <a:rPr dirty="0"/>
              <a:t> comment nous </a:t>
            </a:r>
            <a:r>
              <a:rPr dirty="0" err="1"/>
              <a:t>interprétons</a:t>
            </a:r>
            <a:r>
              <a:rPr dirty="0"/>
              <a:t> des messages. </a:t>
            </a:r>
            <a:r>
              <a:rPr dirty="0" err="1"/>
              <a:t>Différentes</a:t>
            </a:r>
            <a:r>
              <a:rPr dirty="0"/>
              <a:t> </a:t>
            </a:r>
            <a:r>
              <a:rPr dirty="0" err="1"/>
              <a:t>personnes</a:t>
            </a:r>
            <a:r>
              <a:rPr dirty="0"/>
              <a:t> </a:t>
            </a:r>
            <a:r>
              <a:rPr dirty="0" err="1"/>
              <a:t>peuvent</a:t>
            </a:r>
            <a:r>
              <a:rPr dirty="0"/>
              <a:t> </a:t>
            </a:r>
            <a:r>
              <a:rPr dirty="0" err="1"/>
              <a:t>interpréter</a:t>
            </a:r>
            <a:r>
              <a:rPr dirty="0"/>
              <a:t> des messages et </a:t>
            </a:r>
            <a:r>
              <a:rPr dirty="0" err="1"/>
              <a:t>informations</a:t>
            </a:r>
            <a:r>
              <a:rPr dirty="0"/>
              <a:t> de manière </a:t>
            </a:r>
            <a:r>
              <a:rPr dirty="0" err="1"/>
              <a:t>très</a:t>
            </a:r>
            <a:r>
              <a:rPr dirty="0"/>
              <a:t> </a:t>
            </a:r>
            <a:r>
              <a:rPr dirty="0" err="1"/>
              <a:t>différente</a:t>
            </a:r>
            <a:r>
              <a:rPr dirty="0"/>
              <a:t>. Surtout les messages </a:t>
            </a:r>
            <a:r>
              <a:rPr dirty="0" err="1"/>
              <a:t>instantanés</a:t>
            </a:r>
            <a:r>
              <a:rPr dirty="0"/>
              <a:t> sur smartphones et </a:t>
            </a:r>
            <a:r>
              <a:rPr dirty="0" err="1"/>
              <a:t>autres</a:t>
            </a:r>
            <a:r>
              <a:rPr dirty="0"/>
              <a:t>.</a:t>
            </a:r>
          </a:p>
          <a:p>
            <a:r>
              <a:rPr dirty="0" err="1"/>
              <a:t>Vrai</a:t>
            </a:r>
            <a:endParaRPr dirty="0"/>
          </a:p>
          <a:p>
            <a:r>
              <a:rPr dirty="0"/>
              <a:t>Faux</a:t>
            </a:r>
          </a:p>
          <a:p>
            <a:r>
              <a:rPr dirty="0"/>
              <a:t>VRAI</a:t>
            </a:r>
          </a:p>
          <a:p>
            <a:r>
              <a:rPr dirty="0"/>
              <a:t>Notre </a:t>
            </a:r>
            <a:r>
              <a:rPr dirty="0" err="1"/>
              <a:t>mémoire</a:t>
            </a:r>
            <a:r>
              <a:rPr dirty="0"/>
              <a:t> </a:t>
            </a:r>
            <a:r>
              <a:rPr dirty="0" err="1"/>
              <a:t>est</a:t>
            </a:r>
            <a:r>
              <a:rPr dirty="0"/>
              <a:t> </a:t>
            </a:r>
            <a:r>
              <a:rPr dirty="0" err="1"/>
              <a:t>une</a:t>
            </a:r>
            <a:r>
              <a:rPr dirty="0"/>
              <a:t> collection </a:t>
            </a:r>
            <a:r>
              <a:rPr dirty="0" err="1"/>
              <a:t>miroir</a:t>
            </a:r>
            <a:r>
              <a:rPr dirty="0"/>
              <a:t> de </a:t>
            </a:r>
            <a:r>
              <a:rPr dirty="0" err="1"/>
              <a:t>notre</a:t>
            </a:r>
            <a:r>
              <a:rPr dirty="0"/>
              <a:t> </a:t>
            </a:r>
            <a:r>
              <a:rPr dirty="0" err="1"/>
              <a:t>vécu</a:t>
            </a:r>
            <a:r>
              <a:rPr dirty="0"/>
              <a:t>. Nous </a:t>
            </a:r>
            <a:r>
              <a:rPr dirty="0" err="1"/>
              <a:t>sommes</a:t>
            </a:r>
            <a:r>
              <a:rPr dirty="0"/>
              <a:t> </a:t>
            </a:r>
            <a:r>
              <a:rPr dirty="0" err="1"/>
              <a:t>capables</a:t>
            </a:r>
            <a:r>
              <a:rPr dirty="0"/>
              <a:t> de nous souvenir de </a:t>
            </a:r>
            <a:r>
              <a:rPr dirty="0" err="1"/>
              <a:t>tous</a:t>
            </a:r>
            <a:r>
              <a:rPr dirty="0"/>
              <a:t> de manière </a:t>
            </a:r>
            <a:r>
              <a:rPr dirty="0" err="1"/>
              <a:t>chronologique</a:t>
            </a:r>
            <a:r>
              <a:rPr dirty="0"/>
              <a:t>.</a:t>
            </a:r>
          </a:p>
          <a:p>
            <a:r>
              <a:rPr dirty="0" err="1"/>
              <a:t>Vrai</a:t>
            </a:r>
            <a:endParaRPr dirty="0"/>
          </a:p>
          <a:p>
            <a:r>
              <a:rPr dirty="0"/>
              <a:t>Faux</a:t>
            </a:r>
          </a:p>
          <a:p>
            <a:r>
              <a:rPr dirty="0"/>
              <a:t>FAUX : </a:t>
            </a:r>
            <a:r>
              <a:rPr dirty="0" err="1"/>
              <a:t>différents</a:t>
            </a:r>
            <a:r>
              <a:rPr dirty="0"/>
              <a:t> </a:t>
            </a:r>
            <a:r>
              <a:rPr dirty="0" err="1"/>
              <a:t>biais</a:t>
            </a:r>
            <a:r>
              <a:rPr dirty="0"/>
              <a:t> </a:t>
            </a:r>
            <a:r>
              <a:rPr dirty="0" err="1"/>
              <a:t>influencent</a:t>
            </a:r>
            <a:r>
              <a:rPr dirty="0"/>
              <a:t> </a:t>
            </a:r>
            <a:r>
              <a:rPr dirty="0" err="1"/>
              <a:t>notre</a:t>
            </a:r>
            <a:r>
              <a:rPr dirty="0"/>
              <a:t> </a:t>
            </a:r>
            <a:r>
              <a:rPr dirty="0" err="1"/>
              <a:t>mémoire</a:t>
            </a:r>
            <a:r>
              <a:rPr dirty="0"/>
              <a:t>. Nous </a:t>
            </a:r>
            <a:r>
              <a:rPr dirty="0" err="1"/>
              <a:t>sommes</a:t>
            </a:r>
            <a:r>
              <a:rPr dirty="0"/>
              <a:t> </a:t>
            </a:r>
            <a:r>
              <a:rPr dirty="0" err="1"/>
              <a:t>même</a:t>
            </a:r>
            <a:r>
              <a:rPr dirty="0"/>
              <a:t> </a:t>
            </a:r>
            <a:r>
              <a:rPr dirty="0" err="1"/>
              <a:t>capables</a:t>
            </a:r>
            <a:r>
              <a:rPr dirty="0"/>
              <a:t> </a:t>
            </a:r>
            <a:r>
              <a:rPr dirty="0" err="1"/>
              <a:t>d'enregistrer</a:t>
            </a:r>
            <a:r>
              <a:rPr dirty="0"/>
              <a:t> des </a:t>
            </a:r>
            <a:r>
              <a:rPr dirty="0" err="1"/>
              <a:t>fausses</a:t>
            </a:r>
            <a:r>
              <a:rPr dirty="0"/>
              <a:t> </a:t>
            </a:r>
            <a:r>
              <a:rPr dirty="0" err="1"/>
              <a:t>mémoires</a:t>
            </a:r>
            <a:r>
              <a:rPr dirty="0"/>
              <a:t>. Notre </a:t>
            </a:r>
            <a:r>
              <a:rPr dirty="0" err="1"/>
              <a:t>mémoire</a:t>
            </a:r>
            <a:r>
              <a:rPr dirty="0"/>
              <a:t> </a:t>
            </a:r>
            <a:r>
              <a:rPr dirty="0" err="1"/>
              <a:t>est</a:t>
            </a:r>
            <a:r>
              <a:rPr dirty="0"/>
              <a:t> </a:t>
            </a:r>
            <a:r>
              <a:rPr dirty="0" err="1"/>
              <a:t>très</a:t>
            </a:r>
            <a:r>
              <a:rPr dirty="0"/>
              <a:t> </a:t>
            </a:r>
            <a:r>
              <a:rPr dirty="0" err="1"/>
              <a:t>influencée</a:t>
            </a:r>
            <a:r>
              <a:rPr dirty="0"/>
              <a:t> par des influences et </a:t>
            </a:r>
            <a:r>
              <a:rPr dirty="0" err="1"/>
              <a:t>signaux</a:t>
            </a:r>
            <a:r>
              <a:rPr dirty="0"/>
              <a:t> </a:t>
            </a:r>
            <a:r>
              <a:rPr dirty="0" err="1"/>
              <a:t>venant</a:t>
            </a:r>
            <a:r>
              <a:rPr dirty="0"/>
              <a:t> du monde qui nous </a:t>
            </a:r>
            <a:r>
              <a:rPr dirty="0" err="1"/>
              <a:t>entoure</a:t>
            </a:r>
            <a:r>
              <a:rPr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Shape 988"/>
          <p:cNvSpPr>
            <a:spLocks noGrp="1" noRot="1" noChangeAspect="1"/>
          </p:cNvSpPr>
          <p:nvPr>
            <p:ph type="sldImg"/>
          </p:nvPr>
        </p:nvSpPr>
        <p:spPr>
          <a:prstGeom prst="rect">
            <a:avLst/>
          </a:prstGeom>
        </p:spPr>
        <p:txBody>
          <a:bodyPr/>
          <a:lstStyle/>
          <a:p>
            <a:endParaRPr/>
          </a:p>
        </p:txBody>
      </p:sp>
      <p:sp>
        <p:nvSpPr>
          <p:cNvPr id="989" name="Shape 989"/>
          <p:cNvSpPr>
            <a:spLocks noGrp="1"/>
          </p:cNvSpPr>
          <p:nvPr>
            <p:ph type="body" sz="quarter" idx="1"/>
          </p:nvPr>
        </p:nvSpPr>
        <p:spPr>
          <a:prstGeom prst="rect">
            <a:avLst/>
          </a:prstGeom>
        </p:spPr>
        <p:txBody>
          <a:bodyPr/>
          <a:lstStyle/>
          <a:p>
            <a:r>
              <a:t>https://email-charter.github.io</a:t>
            </a:r>
          </a:p>
          <a:p>
            <a:endParaRPr/>
          </a:p>
          <a:p>
            <a:r>
              <a:t>Adrian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Shape 1014"/>
          <p:cNvSpPr>
            <a:spLocks noGrp="1" noRot="1" noChangeAspect="1"/>
          </p:cNvSpPr>
          <p:nvPr>
            <p:ph type="sldImg"/>
          </p:nvPr>
        </p:nvSpPr>
        <p:spPr>
          <a:xfrm>
            <a:off x="381000" y="685800"/>
            <a:ext cx="6096000" cy="3429000"/>
          </a:xfrm>
          <a:prstGeom prst="rect">
            <a:avLst/>
          </a:prstGeom>
        </p:spPr>
        <p:txBody>
          <a:bodyPr/>
          <a:lstStyle/>
          <a:p>
            <a:endParaRPr/>
          </a:p>
        </p:txBody>
      </p:sp>
      <p:sp>
        <p:nvSpPr>
          <p:cNvPr id="1015" name="Shape 1015"/>
          <p:cNvSpPr>
            <a:spLocks noGrp="1"/>
          </p:cNvSpPr>
          <p:nvPr>
            <p:ph type="body" sz="quarter" idx="1"/>
          </p:nvPr>
        </p:nvSpPr>
        <p:spPr>
          <a:prstGeom prst="rect">
            <a:avLst/>
          </a:prstGeom>
        </p:spPr>
        <p:txBody>
          <a:bodyPr/>
          <a:lstStyle/>
          <a:p>
            <a:r>
              <a:t>https://email-charter.github.io</a:t>
            </a:r>
          </a:p>
          <a:p>
            <a:endParaRPr/>
          </a:p>
          <a:p>
            <a:r>
              <a:t>Adrian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Shape 1173"/>
          <p:cNvSpPr>
            <a:spLocks noGrp="1" noRot="1" noChangeAspect="1"/>
          </p:cNvSpPr>
          <p:nvPr>
            <p:ph type="sldImg"/>
          </p:nvPr>
        </p:nvSpPr>
        <p:spPr>
          <a:prstGeom prst="rect">
            <a:avLst/>
          </a:prstGeom>
        </p:spPr>
        <p:txBody>
          <a:bodyPr/>
          <a:lstStyle/>
          <a:p>
            <a:endParaRPr/>
          </a:p>
        </p:txBody>
      </p:sp>
      <p:sp>
        <p:nvSpPr>
          <p:cNvPr id="1174" name="Shape 1174"/>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Shape 1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189" name="Shape 1189"/>
          <p:cNvSpPr>
            <a:spLocks noGrp="1"/>
          </p:cNvSpPr>
          <p:nvPr>
            <p:ph type="body" sz="quarter" idx="1"/>
          </p:nvPr>
        </p:nvSpPr>
        <p:spPr>
          <a:prstGeom prst="rect">
            <a:avLst/>
          </a:prstGeom>
        </p:spPr>
        <p:txBody>
          <a:bodyPr/>
          <a:lstStyle/>
          <a:p>
            <a:r>
              <a:rPr dirty="0"/>
              <a:t>Le travail de </a:t>
            </a:r>
            <a:r>
              <a:rPr dirty="0" err="1"/>
              <a:t>groupe</a:t>
            </a:r>
            <a:r>
              <a:rPr dirty="0"/>
              <a:t> </a:t>
            </a:r>
            <a:r>
              <a:rPr dirty="0" err="1"/>
              <a:t>peut</a:t>
            </a:r>
            <a:r>
              <a:rPr dirty="0"/>
              <a:t> </a:t>
            </a:r>
            <a:r>
              <a:rPr dirty="0" err="1"/>
              <a:t>être</a:t>
            </a:r>
            <a:r>
              <a:rPr dirty="0"/>
              <a:t> </a:t>
            </a:r>
            <a:r>
              <a:rPr dirty="0" err="1"/>
              <a:t>très</a:t>
            </a:r>
            <a:r>
              <a:rPr dirty="0"/>
              <a:t> </a:t>
            </a:r>
            <a:r>
              <a:rPr dirty="0" err="1"/>
              <a:t>motivant</a:t>
            </a:r>
            <a:r>
              <a:rPr dirty="0"/>
              <a:t> et </a:t>
            </a:r>
            <a:r>
              <a:rPr dirty="0" err="1"/>
              <a:t>productif</a:t>
            </a:r>
            <a:r>
              <a:rPr dirty="0"/>
              <a:t>, </a:t>
            </a:r>
            <a:r>
              <a:rPr dirty="0" err="1"/>
              <a:t>si</a:t>
            </a:r>
            <a:r>
              <a:rPr dirty="0"/>
              <a:t> </a:t>
            </a:r>
            <a:r>
              <a:rPr dirty="0" err="1"/>
              <a:t>l'équipe</a:t>
            </a:r>
            <a:r>
              <a:rPr dirty="0"/>
              <a:t> </a:t>
            </a:r>
            <a:r>
              <a:rPr dirty="0" err="1"/>
              <a:t>est</a:t>
            </a:r>
            <a:r>
              <a:rPr dirty="0"/>
              <a:t> </a:t>
            </a:r>
            <a:r>
              <a:rPr dirty="0" err="1"/>
              <a:t>alignée</a:t>
            </a:r>
            <a:r>
              <a:rPr dirty="0"/>
              <a:t>, les </a:t>
            </a:r>
            <a:r>
              <a:rPr dirty="0" err="1"/>
              <a:t>valeurs</a:t>
            </a:r>
            <a:r>
              <a:rPr dirty="0"/>
              <a:t> </a:t>
            </a:r>
            <a:r>
              <a:rPr dirty="0" err="1"/>
              <a:t>partagées</a:t>
            </a:r>
            <a:r>
              <a:rPr dirty="0"/>
              <a:t> et la communication </a:t>
            </a:r>
            <a:r>
              <a:rPr dirty="0" err="1"/>
              <a:t>fluide</a:t>
            </a:r>
            <a:endParaRPr dirty="0"/>
          </a:p>
          <a:p>
            <a:endParaRPr dirty="0"/>
          </a:p>
          <a:p>
            <a:r>
              <a:rPr dirty="0"/>
              <a:t>Des </a:t>
            </a:r>
            <a:r>
              <a:rPr dirty="0" err="1"/>
              <a:t>outils</a:t>
            </a:r>
            <a:r>
              <a:rPr dirty="0"/>
              <a:t> </a:t>
            </a:r>
            <a:r>
              <a:rPr dirty="0" err="1"/>
              <a:t>comme</a:t>
            </a:r>
            <a:r>
              <a:rPr dirty="0"/>
              <a:t> la Team </a:t>
            </a:r>
            <a:r>
              <a:rPr dirty="0" err="1"/>
              <a:t>Alignement</a:t>
            </a:r>
            <a:r>
              <a:rPr dirty="0"/>
              <a:t> Map et le Team Contract </a:t>
            </a:r>
            <a:r>
              <a:rPr dirty="0" err="1"/>
              <a:t>peuvent</a:t>
            </a:r>
            <a:r>
              <a:rPr dirty="0"/>
              <a:t> aider à </a:t>
            </a:r>
            <a:r>
              <a:rPr dirty="0" err="1"/>
              <a:t>atteindre</a:t>
            </a:r>
            <a:r>
              <a:rPr dirty="0"/>
              <a:t> </a:t>
            </a:r>
            <a:r>
              <a:rPr dirty="0" err="1"/>
              <a:t>ces</a:t>
            </a:r>
            <a:r>
              <a:rPr dirty="0"/>
              <a:t> </a:t>
            </a:r>
            <a:r>
              <a:rPr dirty="0" err="1"/>
              <a:t>objectifs</a:t>
            </a:r>
            <a:endParaRPr dirty="0"/>
          </a:p>
          <a:p>
            <a:endParaRPr dirty="0"/>
          </a:p>
          <a:p>
            <a:r>
              <a:rPr dirty="0"/>
              <a:t>De la communication </a:t>
            </a:r>
            <a:r>
              <a:rPr dirty="0" err="1"/>
              <a:t>respectueuse</a:t>
            </a:r>
            <a:r>
              <a:rPr dirty="0"/>
              <a:t> et attentive </a:t>
            </a:r>
            <a:r>
              <a:rPr dirty="0" err="1"/>
              <a:t>est</a:t>
            </a:r>
            <a:r>
              <a:rPr dirty="0"/>
              <a:t> </a:t>
            </a:r>
            <a:r>
              <a:rPr dirty="0" err="1"/>
              <a:t>essentielle</a:t>
            </a:r>
            <a:r>
              <a:rPr dirty="0"/>
              <a:t> dans le </a:t>
            </a:r>
            <a:r>
              <a:rPr dirty="0" err="1"/>
              <a:t>processus</a:t>
            </a:r>
            <a:r>
              <a:rPr dirty="0"/>
              <a:t> </a:t>
            </a:r>
            <a:r>
              <a:rPr dirty="0" err="1"/>
              <a:t>collaboratif</a:t>
            </a:r>
            <a:endParaRPr dirty="0"/>
          </a:p>
          <a:p>
            <a:endParaRPr dirty="0"/>
          </a:p>
          <a:p>
            <a:r>
              <a:rPr dirty="0"/>
              <a:t>Marika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Mieux apprendre- &gt;</a:t>
            </a:r>
          </a:p>
          <a:p>
            <a:r>
              <a:t>Réfléchir à comment partager ses idées avec les autre</a:t>
            </a:r>
          </a:p>
          <a:p>
            <a:r>
              <a:t>Comprendre et assimiler les idées des autres</a:t>
            </a:r>
          </a:p>
          <a:p>
            <a:endParaRPr/>
          </a:p>
          <a:p>
            <a:r>
              <a:t>Marika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Le travail en équipe: coopération, communication, persuasion, écoute</a:t>
            </a:r>
          </a:p>
          <a:p>
            <a:r>
              <a:t>Les capacités organisationnelles: fixer des objectifs, résolution de problèmes, gestion de l’information, gestion du temps, analyse et collecte des données</a:t>
            </a:r>
          </a:p>
          <a:p>
            <a:r>
              <a:t>La gestion de projet: gestion des priorités, coordination des tâches, leadership, résolution des conflits.</a:t>
            </a:r>
          </a:p>
          <a:p>
            <a:endParaRPr/>
          </a:p>
          <a:p>
            <a:r>
              <a:t>Marika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Marika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Marika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eb.speakup.info"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ideo" Target="https://www.youtube.com/embed/khKofnjBewI?feature=oembed" TargetMode="Externa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re Marika Fenley, Prof Adrian Holz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defRPr b="0">
                <a:latin typeface="Gellix Bold"/>
                <a:ea typeface="Gellix Bold"/>
                <a:cs typeface="Gellix Bold"/>
                <a:sym typeface="Gellix Bold"/>
              </a:defRPr>
            </a:lvl1pPr>
          </a:lstStyle>
          <a:p>
            <a:r>
              <a:t>Dre Marika Fenley, Prof Adrian Holzer</a:t>
            </a:r>
          </a:p>
        </p:txBody>
      </p:sp>
      <p:sp>
        <p:nvSpPr>
          <p:cNvPr id="152" name="Collaborer efficacement sur les projets de groupe"/>
          <p:cNvSpPr txBox="1">
            <a:spLocks noGrp="1"/>
          </p:cNvSpPr>
          <p:nvPr>
            <p:ph type="ctrTitle"/>
          </p:nvPr>
        </p:nvSpPr>
        <p:spPr>
          <a:prstGeom prst="rect">
            <a:avLst/>
          </a:prstGeom>
        </p:spPr>
        <p:txBody>
          <a:bodyPr/>
          <a:lstStyle>
            <a:lvl1pPr>
              <a:defRPr b="0">
                <a:latin typeface="Gellix Bold"/>
                <a:ea typeface="Gellix Bold"/>
                <a:cs typeface="Gellix Bold"/>
                <a:sym typeface="Gellix Bold"/>
              </a:defRPr>
            </a:lvl1pPr>
          </a:lstStyle>
          <a:p>
            <a:r>
              <a:t>Collaborer efficacement sur les projets de groupe </a:t>
            </a:r>
          </a:p>
        </p:txBody>
      </p:sp>
      <p:sp>
        <p:nvSpPr>
          <p:cNvPr id="153" name="Pause pédagogique"/>
          <p:cNvSpPr txBox="1">
            <a:spLocks noGrp="1"/>
          </p:cNvSpPr>
          <p:nvPr>
            <p:ph type="subTitle" sz="quarter" idx="1"/>
          </p:nvPr>
        </p:nvSpPr>
        <p:spPr>
          <a:prstGeom prst="rect">
            <a:avLst/>
          </a:prstGeom>
        </p:spPr>
        <p:txBody>
          <a:bodyPr/>
          <a:lstStyle>
            <a:lvl1pPr>
              <a:defRPr b="0">
                <a:latin typeface="Gellix Bold"/>
                <a:ea typeface="Gellix Bold"/>
                <a:cs typeface="Gellix Bold"/>
                <a:sym typeface="Gellix Bold"/>
              </a:defRPr>
            </a:lvl1pPr>
          </a:lstStyle>
          <a:p>
            <a:r>
              <a:t>Pause pédagogique</a:t>
            </a:r>
          </a:p>
        </p:txBody>
      </p:sp>
      <p:pic>
        <p:nvPicPr>
          <p:cNvPr id="154" name="unine_logo_couleur.png" descr="unine_logo_couleur.png"/>
          <p:cNvPicPr>
            <a:picLocks noChangeAspect="1"/>
          </p:cNvPicPr>
          <p:nvPr/>
        </p:nvPicPr>
        <p:blipFill>
          <a:blip r:embed="rId2">
            <a:extLst/>
          </a:blip>
          <a:stretch>
            <a:fillRect/>
          </a:stretch>
        </p:blipFill>
        <p:spPr>
          <a:xfrm>
            <a:off x="18974049" y="11370908"/>
            <a:ext cx="5414380" cy="231633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7" name="Problème"/>
          <p:cNvSpPr txBox="1"/>
          <p:nvPr/>
        </p:nvSpPr>
        <p:spPr>
          <a:xfrm>
            <a:off x="1181322" y="1181100"/>
            <a:ext cx="338404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FFFFFF"/>
                </a:solidFill>
                <a:latin typeface="Gellix Bold"/>
                <a:ea typeface="Gellix Bold"/>
                <a:cs typeface="Gellix Bold"/>
                <a:sym typeface="Gellix Bold"/>
              </a:defRPr>
            </a:lvl1pPr>
          </a:lstStyle>
          <a:p>
            <a:r>
              <a:t>Problème</a:t>
            </a:r>
          </a:p>
        </p:txBody>
      </p:sp>
      <p:sp>
        <p:nvSpPr>
          <p:cNvPr id="218"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FFFFFF"/>
                </a:solidFill>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219" name="50%…"/>
          <p:cNvSpPr txBox="1"/>
          <p:nvPr/>
        </p:nvSpPr>
        <p:spPr>
          <a:xfrm>
            <a:off x="1359122" y="4394200"/>
            <a:ext cx="5078604" cy="492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9500">
                <a:solidFill>
                  <a:srgbClr val="FFFFFF"/>
                </a:solidFill>
                <a:latin typeface="Gellix Medium"/>
                <a:ea typeface="Gellix Medium"/>
                <a:cs typeface="Gellix Medium"/>
                <a:sym typeface="Gellix Medium"/>
              </a:defRPr>
            </a:pPr>
            <a:r>
              <a:t>50%</a:t>
            </a:r>
          </a:p>
          <a:p>
            <a:pPr algn="l">
              <a:defRPr sz="5000">
                <a:solidFill>
                  <a:srgbClr val="FFFFFF"/>
                </a:solidFill>
                <a:latin typeface="Gellix Medium"/>
                <a:ea typeface="Gellix Medium"/>
                <a:cs typeface="Gellix Medium"/>
                <a:sym typeface="Gellix Medium"/>
              </a:defRPr>
            </a:pPr>
            <a:r>
              <a:t>des réunions sont considérées comme des pertes de temps.</a:t>
            </a:r>
          </a:p>
          <a:p>
            <a:pPr algn="l">
              <a:defRPr sz="2000">
                <a:solidFill>
                  <a:srgbClr val="FFFFFF"/>
                </a:solidFill>
                <a:latin typeface="Gellix Medium"/>
                <a:ea typeface="Gellix Medium"/>
                <a:cs typeface="Gellix Medium"/>
                <a:sym typeface="Gellix Medium"/>
              </a:defRPr>
            </a:pPr>
            <a:endParaRPr/>
          </a:p>
          <a:p>
            <a:pPr algn="l">
              <a:defRPr sz="2500">
                <a:solidFill>
                  <a:srgbClr val="FFFFFF"/>
                </a:solidFill>
                <a:latin typeface="Gellix Medium"/>
                <a:ea typeface="Gellix Medium"/>
                <a:cs typeface="Gellix Medium"/>
                <a:sym typeface="Gellix Medium"/>
              </a:defRPr>
            </a:pPr>
            <a:r>
              <a:t>Atlassian</a:t>
            </a:r>
          </a:p>
        </p:txBody>
      </p:sp>
      <p:sp>
        <p:nvSpPr>
          <p:cNvPr id="220" name="76%…"/>
          <p:cNvSpPr txBox="1"/>
          <p:nvPr/>
        </p:nvSpPr>
        <p:spPr>
          <a:xfrm>
            <a:off x="7810721" y="6515100"/>
            <a:ext cx="5323968" cy="5003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9500">
                <a:solidFill>
                  <a:srgbClr val="FFFFFF"/>
                </a:solidFill>
                <a:latin typeface="Gellix Medium"/>
                <a:ea typeface="Gellix Medium"/>
                <a:cs typeface="Gellix Medium"/>
                <a:sym typeface="Gellix Medium"/>
              </a:defRPr>
            </a:pPr>
            <a:r>
              <a:t>76%</a:t>
            </a:r>
          </a:p>
          <a:p>
            <a:pPr algn="l">
              <a:defRPr sz="5000">
                <a:solidFill>
                  <a:srgbClr val="FFFFFF"/>
                </a:solidFill>
                <a:latin typeface="Gellix Medium"/>
                <a:ea typeface="Gellix Medium"/>
                <a:cs typeface="Gellix Medium"/>
                <a:sym typeface="Gellix Medium"/>
              </a:defRPr>
            </a:pPr>
            <a:r>
              <a:t>des équipes transverses sont dysfonctionnelles.</a:t>
            </a:r>
          </a:p>
          <a:p>
            <a:pPr algn="l">
              <a:defRPr sz="2500">
                <a:solidFill>
                  <a:srgbClr val="FFFFFF"/>
                </a:solidFill>
                <a:latin typeface="Gellix Medium"/>
                <a:ea typeface="Gellix Medium"/>
                <a:cs typeface="Gellix Medium"/>
                <a:sym typeface="Gellix Medium"/>
              </a:defRPr>
            </a:pPr>
            <a:endParaRPr/>
          </a:p>
          <a:p>
            <a:pPr algn="l">
              <a:defRPr sz="2500">
                <a:solidFill>
                  <a:srgbClr val="FFFFFF"/>
                </a:solidFill>
                <a:latin typeface="Gellix Medium"/>
                <a:ea typeface="Gellix Medium"/>
                <a:cs typeface="Gellix Medium"/>
                <a:sym typeface="Gellix Medium"/>
              </a:defRPr>
            </a:pPr>
            <a:r>
              <a:t>Behnam Tabrizi (2015), 76% of Cross-Functional Teams are disfunctional, Harvard Business Review.</a:t>
            </a:r>
          </a:p>
        </p:txBody>
      </p:sp>
      <p:sp>
        <p:nvSpPr>
          <p:cNvPr id="221" name="29%…"/>
          <p:cNvSpPr txBox="1"/>
          <p:nvPr/>
        </p:nvSpPr>
        <p:spPr>
          <a:xfrm>
            <a:off x="12128721" y="1968500"/>
            <a:ext cx="4718672" cy="5003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9500">
                <a:solidFill>
                  <a:srgbClr val="FFFFFF"/>
                </a:solidFill>
                <a:latin typeface="Gellix Medium"/>
                <a:ea typeface="Gellix Medium"/>
                <a:cs typeface="Gellix Medium"/>
                <a:sym typeface="Gellix Medium"/>
              </a:defRPr>
            </a:pPr>
            <a:r>
              <a:t>29%</a:t>
            </a:r>
          </a:p>
          <a:p>
            <a:pPr algn="l">
              <a:defRPr sz="5000">
                <a:solidFill>
                  <a:srgbClr val="FFFFFF"/>
                </a:solidFill>
                <a:latin typeface="Gellix Medium"/>
                <a:ea typeface="Gellix Medium"/>
                <a:cs typeface="Gellix Medium"/>
                <a:sym typeface="Gellix Medium"/>
              </a:defRPr>
            </a:pPr>
            <a:r>
              <a:t>des projets sont couronnés de succès.</a:t>
            </a:r>
          </a:p>
          <a:p>
            <a:pPr algn="l">
              <a:defRPr sz="2500">
                <a:solidFill>
                  <a:srgbClr val="FFFFFF"/>
                </a:solidFill>
                <a:latin typeface="Gellix Medium"/>
                <a:ea typeface="Gellix Medium"/>
                <a:cs typeface="Gellix Medium"/>
                <a:sym typeface="Gellix Medium"/>
              </a:defRPr>
            </a:pPr>
            <a:endParaRPr/>
          </a:p>
          <a:p>
            <a:pPr algn="l">
              <a:defRPr sz="2500">
                <a:solidFill>
                  <a:srgbClr val="FFFFFF"/>
                </a:solidFill>
                <a:latin typeface="Gellix Medium"/>
                <a:ea typeface="Gellix Medium"/>
                <a:cs typeface="Gellix Medium"/>
                <a:sym typeface="Gellix Medium"/>
              </a:defRPr>
            </a:pPr>
            <a:r>
              <a:t>Diane Coutu (2009), Why teams don't work, Harvard Business Review.</a:t>
            </a:r>
          </a:p>
        </p:txBody>
      </p:sp>
      <p:sp>
        <p:nvSpPr>
          <p:cNvPr id="222" name="10%…"/>
          <p:cNvSpPr txBox="1"/>
          <p:nvPr/>
        </p:nvSpPr>
        <p:spPr>
          <a:xfrm>
            <a:off x="17615121" y="4432300"/>
            <a:ext cx="5323968" cy="571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9500">
                <a:solidFill>
                  <a:srgbClr val="FFFFFF"/>
                </a:solidFill>
                <a:latin typeface="Gellix Medium"/>
                <a:ea typeface="Gellix Medium"/>
                <a:cs typeface="Gellix Medium"/>
                <a:sym typeface="Gellix Medium"/>
              </a:defRPr>
            </a:pPr>
            <a:r>
              <a:t>10%</a:t>
            </a:r>
          </a:p>
          <a:p>
            <a:pPr algn="l">
              <a:defRPr sz="5000">
                <a:solidFill>
                  <a:srgbClr val="FFFFFF"/>
                </a:solidFill>
                <a:latin typeface="Gellix Medium"/>
                <a:ea typeface="Gellix Medium"/>
                <a:cs typeface="Gellix Medium"/>
                <a:sym typeface="Gellix Medium"/>
              </a:defRPr>
            </a:pPr>
            <a:r>
              <a:t>des des membres d'une équipe sont satisfaits de la composition de leur équipe.</a:t>
            </a:r>
          </a:p>
          <a:p>
            <a:pPr algn="l">
              <a:defRPr sz="2500">
                <a:solidFill>
                  <a:srgbClr val="FFFFFF"/>
                </a:solidFill>
                <a:latin typeface="Gellix Medium"/>
                <a:ea typeface="Gellix Medium"/>
                <a:cs typeface="Gellix Medium"/>
                <a:sym typeface="Gellix Medium"/>
              </a:defRPr>
            </a:pPr>
            <a:endParaRPr/>
          </a:p>
          <a:p>
            <a:pPr algn="l">
              <a:defRPr sz="2500">
                <a:solidFill>
                  <a:srgbClr val="FFFFFF"/>
                </a:solidFill>
                <a:latin typeface="Gellix Medium"/>
                <a:ea typeface="Gellix Medium"/>
                <a:cs typeface="Gellix Medium"/>
                <a:sym typeface="Gellix Medium"/>
              </a:defRPr>
            </a:pPr>
            <a:r>
              <a:t>Chaos Report, Standish Group 2019</a:t>
            </a:r>
          </a:p>
        </p:txBody>
      </p:sp>
      <p:sp>
        <p:nvSpPr>
          <p:cNvPr id="223" name="Line"/>
          <p:cNvSpPr/>
          <p:nvPr/>
        </p:nvSpPr>
        <p:spPr>
          <a:xfrm>
            <a:off x="1270000" y="2292350"/>
            <a:ext cx="3557969" cy="0"/>
          </a:xfrm>
          <a:prstGeom prst="line">
            <a:avLst/>
          </a:prstGeom>
          <a:ln w="63500">
            <a:solidFill>
              <a:srgbClr val="FFFFFF"/>
            </a:solidFill>
            <a:miter lim="400000"/>
          </a:ln>
        </p:spPr>
        <p:txBody>
          <a:bodyPr lIns="50800" tIns="50800" rIns="50800" bIns="50800" anchor="ct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ourquoi?"/>
          <p:cNvSpPr txBox="1"/>
          <p:nvPr/>
        </p:nvSpPr>
        <p:spPr>
          <a:xfrm>
            <a:off x="1194022" y="1181100"/>
            <a:ext cx="373532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Pourquoi? </a:t>
            </a:r>
          </a:p>
        </p:txBody>
      </p:sp>
      <p:sp>
        <p:nvSpPr>
          <p:cNvPr id="228"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000000"/>
                </a:solidFill>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229" name="Activités de l'équipe mal alignées"/>
          <p:cNvSpPr txBox="1"/>
          <p:nvPr/>
        </p:nvSpPr>
        <p:spPr>
          <a:xfrm>
            <a:off x="1257522" y="4119996"/>
            <a:ext cx="6296380" cy="265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1"/>
                </a:solidFill>
                <a:latin typeface="Gellix Medium"/>
                <a:ea typeface="Gellix Medium"/>
                <a:cs typeface="Gellix Medium"/>
                <a:sym typeface="Gellix Medium"/>
              </a:defRPr>
            </a:lvl1pPr>
          </a:lstStyle>
          <a:p>
            <a:r>
              <a:t>Activités de l'équipe mal alignées</a:t>
            </a:r>
          </a:p>
        </p:txBody>
      </p:sp>
      <p:sp>
        <p:nvSpPr>
          <p:cNvPr id="230" name="Climat d'équipe délétère"/>
          <p:cNvSpPr txBox="1"/>
          <p:nvPr/>
        </p:nvSpPr>
        <p:spPr>
          <a:xfrm>
            <a:off x="1183034" y="9182251"/>
            <a:ext cx="5920580" cy="180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6"/>
                </a:solidFill>
                <a:latin typeface="Gellix Medium"/>
                <a:ea typeface="Gellix Medium"/>
                <a:cs typeface="Gellix Medium"/>
                <a:sym typeface="Gellix Medium"/>
              </a:defRPr>
            </a:lvl1pPr>
          </a:lstStyle>
          <a:p>
            <a:r>
              <a:t>Climat d'équipe délétère</a:t>
            </a:r>
          </a:p>
        </p:txBody>
      </p:sp>
      <p:sp>
        <p:nvSpPr>
          <p:cNvPr id="231" name="Line"/>
          <p:cNvSpPr/>
          <p:nvPr/>
        </p:nvSpPr>
        <p:spPr>
          <a:xfrm>
            <a:off x="1270000" y="2292350"/>
            <a:ext cx="3557969" cy="0"/>
          </a:xfrm>
          <a:prstGeom prst="line">
            <a:avLst/>
          </a:prstGeom>
          <a:ln w="63500">
            <a:solidFill>
              <a:srgbClr val="0600A3"/>
            </a:solidFill>
            <a:miter lim="400000"/>
          </a:ln>
        </p:spPr>
        <p:txBody>
          <a:bodyPr lIns="50800" tIns="50800" rIns="50800" bIns="50800" anchor="ctr"/>
          <a:lstStyle/>
          <a:p>
            <a:endParaRPr/>
          </a:p>
        </p:txBody>
      </p:sp>
      <p:sp>
        <p:nvSpPr>
          <p:cNvPr id="232" name="On ne sait pas, qui fait  quoi"/>
          <p:cNvSpPr/>
          <p:nvPr/>
        </p:nvSpPr>
        <p:spPr>
          <a:xfrm>
            <a:off x="6684430" y="2175916"/>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On ne sait pas, qui fait  quoi</a:t>
            </a:r>
          </a:p>
        </p:txBody>
      </p:sp>
      <p:sp>
        <p:nvSpPr>
          <p:cNvPr id="233" name="Perte de temps en réunion"/>
          <p:cNvSpPr/>
          <p:nvPr/>
        </p:nvSpPr>
        <p:spPr>
          <a:xfrm rot="21092227">
            <a:off x="6684430" y="5275494"/>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Perte de temps en réunion</a:t>
            </a:r>
          </a:p>
        </p:txBody>
      </p:sp>
      <p:sp>
        <p:nvSpPr>
          <p:cNvPr id="234" name="Travail accompli lentement"/>
          <p:cNvSpPr/>
          <p:nvPr/>
        </p:nvSpPr>
        <p:spPr>
          <a:xfrm rot="21359163">
            <a:off x="11417537" y="2175916"/>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Travail accompli lentement</a:t>
            </a:r>
          </a:p>
        </p:txBody>
      </p:sp>
      <p:sp>
        <p:nvSpPr>
          <p:cNvPr id="235" name="Les priorités changent sans raison"/>
          <p:cNvSpPr/>
          <p:nvPr/>
        </p:nvSpPr>
        <p:spPr>
          <a:xfrm>
            <a:off x="11158638" y="5031699"/>
            <a:ext cx="3547539" cy="2071465"/>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Les priorités changent sans raison</a:t>
            </a:r>
          </a:p>
        </p:txBody>
      </p:sp>
      <p:sp>
        <p:nvSpPr>
          <p:cNvPr id="236" name="Projet en double"/>
          <p:cNvSpPr/>
          <p:nvPr/>
        </p:nvSpPr>
        <p:spPr>
          <a:xfrm>
            <a:off x="15425839" y="2175916"/>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Projet en double</a:t>
            </a:r>
          </a:p>
        </p:txBody>
      </p:sp>
      <p:sp>
        <p:nvSpPr>
          <p:cNvPr id="237" name="Travail en silo"/>
          <p:cNvSpPr/>
          <p:nvPr/>
        </p:nvSpPr>
        <p:spPr>
          <a:xfrm rot="294988">
            <a:off x="15296390" y="5390467"/>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Travail en silo</a:t>
            </a:r>
          </a:p>
        </p:txBody>
      </p:sp>
      <p:sp>
        <p:nvSpPr>
          <p:cNvPr id="238" name="Travail en silo"/>
          <p:cNvSpPr/>
          <p:nvPr/>
        </p:nvSpPr>
        <p:spPr>
          <a:xfrm rot="383514">
            <a:off x="19637846" y="1982733"/>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Travail en silo</a:t>
            </a:r>
          </a:p>
        </p:txBody>
      </p:sp>
      <p:sp>
        <p:nvSpPr>
          <p:cNvPr id="239" name="Gros travail, peu de résultat"/>
          <p:cNvSpPr/>
          <p:nvPr/>
        </p:nvSpPr>
        <p:spPr>
          <a:xfrm>
            <a:off x="19434140" y="5390467"/>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Gros travail, peu de résultat</a:t>
            </a:r>
          </a:p>
        </p:txBody>
      </p:sp>
      <p:sp>
        <p:nvSpPr>
          <p:cNvPr id="240" name="Manque de confiance"/>
          <p:cNvSpPr/>
          <p:nvPr/>
        </p:nvSpPr>
        <p:spPr>
          <a:xfrm rot="21092227">
            <a:off x="7280589" y="7958973"/>
            <a:ext cx="3547540"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Manque de confiance</a:t>
            </a:r>
          </a:p>
        </p:txBody>
      </p:sp>
      <p:sp>
        <p:nvSpPr>
          <p:cNvPr id="241" name="Concurrence interne"/>
          <p:cNvSpPr/>
          <p:nvPr/>
        </p:nvSpPr>
        <p:spPr>
          <a:xfrm>
            <a:off x="9622427" y="10266198"/>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Concurrence interne</a:t>
            </a:r>
          </a:p>
        </p:txBody>
      </p:sp>
      <p:sp>
        <p:nvSpPr>
          <p:cNvPr id="242" name="Manque d'implication"/>
          <p:cNvSpPr/>
          <p:nvPr/>
        </p:nvSpPr>
        <p:spPr>
          <a:xfrm>
            <a:off x="12436432" y="7889547"/>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Manque d'implication</a:t>
            </a:r>
          </a:p>
        </p:txBody>
      </p:sp>
      <p:sp>
        <p:nvSpPr>
          <p:cNvPr id="243" name="Peur"/>
          <p:cNvSpPr/>
          <p:nvPr/>
        </p:nvSpPr>
        <p:spPr>
          <a:xfrm>
            <a:off x="14406198" y="10266198"/>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Peur</a:t>
            </a:r>
          </a:p>
        </p:txBody>
      </p:sp>
      <p:sp>
        <p:nvSpPr>
          <p:cNvPr id="244" name="Manque de reconnaissance"/>
          <p:cNvSpPr/>
          <p:nvPr/>
        </p:nvSpPr>
        <p:spPr>
          <a:xfrm rot="388749">
            <a:off x="17072795" y="7958973"/>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Manque de reconnaissance</a:t>
            </a:r>
          </a:p>
        </p:txBody>
      </p:sp>
      <p:sp>
        <p:nvSpPr>
          <p:cNvPr id="245" name="Perte de motivation"/>
          <p:cNvSpPr/>
          <p:nvPr/>
        </p:nvSpPr>
        <p:spPr>
          <a:xfrm rot="21040886">
            <a:off x="19434140" y="10266198"/>
            <a:ext cx="3547540"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Gellix Regular"/>
                <a:ea typeface="Gellix Regular"/>
                <a:cs typeface="Gellix Regular"/>
                <a:sym typeface="Gellix Regular"/>
              </a:defRPr>
            </a:lvl1pPr>
          </a:lstStyle>
          <a:p>
            <a:r>
              <a:t>Perte de motivation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Outils pour résoudre le problème"/>
          <p:cNvSpPr txBox="1"/>
          <p:nvPr/>
        </p:nvSpPr>
        <p:spPr>
          <a:xfrm>
            <a:off x="1194022" y="1181100"/>
            <a:ext cx="1136523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Outils pour résoudre le problème</a:t>
            </a:r>
          </a:p>
        </p:txBody>
      </p:sp>
      <p:sp>
        <p:nvSpPr>
          <p:cNvPr id="256"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000000"/>
                </a:solidFill>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257" name="Activités de l'équipe mal alignées"/>
          <p:cNvSpPr txBox="1"/>
          <p:nvPr/>
        </p:nvSpPr>
        <p:spPr>
          <a:xfrm>
            <a:off x="1257522" y="4119996"/>
            <a:ext cx="6296380" cy="265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1"/>
                </a:solidFill>
                <a:latin typeface="Gellix Medium"/>
                <a:ea typeface="Gellix Medium"/>
                <a:cs typeface="Gellix Medium"/>
                <a:sym typeface="Gellix Medium"/>
              </a:defRPr>
            </a:lvl1pPr>
          </a:lstStyle>
          <a:p>
            <a:r>
              <a:t>Activités de l'équipe mal alignées</a:t>
            </a:r>
          </a:p>
        </p:txBody>
      </p:sp>
      <p:sp>
        <p:nvSpPr>
          <p:cNvPr id="258" name="Climat d'équipe délétère"/>
          <p:cNvSpPr txBox="1"/>
          <p:nvPr/>
        </p:nvSpPr>
        <p:spPr>
          <a:xfrm>
            <a:off x="1183034" y="9182251"/>
            <a:ext cx="5920580" cy="180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6"/>
                </a:solidFill>
                <a:latin typeface="Gellix Medium"/>
                <a:ea typeface="Gellix Medium"/>
                <a:cs typeface="Gellix Medium"/>
                <a:sym typeface="Gellix Medium"/>
              </a:defRPr>
            </a:lvl1pPr>
          </a:lstStyle>
          <a:p>
            <a:r>
              <a:t>Climat d'équipe délétère</a:t>
            </a:r>
          </a:p>
        </p:txBody>
      </p:sp>
      <p:sp>
        <p:nvSpPr>
          <p:cNvPr id="259" name="Line"/>
          <p:cNvSpPr/>
          <p:nvPr/>
        </p:nvSpPr>
        <p:spPr>
          <a:xfrm>
            <a:off x="1270000" y="2292350"/>
            <a:ext cx="11365231" cy="0"/>
          </a:xfrm>
          <a:prstGeom prst="line">
            <a:avLst/>
          </a:prstGeom>
          <a:ln w="63500">
            <a:solidFill>
              <a:srgbClr val="0600A3"/>
            </a:solidFill>
            <a:miter lim="400000"/>
          </a:ln>
        </p:spPr>
        <p:txBody>
          <a:bodyPr lIns="50800" tIns="50800" rIns="50800" bIns="50800" anchor="ctr"/>
          <a:lstStyle/>
          <a:p>
            <a:endParaRPr/>
          </a:p>
        </p:txBody>
      </p:sp>
      <p:sp>
        <p:nvSpPr>
          <p:cNvPr id="260" name="On ne sait pas, qui fait  quoi"/>
          <p:cNvSpPr/>
          <p:nvPr/>
        </p:nvSpPr>
        <p:spPr>
          <a:xfrm>
            <a:off x="15902024" y="2722281"/>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On ne sait pas, qui fait  quoi</a:t>
            </a:r>
          </a:p>
        </p:txBody>
      </p:sp>
      <p:sp>
        <p:nvSpPr>
          <p:cNvPr id="261" name="Perte de temps en réunion"/>
          <p:cNvSpPr/>
          <p:nvPr/>
        </p:nvSpPr>
        <p:spPr>
          <a:xfrm rot="21092227">
            <a:off x="15363992" y="4226786"/>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Perte de temps en réunion</a:t>
            </a:r>
          </a:p>
        </p:txBody>
      </p:sp>
      <p:sp>
        <p:nvSpPr>
          <p:cNvPr id="262" name="Travail accompli lentement"/>
          <p:cNvSpPr/>
          <p:nvPr/>
        </p:nvSpPr>
        <p:spPr>
          <a:xfrm rot="21359163">
            <a:off x="15363992" y="2722281"/>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accompli lentement</a:t>
            </a:r>
          </a:p>
        </p:txBody>
      </p:sp>
      <p:sp>
        <p:nvSpPr>
          <p:cNvPr id="263" name="Les priorités changent sans raison"/>
          <p:cNvSpPr/>
          <p:nvPr/>
        </p:nvSpPr>
        <p:spPr>
          <a:xfrm>
            <a:off x="15105093" y="4617735"/>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Les priorités changent sans raison</a:t>
            </a:r>
          </a:p>
        </p:txBody>
      </p:sp>
      <p:sp>
        <p:nvSpPr>
          <p:cNvPr id="264" name="Projet en double"/>
          <p:cNvSpPr/>
          <p:nvPr/>
        </p:nvSpPr>
        <p:spPr>
          <a:xfrm>
            <a:off x="17440464" y="2507087"/>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Projet en double</a:t>
            </a:r>
          </a:p>
        </p:txBody>
      </p:sp>
      <p:sp>
        <p:nvSpPr>
          <p:cNvPr id="265" name="Travail en silo"/>
          <p:cNvSpPr/>
          <p:nvPr/>
        </p:nvSpPr>
        <p:spPr>
          <a:xfrm rot="294988">
            <a:off x="17090232" y="4226786"/>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en silo</a:t>
            </a:r>
          </a:p>
        </p:txBody>
      </p:sp>
      <p:sp>
        <p:nvSpPr>
          <p:cNvPr id="266" name="Travail en silo"/>
          <p:cNvSpPr/>
          <p:nvPr/>
        </p:nvSpPr>
        <p:spPr>
          <a:xfrm rot="383514">
            <a:off x="17090232" y="2722281"/>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en silo</a:t>
            </a:r>
          </a:p>
        </p:txBody>
      </p:sp>
      <p:sp>
        <p:nvSpPr>
          <p:cNvPr id="267" name="Gros travail, peu de résultat"/>
          <p:cNvSpPr/>
          <p:nvPr/>
        </p:nvSpPr>
        <p:spPr>
          <a:xfrm>
            <a:off x="16177626" y="3817404"/>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Gros travail, peu de résultat</a:t>
            </a:r>
          </a:p>
        </p:txBody>
      </p:sp>
      <p:sp>
        <p:nvSpPr>
          <p:cNvPr id="268" name="Manque de confiance"/>
          <p:cNvSpPr/>
          <p:nvPr/>
        </p:nvSpPr>
        <p:spPr>
          <a:xfrm rot="21092227">
            <a:off x="15363992" y="8352719"/>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de confiance</a:t>
            </a:r>
          </a:p>
        </p:txBody>
      </p:sp>
      <p:sp>
        <p:nvSpPr>
          <p:cNvPr id="269" name="Concurrence interne"/>
          <p:cNvSpPr/>
          <p:nvPr/>
        </p:nvSpPr>
        <p:spPr>
          <a:xfrm>
            <a:off x="15902024" y="9852235"/>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Concurrence interne</a:t>
            </a:r>
          </a:p>
        </p:txBody>
      </p:sp>
      <p:sp>
        <p:nvSpPr>
          <p:cNvPr id="270" name="Manque d'implication"/>
          <p:cNvSpPr/>
          <p:nvPr/>
        </p:nvSpPr>
        <p:spPr>
          <a:xfrm>
            <a:off x="16382886" y="7475584"/>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d'implication</a:t>
            </a:r>
          </a:p>
        </p:txBody>
      </p:sp>
      <p:sp>
        <p:nvSpPr>
          <p:cNvPr id="271" name="Peur"/>
          <p:cNvSpPr/>
          <p:nvPr/>
        </p:nvSpPr>
        <p:spPr>
          <a:xfrm>
            <a:off x="18352653" y="9852235"/>
            <a:ext cx="3547539"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Peur</a:t>
            </a:r>
          </a:p>
        </p:txBody>
      </p:sp>
      <p:sp>
        <p:nvSpPr>
          <p:cNvPr id="272" name="Manque de reconnaissance"/>
          <p:cNvSpPr/>
          <p:nvPr/>
        </p:nvSpPr>
        <p:spPr>
          <a:xfrm rot="388749">
            <a:off x="17735137" y="8023145"/>
            <a:ext cx="3547540"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de reconnaissance</a:t>
            </a:r>
          </a:p>
        </p:txBody>
      </p:sp>
      <p:sp>
        <p:nvSpPr>
          <p:cNvPr id="273" name="Perte de motivation"/>
          <p:cNvSpPr/>
          <p:nvPr/>
        </p:nvSpPr>
        <p:spPr>
          <a:xfrm rot="21040886">
            <a:off x="17735137" y="9327881"/>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Perte de motivation</a:t>
            </a:r>
          </a:p>
        </p:txBody>
      </p:sp>
      <p:grpSp>
        <p:nvGrpSpPr>
          <p:cNvPr id="276" name="Group"/>
          <p:cNvGrpSpPr/>
          <p:nvPr/>
        </p:nvGrpSpPr>
        <p:grpSpPr>
          <a:xfrm>
            <a:off x="14736176" y="2071937"/>
            <a:ext cx="7449313" cy="4826381"/>
            <a:chOff x="0" y="0"/>
            <a:chExt cx="7449311" cy="4826379"/>
          </a:xfrm>
        </p:grpSpPr>
        <p:pic>
          <p:nvPicPr>
            <p:cNvPr id="274" name="TeamAlignmentMap-HITT.pdf" descr="TeamAlignmentMap-HITT.pdf"/>
            <p:cNvPicPr>
              <a:picLocks noChangeAspect="1"/>
            </p:cNvPicPr>
            <p:nvPr/>
          </p:nvPicPr>
          <p:blipFill>
            <a:blip r:embed="rId3">
              <a:extLst/>
            </a:blip>
            <a:stretch>
              <a:fillRect/>
            </a:stretch>
          </p:blipFill>
          <p:spPr>
            <a:xfrm>
              <a:off x="257675" y="0"/>
              <a:ext cx="6825176" cy="4826380"/>
            </a:xfrm>
            <a:prstGeom prst="rect">
              <a:avLst/>
            </a:prstGeom>
            <a:ln w="12700" cap="flat">
              <a:noFill/>
              <a:miter lim="400000"/>
            </a:ln>
            <a:effectLst/>
          </p:spPr>
        </p:pic>
        <p:sp>
          <p:nvSpPr>
            <p:cNvPr id="275" name="Team alignment map"/>
            <p:cNvSpPr txBox="1"/>
            <p:nvPr/>
          </p:nvSpPr>
          <p:spPr>
            <a:xfrm>
              <a:off x="0" y="1936939"/>
              <a:ext cx="7449312" cy="9525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6000">
                  <a:solidFill>
                    <a:srgbClr val="000000"/>
                  </a:solidFill>
                  <a:latin typeface="Gellix Bold"/>
                  <a:ea typeface="Gellix Bold"/>
                  <a:cs typeface="Gellix Bold"/>
                  <a:sym typeface="Gellix Bold"/>
                </a:defRPr>
              </a:lvl1pPr>
            </a:lstStyle>
            <a:p>
              <a:r>
                <a:t>Team alignment map</a:t>
              </a:r>
            </a:p>
          </p:txBody>
        </p:sp>
      </p:grpSp>
      <p:grpSp>
        <p:nvGrpSpPr>
          <p:cNvPr id="279" name="Group"/>
          <p:cNvGrpSpPr/>
          <p:nvPr/>
        </p:nvGrpSpPr>
        <p:grpSpPr>
          <a:xfrm>
            <a:off x="14951558" y="7180958"/>
            <a:ext cx="7018548" cy="4978059"/>
            <a:chOff x="0" y="0"/>
            <a:chExt cx="7018546" cy="4978057"/>
          </a:xfrm>
        </p:grpSpPr>
        <p:pic>
          <p:nvPicPr>
            <p:cNvPr id="277" name="team_contract_small.jpeg" descr="team_contract_small.jpeg"/>
            <p:cNvPicPr>
              <a:picLocks noChangeAspect="1"/>
            </p:cNvPicPr>
            <p:nvPr/>
          </p:nvPicPr>
          <p:blipFill>
            <a:blip r:embed="rId4">
              <a:extLst/>
            </a:blip>
            <a:stretch>
              <a:fillRect/>
            </a:stretch>
          </p:blipFill>
          <p:spPr>
            <a:xfrm>
              <a:off x="0" y="0"/>
              <a:ext cx="7018547" cy="4978058"/>
            </a:xfrm>
            <a:prstGeom prst="rect">
              <a:avLst/>
            </a:prstGeom>
            <a:ln w="12700" cap="flat">
              <a:noFill/>
              <a:miter lim="400000"/>
            </a:ln>
            <a:effectLst/>
          </p:spPr>
        </p:pic>
        <p:sp>
          <p:nvSpPr>
            <p:cNvPr id="278" name="Team contract"/>
            <p:cNvSpPr txBox="1"/>
            <p:nvPr/>
          </p:nvSpPr>
          <p:spPr>
            <a:xfrm>
              <a:off x="911234" y="2154691"/>
              <a:ext cx="5196079" cy="9525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6000">
                  <a:solidFill>
                    <a:srgbClr val="000000"/>
                  </a:solidFill>
                  <a:latin typeface="Gellix Bold"/>
                  <a:ea typeface="Gellix Bold"/>
                  <a:cs typeface="Gellix Bold"/>
                  <a:sym typeface="Gellix Bold"/>
                </a:defRPr>
              </a:lvl1pPr>
            </a:lstStyle>
            <a:p>
              <a:r>
                <a:t>Team contract</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Outils pour résoudre le problème"/>
          <p:cNvSpPr txBox="1"/>
          <p:nvPr/>
        </p:nvSpPr>
        <p:spPr>
          <a:xfrm>
            <a:off x="1194022" y="1181100"/>
            <a:ext cx="1136523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Outils pour résoudre le problème</a:t>
            </a:r>
          </a:p>
        </p:txBody>
      </p:sp>
      <p:sp>
        <p:nvSpPr>
          <p:cNvPr id="284"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000000"/>
                </a:solidFill>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285" name="Activités de l'équipe mal alignées"/>
          <p:cNvSpPr txBox="1"/>
          <p:nvPr/>
        </p:nvSpPr>
        <p:spPr>
          <a:xfrm>
            <a:off x="1257522" y="4119996"/>
            <a:ext cx="6296380" cy="265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1"/>
                </a:solidFill>
                <a:latin typeface="Gellix Medium"/>
                <a:ea typeface="Gellix Medium"/>
                <a:cs typeface="Gellix Medium"/>
                <a:sym typeface="Gellix Medium"/>
              </a:defRPr>
            </a:lvl1pPr>
          </a:lstStyle>
          <a:p>
            <a:r>
              <a:t>Activités de l'équipe mal alignées</a:t>
            </a:r>
          </a:p>
        </p:txBody>
      </p:sp>
      <p:sp>
        <p:nvSpPr>
          <p:cNvPr id="286" name="Climat d'équipe délétère"/>
          <p:cNvSpPr txBox="1"/>
          <p:nvPr/>
        </p:nvSpPr>
        <p:spPr>
          <a:xfrm>
            <a:off x="1183034" y="9182251"/>
            <a:ext cx="5920580" cy="180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6"/>
                </a:solidFill>
                <a:latin typeface="Gellix Medium"/>
                <a:ea typeface="Gellix Medium"/>
                <a:cs typeface="Gellix Medium"/>
                <a:sym typeface="Gellix Medium"/>
              </a:defRPr>
            </a:lvl1pPr>
          </a:lstStyle>
          <a:p>
            <a:r>
              <a:t>Climat d'équipe délétère</a:t>
            </a:r>
          </a:p>
        </p:txBody>
      </p:sp>
      <p:sp>
        <p:nvSpPr>
          <p:cNvPr id="287" name="Line"/>
          <p:cNvSpPr/>
          <p:nvPr/>
        </p:nvSpPr>
        <p:spPr>
          <a:xfrm>
            <a:off x="1270000" y="2292350"/>
            <a:ext cx="11365231" cy="0"/>
          </a:xfrm>
          <a:prstGeom prst="line">
            <a:avLst/>
          </a:prstGeom>
          <a:ln w="63500">
            <a:solidFill>
              <a:srgbClr val="0600A3"/>
            </a:solidFill>
            <a:miter lim="400000"/>
          </a:ln>
        </p:spPr>
        <p:txBody>
          <a:bodyPr lIns="50800" tIns="50800" rIns="50800" bIns="50800" anchor="ctr"/>
          <a:lstStyle/>
          <a:p>
            <a:endParaRPr/>
          </a:p>
        </p:txBody>
      </p:sp>
      <p:sp>
        <p:nvSpPr>
          <p:cNvPr id="288" name="On ne sait pas, qui fait  quoi"/>
          <p:cNvSpPr/>
          <p:nvPr/>
        </p:nvSpPr>
        <p:spPr>
          <a:xfrm>
            <a:off x="15902024" y="2722281"/>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On ne sait pas, qui fait  quoi</a:t>
            </a:r>
          </a:p>
        </p:txBody>
      </p:sp>
      <p:sp>
        <p:nvSpPr>
          <p:cNvPr id="289" name="Perte de temps en réunion"/>
          <p:cNvSpPr/>
          <p:nvPr/>
        </p:nvSpPr>
        <p:spPr>
          <a:xfrm rot="21092227">
            <a:off x="15363992" y="4226786"/>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Perte de temps en réunion</a:t>
            </a:r>
          </a:p>
        </p:txBody>
      </p:sp>
      <p:sp>
        <p:nvSpPr>
          <p:cNvPr id="290" name="Travail accompli lentement"/>
          <p:cNvSpPr/>
          <p:nvPr/>
        </p:nvSpPr>
        <p:spPr>
          <a:xfrm rot="21359163">
            <a:off x="15363992" y="2722281"/>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accompli lentement</a:t>
            </a:r>
          </a:p>
        </p:txBody>
      </p:sp>
      <p:sp>
        <p:nvSpPr>
          <p:cNvPr id="291" name="Les priorités changent sans raison"/>
          <p:cNvSpPr/>
          <p:nvPr/>
        </p:nvSpPr>
        <p:spPr>
          <a:xfrm>
            <a:off x="15105093" y="4617735"/>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Les priorités changent sans raison</a:t>
            </a:r>
          </a:p>
        </p:txBody>
      </p:sp>
      <p:sp>
        <p:nvSpPr>
          <p:cNvPr id="292" name="Projet en double"/>
          <p:cNvSpPr/>
          <p:nvPr/>
        </p:nvSpPr>
        <p:spPr>
          <a:xfrm>
            <a:off x="17440464" y="2507087"/>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Projet en double</a:t>
            </a:r>
          </a:p>
        </p:txBody>
      </p:sp>
      <p:sp>
        <p:nvSpPr>
          <p:cNvPr id="293" name="Travail en silo"/>
          <p:cNvSpPr/>
          <p:nvPr/>
        </p:nvSpPr>
        <p:spPr>
          <a:xfrm rot="294988">
            <a:off x="17090232" y="4226786"/>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en silo</a:t>
            </a:r>
          </a:p>
        </p:txBody>
      </p:sp>
      <p:sp>
        <p:nvSpPr>
          <p:cNvPr id="294" name="Travail en silo"/>
          <p:cNvSpPr/>
          <p:nvPr/>
        </p:nvSpPr>
        <p:spPr>
          <a:xfrm rot="383514">
            <a:off x="17090232" y="2722281"/>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en silo</a:t>
            </a:r>
          </a:p>
        </p:txBody>
      </p:sp>
      <p:sp>
        <p:nvSpPr>
          <p:cNvPr id="295" name="Gros travail, peu de résultat"/>
          <p:cNvSpPr/>
          <p:nvPr/>
        </p:nvSpPr>
        <p:spPr>
          <a:xfrm>
            <a:off x="16177626" y="3817404"/>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Gros travail, peu de résultat</a:t>
            </a:r>
          </a:p>
        </p:txBody>
      </p:sp>
      <p:sp>
        <p:nvSpPr>
          <p:cNvPr id="296" name="Manque de confiance"/>
          <p:cNvSpPr/>
          <p:nvPr/>
        </p:nvSpPr>
        <p:spPr>
          <a:xfrm rot="21092227">
            <a:off x="15363992" y="8352719"/>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de confiance</a:t>
            </a:r>
          </a:p>
        </p:txBody>
      </p:sp>
      <p:sp>
        <p:nvSpPr>
          <p:cNvPr id="297" name="Concurrence interne"/>
          <p:cNvSpPr/>
          <p:nvPr/>
        </p:nvSpPr>
        <p:spPr>
          <a:xfrm>
            <a:off x="15902024" y="9852235"/>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Concurrence interne</a:t>
            </a:r>
          </a:p>
        </p:txBody>
      </p:sp>
      <p:sp>
        <p:nvSpPr>
          <p:cNvPr id="298" name="Manque d'implication"/>
          <p:cNvSpPr/>
          <p:nvPr/>
        </p:nvSpPr>
        <p:spPr>
          <a:xfrm>
            <a:off x="16382886" y="7475584"/>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d'implication</a:t>
            </a:r>
          </a:p>
        </p:txBody>
      </p:sp>
      <p:sp>
        <p:nvSpPr>
          <p:cNvPr id="299" name="Peur"/>
          <p:cNvSpPr/>
          <p:nvPr/>
        </p:nvSpPr>
        <p:spPr>
          <a:xfrm>
            <a:off x="18352653" y="9852235"/>
            <a:ext cx="3547539"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Peur</a:t>
            </a:r>
          </a:p>
        </p:txBody>
      </p:sp>
      <p:sp>
        <p:nvSpPr>
          <p:cNvPr id="300" name="Manque de reconnaissance"/>
          <p:cNvSpPr/>
          <p:nvPr/>
        </p:nvSpPr>
        <p:spPr>
          <a:xfrm rot="388749">
            <a:off x="17735137" y="8023145"/>
            <a:ext cx="3547540"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de reconnaissance</a:t>
            </a:r>
          </a:p>
        </p:txBody>
      </p:sp>
      <p:sp>
        <p:nvSpPr>
          <p:cNvPr id="301" name="Perte de motivation"/>
          <p:cNvSpPr/>
          <p:nvPr/>
        </p:nvSpPr>
        <p:spPr>
          <a:xfrm rot="21040886">
            <a:off x="17735137" y="9327881"/>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Perte de motivation</a:t>
            </a:r>
          </a:p>
        </p:txBody>
      </p:sp>
      <p:pic>
        <p:nvPicPr>
          <p:cNvPr id="302" name="TeamAlignmentMap-HITT.pdf" descr="TeamAlignmentMap-HITT.pdf"/>
          <p:cNvPicPr>
            <a:picLocks noChangeAspect="1"/>
          </p:cNvPicPr>
          <p:nvPr/>
        </p:nvPicPr>
        <p:blipFill>
          <a:blip r:embed="rId3">
            <a:extLst/>
          </a:blip>
          <a:stretch>
            <a:fillRect/>
          </a:stretch>
        </p:blipFill>
        <p:spPr>
          <a:xfrm>
            <a:off x="14993852" y="2071937"/>
            <a:ext cx="6825176" cy="4826381"/>
          </a:xfrm>
          <a:prstGeom prst="rect">
            <a:avLst/>
          </a:prstGeom>
          <a:ln w="12700">
            <a:miter lim="400000"/>
          </a:ln>
        </p:spPr>
      </p:pic>
      <p:sp>
        <p:nvSpPr>
          <p:cNvPr id="303" name="Team alignment map"/>
          <p:cNvSpPr txBox="1"/>
          <p:nvPr/>
        </p:nvSpPr>
        <p:spPr>
          <a:xfrm>
            <a:off x="14736176" y="4008877"/>
            <a:ext cx="7449313" cy="952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grpSp>
        <p:nvGrpSpPr>
          <p:cNvPr id="306" name="Group"/>
          <p:cNvGrpSpPr/>
          <p:nvPr/>
        </p:nvGrpSpPr>
        <p:grpSpPr>
          <a:xfrm>
            <a:off x="14951558" y="7180958"/>
            <a:ext cx="7018548" cy="4978059"/>
            <a:chOff x="0" y="0"/>
            <a:chExt cx="7018546" cy="4978057"/>
          </a:xfrm>
        </p:grpSpPr>
        <p:pic>
          <p:nvPicPr>
            <p:cNvPr id="304" name="team_contract_small.jpeg" descr="team_contract_small.jpeg"/>
            <p:cNvPicPr>
              <a:picLocks noChangeAspect="1"/>
            </p:cNvPicPr>
            <p:nvPr/>
          </p:nvPicPr>
          <p:blipFill>
            <a:blip r:embed="rId4">
              <a:extLst/>
            </a:blip>
            <a:stretch>
              <a:fillRect/>
            </a:stretch>
          </p:blipFill>
          <p:spPr>
            <a:xfrm>
              <a:off x="0" y="0"/>
              <a:ext cx="7018547" cy="4978058"/>
            </a:xfrm>
            <a:prstGeom prst="rect">
              <a:avLst/>
            </a:prstGeom>
            <a:ln w="12700" cap="flat">
              <a:noFill/>
              <a:miter lim="400000"/>
            </a:ln>
            <a:effectLst/>
          </p:spPr>
        </p:pic>
        <p:sp>
          <p:nvSpPr>
            <p:cNvPr id="305" name="Team contract"/>
            <p:cNvSpPr txBox="1"/>
            <p:nvPr/>
          </p:nvSpPr>
          <p:spPr>
            <a:xfrm>
              <a:off x="911234" y="2154691"/>
              <a:ext cx="5196079" cy="95250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6000">
                  <a:solidFill>
                    <a:srgbClr val="000000"/>
                  </a:solidFill>
                  <a:latin typeface="Gellix Bold"/>
                  <a:ea typeface="Gellix Bold"/>
                  <a:cs typeface="Gellix Bold"/>
                  <a:sym typeface="Gellix Bold"/>
                </a:defRPr>
              </a:lvl1pPr>
            </a:lstStyle>
            <a:p>
              <a:r>
                <a:t>Team contract</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0" name="Team alignment map"/>
          <p:cNvSpPr txBox="1"/>
          <p:nvPr/>
        </p:nvSpPr>
        <p:spPr>
          <a:xfrm>
            <a:off x="1206722" y="1181100"/>
            <a:ext cx="744931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pic>
        <p:nvPicPr>
          <p:cNvPr id="311" name="TeamAlignmentMap-HITT.pdf" descr="TeamAlignmentMap-HITT.pdf"/>
          <p:cNvPicPr>
            <a:picLocks noChangeAspect="1"/>
          </p:cNvPicPr>
          <p:nvPr/>
        </p:nvPicPr>
        <p:blipFill>
          <a:blip r:embed="rId2">
            <a:extLst/>
          </a:blip>
          <a:stretch>
            <a:fillRect/>
          </a:stretch>
        </p:blipFill>
        <p:spPr>
          <a:xfrm>
            <a:off x="6190222" y="3285963"/>
            <a:ext cx="12003556" cy="8488241"/>
          </a:xfrm>
          <a:prstGeom prst="rect">
            <a:avLst/>
          </a:prstGeom>
          <a:ln w="12700">
            <a:miter lim="400000"/>
          </a:ln>
        </p:spPr>
      </p:pic>
      <p:sp>
        <p:nvSpPr>
          <p:cNvPr id="312"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313"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315"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316"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317"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325" name="Group"/>
          <p:cNvGrpSpPr/>
          <p:nvPr/>
        </p:nvGrpSpPr>
        <p:grpSpPr>
          <a:xfrm>
            <a:off x="3689350" y="2564914"/>
            <a:ext cx="16992912" cy="9900795"/>
            <a:chOff x="38100" y="38100"/>
            <a:chExt cx="16992911" cy="9900793"/>
          </a:xfrm>
        </p:grpSpPr>
        <p:graphicFrame>
          <p:nvGraphicFramePr>
            <p:cNvPr id="318"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319"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320"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321"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322"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323"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324"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326" name="Team alignment map"/>
          <p:cNvSpPr txBox="1"/>
          <p:nvPr/>
        </p:nvSpPr>
        <p:spPr>
          <a:xfrm>
            <a:off x="1206722" y="1181100"/>
            <a:ext cx="744931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sp>
        <p:nvSpPr>
          <p:cNvPr id="327"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331"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332" name="Mission :"/>
          <p:cNvSpPr/>
          <p:nvPr/>
        </p:nvSpPr>
        <p:spPr>
          <a:xfrm>
            <a:off x="7998972" y="5271468"/>
            <a:ext cx="4989142" cy="814056"/>
          </a:xfrm>
          <a:prstGeom prst="rect">
            <a:avLst/>
          </a:prstGeom>
          <a:solidFill>
            <a:srgbClr val="479FF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333" name="Période :"/>
          <p:cNvSpPr/>
          <p:nvPr/>
        </p:nvSpPr>
        <p:spPr>
          <a:xfrm>
            <a:off x="13231527" y="5271468"/>
            <a:ext cx="2464966" cy="81405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342" name="Quel est le  défi ?…"/>
          <p:cNvSpPr txBox="1"/>
          <p:nvPr/>
        </p:nvSpPr>
        <p:spPr>
          <a:xfrm>
            <a:off x="1358765" y="2679254"/>
            <a:ext cx="8161021"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l">
              <a:defRPr sz="4000">
                <a:solidFill>
                  <a:srgbClr val="000000"/>
                </a:solidFill>
                <a:latin typeface="Gellix Regular"/>
                <a:ea typeface="Gellix Regular"/>
                <a:cs typeface="Gellix Regular"/>
                <a:sym typeface="Gellix Regular"/>
              </a:defRPr>
            </a:pPr>
            <a:r>
              <a:t>Quel est le  défi ?</a:t>
            </a:r>
          </a:p>
          <a:p>
            <a:pPr algn="l">
              <a:defRPr sz="4000">
                <a:solidFill>
                  <a:srgbClr val="000000"/>
                </a:solidFill>
                <a:latin typeface="Gellix Regular"/>
                <a:ea typeface="Gellix Regular"/>
                <a:cs typeface="Gellix Regular"/>
                <a:sym typeface="Gellix Regular"/>
              </a:defRPr>
            </a:pPr>
            <a:r>
              <a:t>Que voulons nous créer ensemble?</a:t>
            </a:r>
          </a:p>
          <a:p>
            <a:pPr algn="l">
              <a:defRPr sz="4000">
                <a:solidFill>
                  <a:srgbClr val="000000"/>
                </a:solidFill>
                <a:latin typeface="Gellix Regular"/>
                <a:ea typeface="Gellix Regular"/>
                <a:cs typeface="Gellix Regular"/>
                <a:sym typeface="Gellix Regular"/>
              </a:defRPr>
            </a:pPr>
            <a:r>
              <a:t>Une mission qui a du sens ! </a:t>
            </a:r>
          </a:p>
        </p:txBody>
      </p:sp>
      <p:sp>
        <p:nvSpPr>
          <p:cNvPr id="343" name="Mission"/>
          <p:cNvSpPr txBox="1"/>
          <p:nvPr/>
        </p:nvSpPr>
        <p:spPr>
          <a:xfrm>
            <a:off x="1194022" y="1181100"/>
            <a:ext cx="272110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Mission</a:t>
            </a:r>
          </a:p>
        </p:txBody>
      </p:sp>
      <p:sp>
        <p:nvSpPr>
          <p:cNvPr id="344" name="Line"/>
          <p:cNvSpPr/>
          <p:nvPr/>
        </p:nvSpPr>
        <p:spPr>
          <a:xfrm>
            <a:off x="1270000" y="2292350"/>
            <a:ext cx="3557969" cy="0"/>
          </a:xfrm>
          <a:prstGeom prst="line">
            <a:avLst/>
          </a:prstGeom>
          <a:ln w="63500">
            <a:solidFill>
              <a:srgbClr val="0600A3"/>
            </a:solidFill>
            <a:miter lim="400000"/>
          </a:ln>
        </p:spPr>
        <p:txBody>
          <a:bodyPr lIns="50800" tIns="50800" rIns="50800" bIns="50800" anchor="ctr"/>
          <a:lstStyle/>
          <a:p>
            <a:endParaRPr/>
          </a:p>
        </p:txBody>
      </p:sp>
      <p:grpSp>
        <p:nvGrpSpPr>
          <p:cNvPr id="353" name="Group"/>
          <p:cNvGrpSpPr/>
          <p:nvPr/>
        </p:nvGrpSpPr>
        <p:grpSpPr>
          <a:xfrm>
            <a:off x="1212802" y="8146656"/>
            <a:ext cx="21319439" cy="3216814"/>
            <a:chOff x="0" y="0"/>
            <a:chExt cx="21319437" cy="3216812"/>
          </a:xfrm>
        </p:grpSpPr>
        <p:sp>
          <p:nvSpPr>
            <p:cNvPr id="345" name="Line"/>
            <p:cNvSpPr/>
            <p:nvPr/>
          </p:nvSpPr>
          <p:spPr>
            <a:xfrm>
              <a:off x="93240" y="1035732"/>
              <a:ext cx="21226198" cy="1"/>
            </a:xfrm>
            <a:prstGeom prst="line">
              <a:avLst/>
            </a:prstGeom>
            <a:noFill/>
            <a:ln w="114300" cap="flat">
              <a:solidFill>
                <a:schemeClr val="accent1"/>
              </a:solidFill>
              <a:prstDash val="solid"/>
              <a:miter lim="400000"/>
              <a:headEnd type="triangle" w="med" len="med"/>
              <a:tailEnd type="triangle" w="med" len="med"/>
            </a:ln>
            <a:effectLst/>
          </p:spPr>
          <p:txBody>
            <a:bodyPr wrap="square" lIns="50800" tIns="50800" rIns="50800" bIns="50800" numCol="1" anchor="ctr">
              <a:noAutofit/>
            </a:bodyPr>
            <a:lstStyle/>
            <a:p>
              <a:endParaRPr/>
            </a:p>
          </p:txBody>
        </p:sp>
        <p:sp>
          <p:nvSpPr>
            <p:cNvPr id="346" name="Réduire de 20% le délai de mise sur le marché des nouveau produits"/>
            <p:cNvSpPr/>
            <p:nvPr/>
          </p:nvSpPr>
          <p:spPr>
            <a:xfrm>
              <a:off x="785660" y="0"/>
              <a:ext cx="3547539" cy="2071465"/>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Réduire de 20% le délai de mise sur le marché des nouveau produits</a:t>
              </a:r>
            </a:p>
          </p:txBody>
        </p:sp>
        <p:sp>
          <p:nvSpPr>
            <p:cNvPr id="347" name="Mettre en place des actions de responsabilité sociale"/>
            <p:cNvSpPr/>
            <p:nvPr/>
          </p:nvSpPr>
          <p:spPr>
            <a:xfrm>
              <a:off x="4859115" y="0"/>
              <a:ext cx="3547539" cy="2071465"/>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Mettre en place des actions de responsabilité sociale</a:t>
              </a:r>
            </a:p>
          </p:txBody>
        </p:sp>
        <p:sp>
          <p:nvSpPr>
            <p:cNvPr id="348" name="Accélérer l'intégration des nouveau collègues"/>
            <p:cNvSpPr/>
            <p:nvPr/>
          </p:nvSpPr>
          <p:spPr>
            <a:xfrm>
              <a:off x="8932569" y="0"/>
              <a:ext cx="3547539" cy="2071465"/>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Accélérer l'intégration des nouveau collègues</a:t>
              </a:r>
            </a:p>
          </p:txBody>
        </p:sp>
        <p:sp>
          <p:nvSpPr>
            <p:cNvPr id="349" name="Un belle fête d'anniversaire"/>
            <p:cNvSpPr/>
            <p:nvPr/>
          </p:nvSpPr>
          <p:spPr>
            <a:xfrm>
              <a:off x="13006024" y="0"/>
              <a:ext cx="3547540" cy="2071465"/>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Un belle fête d'anniversaire</a:t>
              </a:r>
            </a:p>
          </p:txBody>
        </p:sp>
        <p:sp>
          <p:nvSpPr>
            <p:cNvPr id="350" name="Projet X"/>
            <p:cNvSpPr/>
            <p:nvPr/>
          </p:nvSpPr>
          <p:spPr>
            <a:xfrm>
              <a:off x="17079479" y="0"/>
              <a:ext cx="3547540" cy="2071465"/>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Projet X</a:t>
              </a:r>
            </a:p>
          </p:txBody>
        </p:sp>
        <p:sp>
          <p:nvSpPr>
            <p:cNvPr id="351" name="Plus de clarté"/>
            <p:cNvSpPr txBox="1"/>
            <p:nvPr/>
          </p:nvSpPr>
          <p:spPr>
            <a:xfrm>
              <a:off x="0" y="2696112"/>
              <a:ext cx="2587330"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000">
                  <a:solidFill>
                    <a:schemeClr val="accent1"/>
                  </a:solidFill>
                  <a:latin typeface="Gellix Bold"/>
                  <a:ea typeface="Gellix Bold"/>
                  <a:cs typeface="Gellix Bold"/>
                  <a:sym typeface="Gellix Bold"/>
                </a:defRPr>
              </a:lvl1pPr>
            </a:lstStyle>
            <a:p>
              <a:r>
                <a:t>Plus de clarté </a:t>
              </a:r>
            </a:p>
          </p:txBody>
        </p:sp>
        <p:sp>
          <p:nvSpPr>
            <p:cNvPr id="352" name="Plus d'abstraction"/>
            <p:cNvSpPr txBox="1"/>
            <p:nvPr/>
          </p:nvSpPr>
          <p:spPr>
            <a:xfrm>
              <a:off x="17559396" y="2696112"/>
              <a:ext cx="3700511"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r">
                <a:defRPr sz="3000">
                  <a:solidFill>
                    <a:schemeClr val="accent1"/>
                  </a:solidFill>
                  <a:latin typeface="Gellix Bold"/>
                  <a:ea typeface="Gellix Bold"/>
                  <a:cs typeface="Gellix Bold"/>
                  <a:sym typeface="Gellix Bold"/>
                </a:defRPr>
              </a:lvl1pPr>
            </a:lstStyle>
            <a:p>
              <a:r>
                <a:t>Plus d'abstraction</a:t>
              </a: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357"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358" name="Mission :"/>
          <p:cNvSpPr/>
          <p:nvPr/>
        </p:nvSpPr>
        <p:spPr>
          <a:xfrm>
            <a:off x="7998972" y="5271468"/>
            <a:ext cx="4989142" cy="81405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359" name="Période :"/>
          <p:cNvSpPr/>
          <p:nvPr/>
        </p:nvSpPr>
        <p:spPr>
          <a:xfrm>
            <a:off x="13231527" y="5271468"/>
            <a:ext cx="2464966" cy="81405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368" name="Quelle est la durée de la mission ?…"/>
          <p:cNvSpPr txBox="1"/>
          <p:nvPr/>
        </p:nvSpPr>
        <p:spPr>
          <a:xfrm>
            <a:off x="1358765" y="2679254"/>
            <a:ext cx="7895337" cy="124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gn="l">
              <a:defRPr sz="4000">
                <a:solidFill>
                  <a:srgbClr val="000000"/>
                </a:solidFill>
                <a:latin typeface="Gellix Regular"/>
                <a:ea typeface="Gellix Regular"/>
                <a:cs typeface="Gellix Regular"/>
                <a:sym typeface="Gellix Regular"/>
              </a:defRPr>
            </a:pPr>
            <a:r>
              <a:t>Quelle est la durée de la mission ?</a:t>
            </a:r>
          </a:p>
          <a:p>
            <a:pPr algn="l">
              <a:defRPr sz="4000">
                <a:solidFill>
                  <a:srgbClr val="000000"/>
                </a:solidFill>
                <a:latin typeface="Gellix Regular"/>
                <a:ea typeface="Gellix Regular"/>
                <a:cs typeface="Gellix Regular"/>
                <a:sym typeface="Gellix Regular"/>
              </a:defRPr>
            </a:pPr>
            <a:r>
              <a:t>Quelle est son échéance ?</a:t>
            </a:r>
          </a:p>
        </p:txBody>
      </p:sp>
      <p:sp>
        <p:nvSpPr>
          <p:cNvPr id="369" name="Période"/>
          <p:cNvSpPr txBox="1"/>
          <p:nvPr/>
        </p:nvSpPr>
        <p:spPr>
          <a:xfrm>
            <a:off x="1194022" y="1181100"/>
            <a:ext cx="273558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Période</a:t>
            </a:r>
          </a:p>
        </p:txBody>
      </p:sp>
      <p:sp>
        <p:nvSpPr>
          <p:cNvPr id="370" name="Line"/>
          <p:cNvSpPr/>
          <p:nvPr/>
        </p:nvSpPr>
        <p:spPr>
          <a:xfrm>
            <a:off x="1270000" y="2292350"/>
            <a:ext cx="3557969" cy="0"/>
          </a:xfrm>
          <a:prstGeom prst="line">
            <a:avLst/>
          </a:prstGeom>
          <a:ln w="63500">
            <a:solidFill>
              <a:srgbClr val="0600A3"/>
            </a:solidFill>
            <a:miter lim="400000"/>
          </a:ln>
        </p:spPr>
        <p:txBody>
          <a:bodyPr lIns="50800" tIns="50800" rIns="50800" bIns="50800" anchor="ctr"/>
          <a:lstStyle/>
          <a:p>
            <a:endParaRPr/>
          </a:p>
        </p:txBody>
      </p:sp>
      <p:grpSp>
        <p:nvGrpSpPr>
          <p:cNvPr id="375" name="Group"/>
          <p:cNvGrpSpPr/>
          <p:nvPr/>
        </p:nvGrpSpPr>
        <p:grpSpPr>
          <a:xfrm>
            <a:off x="17199365" y="2158688"/>
            <a:ext cx="3547540" cy="9398625"/>
            <a:chOff x="0" y="0"/>
            <a:chExt cx="3547538" cy="9398623"/>
          </a:xfrm>
        </p:grpSpPr>
        <p:sp>
          <p:nvSpPr>
            <p:cNvPr id="371" name="2 semaines"/>
            <p:cNvSpPr/>
            <p:nvPr/>
          </p:nvSpPr>
          <p:spPr>
            <a:xfrm>
              <a:off x="0" y="0"/>
              <a:ext cx="3547539" cy="2071465"/>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2 semaines</a:t>
              </a:r>
            </a:p>
          </p:txBody>
        </p:sp>
        <p:sp>
          <p:nvSpPr>
            <p:cNvPr id="372" name="Fin de l'année"/>
            <p:cNvSpPr/>
            <p:nvPr/>
          </p:nvSpPr>
          <p:spPr>
            <a:xfrm>
              <a:off x="0" y="7327158"/>
              <a:ext cx="3547539" cy="2071466"/>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Fin de l'année</a:t>
              </a:r>
            </a:p>
          </p:txBody>
        </p:sp>
        <p:sp>
          <p:nvSpPr>
            <p:cNvPr id="373" name="6 mois"/>
            <p:cNvSpPr/>
            <p:nvPr/>
          </p:nvSpPr>
          <p:spPr>
            <a:xfrm>
              <a:off x="0" y="2442386"/>
              <a:ext cx="3547539" cy="2071466"/>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6 mois</a:t>
              </a:r>
            </a:p>
          </p:txBody>
        </p:sp>
        <p:sp>
          <p:nvSpPr>
            <p:cNvPr id="374" name="20.10.2022 à minuit"/>
            <p:cNvSpPr/>
            <p:nvPr/>
          </p:nvSpPr>
          <p:spPr>
            <a:xfrm>
              <a:off x="0" y="4884772"/>
              <a:ext cx="3547539" cy="2071466"/>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20.10.2022 à minuit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379"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380"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381"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389" name="Group"/>
          <p:cNvGrpSpPr/>
          <p:nvPr/>
        </p:nvGrpSpPr>
        <p:grpSpPr>
          <a:xfrm>
            <a:off x="3689350" y="2564914"/>
            <a:ext cx="16992912" cy="9900795"/>
            <a:chOff x="38100" y="38100"/>
            <a:chExt cx="16992911" cy="9900793"/>
          </a:xfrm>
        </p:grpSpPr>
        <p:graphicFrame>
          <p:nvGraphicFramePr>
            <p:cNvPr id="382"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383"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384"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385"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386"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387"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388"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390" name="Team alignment map"/>
          <p:cNvSpPr txBox="1"/>
          <p:nvPr/>
        </p:nvSpPr>
        <p:spPr>
          <a:xfrm>
            <a:off x="1206722" y="1181100"/>
            <a:ext cx="744931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sp>
        <p:nvSpPr>
          <p:cNvPr id="391"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395"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405" name="Group"/>
          <p:cNvGrpSpPr/>
          <p:nvPr/>
        </p:nvGrpSpPr>
        <p:grpSpPr>
          <a:xfrm>
            <a:off x="3689350" y="2564914"/>
            <a:ext cx="16992912" cy="9900795"/>
            <a:chOff x="38100" y="38100"/>
            <a:chExt cx="16992911" cy="9900793"/>
          </a:xfrm>
        </p:grpSpPr>
        <p:graphicFrame>
          <p:nvGraphicFramePr>
            <p:cNvPr id="398"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399"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400"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401"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402"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403"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404"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406" name="Objectifs partagés"/>
          <p:cNvSpPr txBox="1"/>
          <p:nvPr/>
        </p:nvSpPr>
        <p:spPr>
          <a:xfrm>
            <a:off x="1206722" y="1181100"/>
            <a:ext cx="665759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Objectifs partagés</a:t>
            </a:r>
          </a:p>
        </p:txBody>
      </p:sp>
      <p:sp>
        <p:nvSpPr>
          <p:cNvPr id="407"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
        <p:nvSpPr>
          <p:cNvPr id="408"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409"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410" name="Que devons nous faire ?…"/>
          <p:cNvSpPr txBox="1"/>
          <p:nvPr/>
        </p:nvSpPr>
        <p:spPr>
          <a:xfrm>
            <a:off x="3811241" y="5180503"/>
            <a:ext cx="3838174" cy="524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4000">
                <a:solidFill>
                  <a:srgbClr val="000000"/>
                </a:solidFill>
                <a:latin typeface="Gellix Regular"/>
                <a:ea typeface="Gellix Regular"/>
                <a:cs typeface="Gellix Regular"/>
                <a:sym typeface="Gellix Regular"/>
              </a:defRPr>
            </a:pPr>
            <a:r>
              <a:t>Que devons nous faire ? </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Activités, Tâches</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Buts, Objectifs, Résultats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But de cet pause pédagogique"/>
          <p:cNvSpPr txBox="1"/>
          <p:nvPr/>
        </p:nvSpPr>
        <p:spPr>
          <a:xfrm>
            <a:off x="1206722" y="1181100"/>
            <a:ext cx="1069467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But de cet pause pédagogique</a:t>
            </a:r>
          </a:p>
        </p:txBody>
      </p:sp>
      <p:sp>
        <p:nvSpPr>
          <p:cNvPr id="157" name="Line"/>
          <p:cNvSpPr/>
          <p:nvPr/>
        </p:nvSpPr>
        <p:spPr>
          <a:xfrm>
            <a:off x="1244600" y="2292350"/>
            <a:ext cx="11745690" cy="0"/>
          </a:xfrm>
          <a:prstGeom prst="line">
            <a:avLst/>
          </a:prstGeom>
          <a:ln w="63500">
            <a:solidFill>
              <a:srgbClr val="0600A3"/>
            </a:solidFill>
            <a:miter lim="400000"/>
          </a:ln>
        </p:spPr>
        <p:txBody>
          <a:bodyPr lIns="50800" tIns="50800" rIns="50800" bIns="50800" anchor="ctr"/>
          <a:lstStyle/>
          <a:p>
            <a:endParaRPr/>
          </a:p>
        </p:txBody>
      </p:sp>
      <p:sp>
        <p:nvSpPr>
          <p:cNvPr id="158" name="Présenter une séquence pédagogique réutilisable destinée aux étudiant-e-s pour leur enseigner des compétences de travail de groupe…"/>
          <p:cNvSpPr txBox="1"/>
          <p:nvPr/>
        </p:nvSpPr>
        <p:spPr>
          <a:xfrm>
            <a:off x="1177318" y="2764565"/>
            <a:ext cx="11563635" cy="1076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t>Présenter une séquence pédagogique réutilisable destinée aux étudiant-e-s pour leur enseigner des compétences de travail de groupe</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La séquence dure entre 45-90 minutes</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Le support de cours sera mis à disposition des enseignant-e-s et basé principalement sur le livre High-Impact Tools for Teams</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endParaRPr/>
          </a:p>
        </p:txBody>
      </p:sp>
      <p:pic>
        <p:nvPicPr>
          <p:cNvPr id="159" name="high-impact-tools-for-teams-taschenbuch-stefano-mastrogiacomo-englisch.jpeg" descr="high-impact-tools-for-teams-taschenbuch-stefano-mastrogiacomo-englisch.jpeg"/>
          <p:cNvPicPr>
            <a:picLocks noChangeAspect="1"/>
          </p:cNvPicPr>
          <p:nvPr/>
        </p:nvPicPr>
        <p:blipFill>
          <a:blip r:embed="rId3">
            <a:extLst/>
          </a:blip>
          <a:stretch>
            <a:fillRect/>
          </a:stretch>
        </p:blipFill>
        <p:spPr>
          <a:xfrm>
            <a:off x="14079376" y="6456519"/>
            <a:ext cx="7620001" cy="5994401"/>
          </a:xfrm>
          <a:prstGeom prst="rect">
            <a:avLst/>
          </a:prstGeom>
          <a:ln w="12700">
            <a:miter lim="400000"/>
          </a:ln>
        </p:spPr>
      </p:pic>
      <p:sp>
        <p:nvSpPr>
          <p:cNvPr id="160" name="High-Impact Tools for Teams: 5 Tools to Align Team Members, Build Trust, and Get Results Fast (Vol. 5). John Wiley &amp; Sons. 2021"/>
          <p:cNvSpPr txBox="1"/>
          <p:nvPr/>
        </p:nvSpPr>
        <p:spPr>
          <a:xfrm>
            <a:off x="1084420" y="12975724"/>
            <a:ext cx="10939273"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000000"/>
                </a:solidFill>
                <a:latin typeface="Gellix Regular"/>
                <a:ea typeface="Gellix Regular"/>
                <a:cs typeface="Gellix Regular"/>
                <a:sym typeface="Gellix Regular"/>
              </a:defRPr>
            </a:lvl1pPr>
          </a:lstStyle>
          <a:p>
            <a:r>
              <a:t>High-Impact Tools for Teams: 5 Tools to Align Team Members, Build Trust, and Get Results Fast (Vol. 5). John Wiley &amp; Sons. 2021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414" name="Double Arrow"/>
          <p:cNvSpPr/>
          <p:nvPr/>
        </p:nvSpPr>
        <p:spPr>
          <a:xfrm>
            <a:off x="395930" y="5432697"/>
            <a:ext cx="23587646" cy="4591735"/>
          </a:xfrm>
          <a:prstGeom prst="leftRightArrow">
            <a:avLst>
              <a:gd name="adj1" fmla="val 57506"/>
              <a:gd name="adj2" fmla="val 36110"/>
            </a:avLst>
          </a:prstGeom>
          <a:solidFill>
            <a:schemeClr val="accent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15" name="Mastrogiacomo, S., &amp; Osterwalder, A. (2021). High-Impact Tools for Teams: 5 Tools to Align Team Members, Build Trust, and Get Results Fast (Vol. 5). John Wiley &amp; Sons."/>
          <p:cNvSpPr txBox="1"/>
          <p:nvPr/>
        </p:nvSpPr>
        <p:spPr>
          <a:xfrm>
            <a:off x="11677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418" name="Objectifs partagés"/>
          <p:cNvSpPr txBox="1"/>
          <p:nvPr/>
        </p:nvSpPr>
        <p:spPr>
          <a:xfrm>
            <a:off x="1206722" y="1181100"/>
            <a:ext cx="665759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Objectifs partagés</a:t>
            </a:r>
          </a:p>
        </p:txBody>
      </p:sp>
      <p:sp>
        <p:nvSpPr>
          <p:cNvPr id="419"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
        <p:nvSpPr>
          <p:cNvPr id="420" name="Chiffre d'affaire plus élevé"/>
          <p:cNvSpPr/>
          <p:nvPr/>
        </p:nvSpPr>
        <p:spPr>
          <a:xfrm>
            <a:off x="2233407" y="5441684"/>
            <a:ext cx="3547539" cy="2071466"/>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Chiffre d'affaire plus élevé</a:t>
            </a:r>
          </a:p>
        </p:txBody>
      </p:sp>
      <p:sp>
        <p:nvSpPr>
          <p:cNvPr id="421" name="Augmenter les ventes dans les aéroports chinois"/>
          <p:cNvSpPr/>
          <p:nvPr/>
        </p:nvSpPr>
        <p:spPr>
          <a:xfrm>
            <a:off x="6306861" y="5441684"/>
            <a:ext cx="3547540" cy="2071466"/>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Augmenter les ventes dans les aéroports chinois</a:t>
            </a:r>
          </a:p>
        </p:txBody>
      </p:sp>
      <p:sp>
        <p:nvSpPr>
          <p:cNvPr id="422" name="Campagne de pub dans les aéroports chinois pour tous nos produit au 15 septembre"/>
          <p:cNvSpPr/>
          <p:nvPr/>
        </p:nvSpPr>
        <p:spPr>
          <a:xfrm>
            <a:off x="10380316" y="5200384"/>
            <a:ext cx="3547539" cy="253143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Campagne de pub dans les aéroports chinois pour tous nos produit au 15 septembre</a:t>
            </a:r>
          </a:p>
        </p:txBody>
      </p:sp>
      <p:sp>
        <p:nvSpPr>
          <p:cNvPr id="423" name="En tant que business developper j'ai besoin d'un budget publicitaire pour promouvoir nos produit dans les aéroports chinois"/>
          <p:cNvSpPr/>
          <p:nvPr/>
        </p:nvSpPr>
        <p:spPr>
          <a:xfrm>
            <a:off x="14435937" y="4637734"/>
            <a:ext cx="3547539" cy="3755565"/>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En tant que business developper j'ai besoin d'un budget publicitaire pour promouvoir nos produit dans les aéroports chinois</a:t>
            </a:r>
          </a:p>
        </p:txBody>
      </p:sp>
      <p:sp>
        <p:nvSpPr>
          <p:cNvPr id="424" name="Augmenter de 20% notre part de marché dans les aéroport chinois d'ici la fin de l'année"/>
          <p:cNvSpPr/>
          <p:nvPr/>
        </p:nvSpPr>
        <p:spPr>
          <a:xfrm>
            <a:off x="18491558" y="4947517"/>
            <a:ext cx="3547539" cy="30597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Augmenter de 20% notre part de marché dans les aéroport chinois d'ici la fin de l'année</a:t>
            </a:r>
          </a:p>
        </p:txBody>
      </p:sp>
      <p:sp>
        <p:nvSpPr>
          <p:cNvPr id="425" name="Peu de détails"/>
          <p:cNvSpPr txBox="1"/>
          <p:nvPr/>
        </p:nvSpPr>
        <p:spPr>
          <a:xfrm>
            <a:off x="1999698" y="8137797"/>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rgbClr val="FFFFFF"/>
                </a:solidFill>
                <a:latin typeface="Gellix Regular"/>
                <a:ea typeface="Gellix Regular"/>
                <a:cs typeface="Gellix Regular"/>
                <a:sym typeface="Gellix Regular"/>
              </a:defRPr>
            </a:lvl1pPr>
          </a:lstStyle>
          <a:p>
            <a:r>
              <a:t>Peu de détails</a:t>
            </a:r>
          </a:p>
        </p:txBody>
      </p:sp>
      <p:sp>
        <p:nvSpPr>
          <p:cNvPr id="426" name="Beaucoup de détails"/>
          <p:cNvSpPr txBox="1"/>
          <p:nvPr/>
        </p:nvSpPr>
        <p:spPr>
          <a:xfrm>
            <a:off x="18491558" y="8137797"/>
            <a:ext cx="3700511"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3000">
                <a:solidFill>
                  <a:srgbClr val="FFFFFF"/>
                </a:solidFill>
                <a:latin typeface="Gellix Regular"/>
                <a:ea typeface="Gellix Regular"/>
                <a:cs typeface="Gellix Regular"/>
                <a:sym typeface="Gellix Regular"/>
              </a:defRPr>
            </a:lvl1pPr>
          </a:lstStyle>
          <a:p>
            <a:r>
              <a:t>Beaucoup de détails</a:t>
            </a:r>
          </a:p>
        </p:txBody>
      </p:sp>
      <p:sp>
        <p:nvSpPr>
          <p:cNvPr id="427" name="Recommandé"/>
          <p:cNvSpPr txBox="1"/>
          <p:nvPr/>
        </p:nvSpPr>
        <p:spPr>
          <a:xfrm>
            <a:off x="6901266" y="4815099"/>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chemeClr val="accent1"/>
                </a:solidFill>
                <a:latin typeface="Gellix Bold"/>
                <a:ea typeface="Gellix Bold"/>
                <a:cs typeface="Gellix Bold"/>
                <a:sym typeface="Gellix Bold"/>
              </a:defRPr>
            </a:lvl1pPr>
          </a:lstStyle>
          <a:p>
            <a:r>
              <a:t>Recommandé</a:t>
            </a:r>
          </a:p>
        </p:txBody>
      </p:sp>
      <p:sp>
        <p:nvSpPr>
          <p:cNvPr id="428" name="Recommandé"/>
          <p:cNvSpPr txBox="1"/>
          <p:nvPr/>
        </p:nvSpPr>
        <p:spPr>
          <a:xfrm>
            <a:off x="10860421" y="4638741"/>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chemeClr val="accent1"/>
                </a:solidFill>
                <a:latin typeface="Gellix Bold"/>
                <a:ea typeface="Gellix Bold"/>
                <a:cs typeface="Gellix Bold"/>
                <a:sym typeface="Gellix Bold"/>
              </a:defRPr>
            </a:lvl1pPr>
          </a:lstStyle>
          <a:p>
            <a:r>
              <a:t>Recommandé</a:t>
            </a:r>
          </a:p>
        </p:txBody>
      </p:sp>
      <p:sp>
        <p:nvSpPr>
          <p:cNvPr id="429" name="Buts…"/>
          <p:cNvSpPr txBox="1"/>
          <p:nvPr/>
        </p:nvSpPr>
        <p:spPr>
          <a:xfrm>
            <a:off x="2172627" y="9113699"/>
            <a:ext cx="3700512"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Buts</a:t>
            </a:r>
          </a:p>
          <a:p>
            <a:pPr algn="l">
              <a:defRPr sz="3000">
                <a:solidFill>
                  <a:srgbClr val="000000"/>
                </a:solidFill>
                <a:latin typeface="Gellix Regular"/>
                <a:ea typeface="Gellix Regular"/>
                <a:cs typeface="Gellix Regular"/>
                <a:sym typeface="Gellix Regular"/>
              </a:defRPr>
            </a:pPr>
            <a:r>
              <a:t>un adjectif</a:t>
            </a:r>
          </a:p>
          <a:p>
            <a:pPr algn="l">
              <a:defRPr sz="3000">
                <a:solidFill>
                  <a:srgbClr val="000000"/>
                </a:solidFill>
                <a:latin typeface="Gellix Regular"/>
                <a:ea typeface="Gellix Regular"/>
                <a:cs typeface="Gellix Regular"/>
                <a:sym typeface="Gellix Regular"/>
              </a:defRPr>
            </a:pPr>
            <a:r>
              <a:t>+ un nom</a:t>
            </a:r>
          </a:p>
        </p:txBody>
      </p:sp>
      <p:sp>
        <p:nvSpPr>
          <p:cNvPr id="430" name="Résultat final…"/>
          <p:cNvSpPr txBox="1"/>
          <p:nvPr/>
        </p:nvSpPr>
        <p:spPr>
          <a:xfrm>
            <a:off x="6300448" y="9113699"/>
            <a:ext cx="3547540"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Résultat final</a:t>
            </a:r>
          </a:p>
          <a:p>
            <a:pPr algn="l">
              <a:defRPr sz="3000">
                <a:solidFill>
                  <a:srgbClr val="000000"/>
                </a:solidFill>
                <a:latin typeface="Gellix Regular"/>
                <a:ea typeface="Gellix Regular"/>
                <a:cs typeface="Gellix Regular"/>
                <a:sym typeface="Gellix Regular"/>
              </a:defRPr>
            </a:pPr>
            <a:r>
              <a:t>un verbe d'action</a:t>
            </a:r>
          </a:p>
          <a:p>
            <a:pPr algn="l">
              <a:defRPr sz="3000">
                <a:solidFill>
                  <a:srgbClr val="000000"/>
                </a:solidFill>
                <a:latin typeface="Gellix Regular"/>
                <a:ea typeface="Gellix Regular"/>
                <a:cs typeface="Gellix Regular"/>
                <a:sym typeface="Gellix Regular"/>
              </a:defRPr>
            </a:pPr>
            <a:r>
              <a:t>+ une description</a:t>
            </a:r>
          </a:p>
        </p:txBody>
      </p:sp>
      <p:sp>
        <p:nvSpPr>
          <p:cNvPr id="431" name="Objectif…"/>
          <p:cNvSpPr txBox="1"/>
          <p:nvPr/>
        </p:nvSpPr>
        <p:spPr>
          <a:xfrm>
            <a:off x="10415983" y="9108731"/>
            <a:ext cx="3547540" cy="219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Objectif</a:t>
            </a:r>
          </a:p>
          <a:p>
            <a:pPr algn="l">
              <a:defRPr sz="3000">
                <a:solidFill>
                  <a:srgbClr val="000000"/>
                </a:solidFill>
                <a:latin typeface="Gellix Regular"/>
                <a:ea typeface="Gellix Regular"/>
                <a:cs typeface="Gellix Regular"/>
                <a:sym typeface="Gellix Regular"/>
              </a:defRPr>
            </a:pPr>
            <a:r>
              <a:t>un verbe d'action</a:t>
            </a:r>
          </a:p>
          <a:p>
            <a:pPr marL="381000" indent="-381000" algn="l">
              <a:buSzPct val="123000"/>
              <a:buChar char="+"/>
              <a:defRPr sz="3000">
                <a:solidFill>
                  <a:srgbClr val="000000"/>
                </a:solidFill>
                <a:latin typeface="Gellix Regular"/>
                <a:ea typeface="Gellix Regular"/>
                <a:cs typeface="Gellix Regular"/>
                <a:sym typeface="Gellix Regular"/>
              </a:defRPr>
            </a:pPr>
            <a:r>
              <a:t>une description</a:t>
            </a:r>
          </a:p>
          <a:p>
            <a:pPr marL="381000" indent="-381000" algn="l">
              <a:buSzPct val="123000"/>
              <a:buChar char="+"/>
              <a:defRPr sz="3000">
                <a:solidFill>
                  <a:srgbClr val="000000"/>
                </a:solidFill>
                <a:latin typeface="Gellix Regular"/>
                <a:ea typeface="Gellix Regular"/>
                <a:cs typeface="Gellix Regular"/>
                <a:sym typeface="Gellix Regular"/>
              </a:defRPr>
            </a:pPr>
            <a:r>
              <a:t>quelque chose de mesurable</a:t>
            </a:r>
          </a:p>
        </p:txBody>
      </p:sp>
      <p:sp>
        <p:nvSpPr>
          <p:cNvPr id="432" name="User story…"/>
          <p:cNvSpPr txBox="1"/>
          <p:nvPr/>
        </p:nvSpPr>
        <p:spPr>
          <a:xfrm>
            <a:off x="14453772" y="9108731"/>
            <a:ext cx="3547539"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User story</a:t>
            </a:r>
          </a:p>
          <a:p>
            <a:pPr algn="l">
              <a:defRPr sz="3000">
                <a:solidFill>
                  <a:srgbClr val="000000"/>
                </a:solidFill>
                <a:latin typeface="Gellix Regular"/>
                <a:ea typeface="Gellix Regular"/>
                <a:cs typeface="Gellix Regular"/>
                <a:sym typeface="Gellix Regular"/>
              </a:defRPr>
            </a:pPr>
            <a:r>
              <a:t>En tant que &lt;role&gt;</a:t>
            </a:r>
          </a:p>
          <a:p>
            <a:pPr algn="l">
              <a:defRPr sz="3000">
                <a:solidFill>
                  <a:srgbClr val="000000"/>
                </a:solidFill>
                <a:latin typeface="Gellix Regular"/>
                <a:ea typeface="Gellix Regular"/>
                <a:cs typeface="Gellix Regular"/>
                <a:sym typeface="Gellix Regular"/>
              </a:defRPr>
            </a:pPr>
            <a:r>
              <a:t>Je veux &lt;objectif&gt;</a:t>
            </a:r>
          </a:p>
          <a:p>
            <a:pPr algn="l">
              <a:defRPr sz="3000">
                <a:solidFill>
                  <a:srgbClr val="000000"/>
                </a:solidFill>
                <a:latin typeface="Gellix Regular"/>
                <a:ea typeface="Gellix Regular"/>
                <a:cs typeface="Gellix Regular"/>
                <a:sym typeface="Gellix Regular"/>
              </a:defRPr>
            </a:pPr>
            <a:r>
              <a:t>Pour que &lt;motif&gt;</a:t>
            </a:r>
          </a:p>
        </p:txBody>
      </p:sp>
      <p:sp>
        <p:nvSpPr>
          <p:cNvPr id="433" name="Objectif SMART…"/>
          <p:cNvSpPr txBox="1"/>
          <p:nvPr/>
        </p:nvSpPr>
        <p:spPr>
          <a:xfrm>
            <a:off x="18491558" y="9108731"/>
            <a:ext cx="3547539" cy="261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Objectif SMART</a:t>
            </a:r>
          </a:p>
          <a:p>
            <a:pPr algn="l">
              <a:defRPr sz="3000">
                <a:solidFill>
                  <a:srgbClr val="000000"/>
                </a:solidFill>
                <a:latin typeface="Gellix Regular"/>
                <a:ea typeface="Gellix Regular"/>
                <a:cs typeface="Gellix Regular"/>
                <a:sym typeface="Gellix Regular"/>
              </a:defRPr>
            </a:pPr>
            <a:r>
              <a:t>Spécifique</a:t>
            </a:r>
          </a:p>
          <a:p>
            <a:pPr algn="l">
              <a:defRPr sz="3000">
                <a:solidFill>
                  <a:srgbClr val="000000"/>
                </a:solidFill>
                <a:latin typeface="Gellix Regular"/>
                <a:ea typeface="Gellix Regular"/>
                <a:cs typeface="Gellix Regular"/>
                <a:sym typeface="Gellix Regular"/>
              </a:defRPr>
            </a:pPr>
            <a:r>
              <a:t>Mesurable</a:t>
            </a:r>
          </a:p>
          <a:p>
            <a:pPr algn="l">
              <a:defRPr sz="3000">
                <a:solidFill>
                  <a:srgbClr val="000000"/>
                </a:solidFill>
                <a:latin typeface="Gellix Regular"/>
                <a:ea typeface="Gellix Regular"/>
                <a:cs typeface="Gellix Regular"/>
                <a:sym typeface="Gellix Regular"/>
              </a:defRPr>
            </a:pPr>
            <a:r>
              <a:t>Atteignable</a:t>
            </a:r>
          </a:p>
          <a:p>
            <a:pPr algn="l">
              <a:defRPr sz="3000">
                <a:solidFill>
                  <a:srgbClr val="000000"/>
                </a:solidFill>
                <a:latin typeface="Gellix Regular"/>
                <a:ea typeface="Gellix Regular"/>
                <a:cs typeface="Gellix Regular"/>
                <a:sym typeface="Gellix Regular"/>
              </a:defRPr>
            </a:pPr>
            <a:r>
              <a:t>Réaliste</a:t>
            </a:r>
          </a:p>
          <a:p>
            <a:pPr algn="l">
              <a:defRPr sz="3000">
                <a:solidFill>
                  <a:srgbClr val="000000"/>
                </a:solidFill>
                <a:latin typeface="Gellix Regular"/>
                <a:ea typeface="Gellix Regular"/>
                <a:cs typeface="Gellix Regular"/>
                <a:sym typeface="Gellix Regular"/>
              </a:defRPr>
            </a:pPr>
            <a:r>
              <a:t>Temporel</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437"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447" name="Group"/>
          <p:cNvGrpSpPr/>
          <p:nvPr/>
        </p:nvGrpSpPr>
        <p:grpSpPr>
          <a:xfrm>
            <a:off x="3689350" y="2564914"/>
            <a:ext cx="16992912" cy="9900795"/>
            <a:chOff x="38100" y="38100"/>
            <a:chExt cx="16992911" cy="9900793"/>
          </a:xfrm>
        </p:grpSpPr>
        <p:graphicFrame>
          <p:nvGraphicFramePr>
            <p:cNvPr id="440"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441"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442"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443"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444"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445"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446"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448" name="Objectifs partagés"/>
          <p:cNvSpPr txBox="1"/>
          <p:nvPr/>
        </p:nvSpPr>
        <p:spPr>
          <a:xfrm>
            <a:off x="1206722" y="1181100"/>
            <a:ext cx="665759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Objectifs partagés</a:t>
            </a:r>
          </a:p>
        </p:txBody>
      </p:sp>
      <p:sp>
        <p:nvSpPr>
          <p:cNvPr id="449"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
        <p:nvSpPr>
          <p:cNvPr id="450" name="Envoyer les invitations"/>
          <p:cNvSpPr/>
          <p:nvPr/>
        </p:nvSpPr>
        <p:spPr>
          <a:xfrm>
            <a:off x="4007719" y="4228507"/>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Envoyer les invitations</a:t>
            </a:r>
          </a:p>
        </p:txBody>
      </p:sp>
      <p:sp>
        <p:nvSpPr>
          <p:cNvPr id="451" name="Décorer la maison"/>
          <p:cNvSpPr/>
          <p:nvPr/>
        </p:nvSpPr>
        <p:spPr>
          <a:xfrm>
            <a:off x="4559671" y="6339722"/>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Décorer la maison</a:t>
            </a:r>
          </a:p>
        </p:txBody>
      </p:sp>
      <p:sp>
        <p:nvSpPr>
          <p:cNvPr id="452" name="Faire la liste des invités"/>
          <p:cNvSpPr/>
          <p:nvPr/>
        </p:nvSpPr>
        <p:spPr>
          <a:xfrm>
            <a:off x="4007719" y="8450937"/>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453" name="Cuisiner un gateau au chocolat"/>
          <p:cNvSpPr/>
          <p:nvPr/>
        </p:nvSpPr>
        <p:spPr>
          <a:xfrm>
            <a:off x="4559671" y="105621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454"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455"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456"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457"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3" animBg="1" advAuto="0"/>
      <p:bldP spid="451" grpId="4" animBg="1" advAuto="0"/>
      <p:bldP spid="452" grpId="5" animBg="1" advAuto="0"/>
      <p:bldP spid="453" grpId="6" animBg="1" advAuto="0"/>
      <p:bldP spid="456" grpId="1" animBg="1" advAuto="0"/>
      <p:bldP spid="457"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ECECEB"/>
        </a:solidFill>
        <a:effectLst/>
      </p:bgPr>
    </p:bg>
    <p:spTree>
      <p:nvGrpSpPr>
        <p:cNvPr id="1" name=""/>
        <p:cNvGrpSpPr/>
        <p:nvPr/>
      </p:nvGrpSpPr>
      <p:grpSpPr>
        <a:xfrm>
          <a:off x="0" y="0"/>
          <a:ext cx="0" cy="0"/>
          <a:chOff x="0" y="0"/>
          <a:chExt cx="0" cy="0"/>
        </a:xfrm>
      </p:grpSpPr>
      <p:sp>
        <p:nvSpPr>
          <p:cNvPr id="461"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462"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463"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471" name="Group"/>
          <p:cNvGrpSpPr/>
          <p:nvPr/>
        </p:nvGrpSpPr>
        <p:grpSpPr>
          <a:xfrm>
            <a:off x="3689350" y="2564914"/>
            <a:ext cx="16992912" cy="9900795"/>
            <a:chOff x="38100" y="38100"/>
            <a:chExt cx="16992911" cy="9900793"/>
          </a:xfrm>
        </p:grpSpPr>
        <p:graphicFrame>
          <p:nvGraphicFramePr>
            <p:cNvPr id="464"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465" name="Image" descr="Image"/>
            <p:cNvPicPr>
              <a:picLocks noChangeAspect="1"/>
            </p:cNvPicPr>
            <p:nvPr/>
          </p:nvPicPr>
          <p:blipFill>
            <a:blip r:embed="rId2">
              <a:extLst/>
            </a:blip>
            <a:stretch>
              <a:fillRect/>
            </a:stretch>
          </p:blipFill>
          <p:spPr>
            <a:xfrm>
              <a:off x="15991919" y="417446"/>
              <a:ext cx="844645" cy="537501"/>
            </a:xfrm>
            <a:prstGeom prst="rect">
              <a:avLst/>
            </a:prstGeom>
            <a:ln w="12700" cap="flat">
              <a:noFill/>
              <a:miter lim="400000"/>
            </a:ln>
            <a:effectLst/>
          </p:spPr>
        </p:pic>
        <p:pic>
          <p:nvPicPr>
            <p:cNvPr id="466" name="Image" descr="Image"/>
            <p:cNvPicPr>
              <a:picLocks noChangeAspect="1"/>
            </p:cNvPicPr>
            <p:nvPr/>
          </p:nvPicPr>
          <p:blipFill>
            <a:blip r:embed="rId3">
              <a:extLst/>
            </a:blip>
            <a:stretch>
              <a:fillRect/>
            </a:stretch>
          </p:blipFill>
          <p:spPr>
            <a:xfrm>
              <a:off x="11819056" y="412780"/>
              <a:ext cx="826924" cy="537501"/>
            </a:xfrm>
            <a:prstGeom prst="rect">
              <a:avLst/>
            </a:prstGeom>
            <a:ln w="12700" cap="flat">
              <a:noFill/>
              <a:miter lim="400000"/>
            </a:ln>
            <a:effectLst/>
          </p:spPr>
        </p:pic>
        <p:pic>
          <p:nvPicPr>
            <p:cNvPr id="467" name="Image" descr="Image"/>
            <p:cNvPicPr>
              <a:picLocks noChangeAspect="1"/>
            </p:cNvPicPr>
            <p:nvPr/>
          </p:nvPicPr>
          <p:blipFill>
            <a:blip r:embed="rId4">
              <a:extLst/>
            </a:blip>
            <a:stretch>
              <a:fillRect/>
            </a:stretch>
          </p:blipFill>
          <p:spPr>
            <a:xfrm>
              <a:off x="3368323" y="346410"/>
              <a:ext cx="673101" cy="673101"/>
            </a:xfrm>
            <a:prstGeom prst="rect">
              <a:avLst/>
            </a:prstGeom>
            <a:ln w="12700" cap="flat">
              <a:noFill/>
              <a:miter lim="400000"/>
            </a:ln>
            <a:effectLst/>
          </p:spPr>
        </p:pic>
        <p:pic>
          <p:nvPicPr>
            <p:cNvPr id="468" name="handshake-icon-png-4.jpg.png" descr="handshake-icon-png-4.jpg.png"/>
            <p:cNvPicPr>
              <a:picLocks noChangeAspect="1"/>
            </p:cNvPicPr>
            <p:nvPr/>
          </p:nvPicPr>
          <p:blipFill>
            <a:blip r:embed="rId5">
              <a:extLst/>
            </a:blip>
            <a:stretch>
              <a:fillRect/>
            </a:stretch>
          </p:blipFill>
          <p:spPr>
            <a:xfrm>
              <a:off x="7419449" y="415687"/>
              <a:ext cx="955821" cy="596901"/>
            </a:xfrm>
            <a:prstGeom prst="rect">
              <a:avLst/>
            </a:prstGeom>
            <a:ln w="12700" cap="flat">
              <a:noFill/>
              <a:miter lim="400000"/>
            </a:ln>
            <a:effectLst/>
          </p:spPr>
        </p:pic>
        <p:pic>
          <p:nvPicPr>
            <p:cNvPr id="469" name="Image" descr="Image"/>
            <p:cNvPicPr>
              <a:picLocks noChangeAspect="1"/>
            </p:cNvPicPr>
            <p:nvPr/>
          </p:nvPicPr>
          <p:blipFill>
            <a:blip r:embed="rId6">
              <a:extLst/>
            </a:blip>
            <a:stretch>
              <a:fillRect/>
            </a:stretch>
          </p:blipFill>
          <p:spPr>
            <a:xfrm>
              <a:off x="12003917" y="9165887"/>
              <a:ext cx="609601" cy="596901"/>
            </a:xfrm>
            <a:prstGeom prst="rect">
              <a:avLst/>
            </a:prstGeom>
            <a:ln w="12700" cap="flat">
              <a:noFill/>
              <a:miter lim="400000"/>
            </a:ln>
            <a:effectLst/>
          </p:spPr>
        </p:pic>
        <p:pic>
          <p:nvPicPr>
            <p:cNvPr id="470" name="Image" descr="Image"/>
            <p:cNvPicPr>
              <a:picLocks noChangeAspect="1"/>
            </p:cNvPicPr>
            <p:nvPr/>
          </p:nvPicPr>
          <p:blipFill>
            <a:blip r:embed="rId6">
              <a:extLst/>
            </a:blip>
            <a:stretch>
              <a:fillRect/>
            </a:stretch>
          </p:blipFill>
          <p:spPr>
            <a:xfrm>
              <a:off x="16185641" y="9165887"/>
              <a:ext cx="609601" cy="596901"/>
            </a:xfrm>
            <a:prstGeom prst="rect">
              <a:avLst/>
            </a:prstGeom>
            <a:ln w="12700" cap="flat">
              <a:noFill/>
              <a:miter lim="400000"/>
            </a:ln>
            <a:effectLst/>
          </p:spPr>
        </p:pic>
      </p:grpSp>
      <p:sp>
        <p:nvSpPr>
          <p:cNvPr id="472" name="Team alignment map"/>
          <p:cNvSpPr txBox="1"/>
          <p:nvPr/>
        </p:nvSpPr>
        <p:spPr>
          <a:xfrm>
            <a:off x="1206722" y="1181100"/>
            <a:ext cx="744931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sp>
        <p:nvSpPr>
          <p:cNvPr id="473"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475"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483" name="Group"/>
          <p:cNvGrpSpPr/>
          <p:nvPr/>
        </p:nvGrpSpPr>
        <p:grpSpPr>
          <a:xfrm>
            <a:off x="3689350" y="2564914"/>
            <a:ext cx="16992912" cy="9900795"/>
            <a:chOff x="38100" y="38100"/>
            <a:chExt cx="16992911" cy="9900793"/>
          </a:xfrm>
        </p:grpSpPr>
        <p:graphicFrame>
          <p:nvGraphicFramePr>
            <p:cNvPr id="476"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477"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478"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479"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480"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481"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482"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484" name="Engagements partagés"/>
          <p:cNvSpPr txBox="1"/>
          <p:nvPr/>
        </p:nvSpPr>
        <p:spPr>
          <a:xfrm>
            <a:off x="1206722" y="1181100"/>
            <a:ext cx="826160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Engagements partagés</a:t>
            </a:r>
          </a:p>
        </p:txBody>
      </p:sp>
      <p:sp>
        <p:nvSpPr>
          <p:cNvPr id="485" name="Line"/>
          <p:cNvSpPr/>
          <p:nvPr/>
        </p:nvSpPr>
        <p:spPr>
          <a:xfrm>
            <a:off x="1244600" y="2292350"/>
            <a:ext cx="8185849" cy="0"/>
          </a:xfrm>
          <a:prstGeom prst="line">
            <a:avLst/>
          </a:prstGeom>
          <a:ln w="63500">
            <a:solidFill>
              <a:srgbClr val="0600A3"/>
            </a:solidFill>
            <a:miter lim="400000"/>
          </a:ln>
        </p:spPr>
        <p:txBody>
          <a:bodyPr lIns="50800" tIns="50800" rIns="50800" bIns="50800" anchor="ctr"/>
          <a:lstStyle/>
          <a:p>
            <a:endParaRPr/>
          </a:p>
        </p:txBody>
      </p:sp>
      <p:sp>
        <p:nvSpPr>
          <p:cNvPr id="486" name="Qui fera quoi ?…"/>
          <p:cNvSpPr txBox="1"/>
          <p:nvPr/>
        </p:nvSpPr>
        <p:spPr>
          <a:xfrm>
            <a:off x="8015154" y="4521199"/>
            <a:ext cx="4640188" cy="467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solidFill>
                  <a:srgbClr val="000000"/>
                </a:solidFill>
                <a:latin typeface="Gellix Regular"/>
                <a:ea typeface="Gellix Regular"/>
                <a:cs typeface="Gellix Regular"/>
                <a:sym typeface="Gellix Regular"/>
              </a:defRPr>
            </a:pPr>
            <a:r>
              <a:t>Qui fera quoi ?</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Comment allons nous travailler ensemble ?</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Qui s'engage à quoi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490" name="Double Arrow"/>
          <p:cNvSpPr/>
          <p:nvPr/>
        </p:nvSpPr>
        <p:spPr>
          <a:xfrm>
            <a:off x="398177" y="5820483"/>
            <a:ext cx="23587646" cy="4591735"/>
          </a:xfrm>
          <a:prstGeom prst="leftRightArrow">
            <a:avLst>
              <a:gd name="adj1" fmla="val 57506"/>
              <a:gd name="adj2" fmla="val 36110"/>
            </a:avLst>
          </a:prstGeom>
          <a:solidFill>
            <a:schemeClr val="accent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91" name="Peu de détails"/>
          <p:cNvSpPr txBox="1"/>
          <p:nvPr/>
        </p:nvSpPr>
        <p:spPr>
          <a:xfrm>
            <a:off x="2001945" y="8525582"/>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rgbClr val="FFFFFF"/>
                </a:solidFill>
                <a:latin typeface="Gellix Regular"/>
                <a:ea typeface="Gellix Regular"/>
                <a:cs typeface="Gellix Regular"/>
                <a:sym typeface="Gellix Regular"/>
              </a:defRPr>
            </a:lvl1pPr>
          </a:lstStyle>
          <a:p>
            <a:r>
              <a:t>Peu de détails</a:t>
            </a:r>
          </a:p>
        </p:txBody>
      </p:sp>
      <p:sp>
        <p:nvSpPr>
          <p:cNvPr id="492" name="Beaucoup de détails"/>
          <p:cNvSpPr txBox="1"/>
          <p:nvPr/>
        </p:nvSpPr>
        <p:spPr>
          <a:xfrm>
            <a:off x="18493804" y="8525582"/>
            <a:ext cx="3700512"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3000">
                <a:solidFill>
                  <a:srgbClr val="FFFFFF"/>
                </a:solidFill>
                <a:latin typeface="Gellix Regular"/>
                <a:ea typeface="Gellix Regular"/>
                <a:cs typeface="Gellix Regular"/>
                <a:sym typeface="Gellix Regular"/>
              </a:defRPr>
            </a:lvl1pPr>
          </a:lstStyle>
          <a:p>
            <a:r>
              <a:t>Beaucoup de détails</a:t>
            </a:r>
          </a:p>
        </p:txBody>
      </p:sp>
      <p:sp>
        <p:nvSpPr>
          <p:cNvPr id="493"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496" name="Tous"/>
          <p:cNvSpPr/>
          <p:nvPr/>
        </p:nvSpPr>
        <p:spPr>
          <a:xfrm>
            <a:off x="4105041" y="3953485"/>
            <a:ext cx="2464966"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Tous</a:t>
            </a:r>
          </a:p>
        </p:txBody>
      </p:sp>
      <p:sp>
        <p:nvSpPr>
          <p:cNvPr id="497" name="Recommandé"/>
          <p:cNvSpPr txBox="1"/>
          <p:nvPr/>
        </p:nvSpPr>
        <p:spPr>
          <a:xfrm>
            <a:off x="11343237" y="3826471"/>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chemeClr val="accent1"/>
                </a:solidFill>
                <a:latin typeface="Gellix Bold"/>
                <a:ea typeface="Gellix Bold"/>
                <a:cs typeface="Gellix Bold"/>
                <a:sym typeface="Gellix Bold"/>
              </a:defRPr>
            </a:lvl1pPr>
          </a:lstStyle>
          <a:p>
            <a:r>
              <a:t>Recommandé</a:t>
            </a:r>
          </a:p>
        </p:txBody>
      </p:sp>
      <p:sp>
        <p:nvSpPr>
          <p:cNvPr id="498" name="Abstrait…"/>
          <p:cNvSpPr txBox="1"/>
          <p:nvPr/>
        </p:nvSpPr>
        <p:spPr>
          <a:xfrm>
            <a:off x="4066607" y="9446614"/>
            <a:ext cx="3700511"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Abstrait</a:t>
            </a:r>
          </a:p>
          <a:p>
            <a:pPr algn="l">
              <a:defRPr sz="3000">
                <a:solidFill>
                  <a:srgbClr val="000000"/>
                </a:solidFill>
                <a:latin typeface="Gellix Regular"/>
                <a:ea typeface="Gellix Regular"/>
                <a:cs typeface="Gellix Regular"/>
                <a:sym typeface="Gellix Regular"/>
              </a:defRPr>
            </a:pPr>
            <a:r>
              <a:t>Services</a:t>
            </a:r>
          </a:p>
          <a:p>
            <a:pPr algn="l">
              <a:defRPr sz="3000">
                <a:solidFill>
                  <a:srgbClr val="000000"/>
                </a:solidFill>
                <a:latin typeface="Gellix Regular"/>
                <a:ea typeface="Gellix Regular"/>
                <a:cs typeface="Gellix Regular"/>
                <a:sym typeface="Gellix Regular"/>
              </a:defRPr>
            </a:pPr>
            <a:r>
              <a:t>Equipes</a:t>
            </a:r>
          </a:p>
        </p:txBody>
      </p:sp>
      <p:sp>
        <p:nvSpPr>
          <p:cNvPr id="499" name="Nom…"/>
          <p:cNvSpPr txBox="1"/>
          <p:nvPr/>
        </p:nvSpPr>
        <p:spPr>
          <a:xfrm>
            <a:off x="7462964" y="9533315"/>
            <a:ext cx="3276263"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Nom</a:t>
            </a:r>
          </a:p>
          <a:p>
            <a:pPr algn="l">
              <a:defRPr sz="3000">
                <a:solidFill>
                  <a:srgbClr val="000000"/>
                </a:solidFill>
                <a:latin typeface="Gellix Regular"/>
                <a:ea typeface="Gellix Regular"/>
                <a:cs typeface="Gellix Regular"/>
                <a:sym typeface="Gellix Regular"/>
              </a:defRPr>
            </a:pPr>
            <a:r>
              <a:t>Initiales ou prénom</a:t>
            </a:r>
          </a:p>
        </p:txBody>
      </p:sp>
      <p:sp>
        <p:nvSpPr>
          <p:cNvPr id="500" name="Nom + Rôle…"/>
          <p:cNvSpPr txBox="1"/>
          <p:nvPr/>
        </p:nvSpPr>
        <p:spPr>
          <a:xfrm>
            <a:off x="10863132" y="9541148"/>
            <a:ext cx="3547539"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Nom + Rôle</a:t>
            </a:r>
          </a:p>
          <a:p>
            <a:pPr algn="l">
              <a:defRPr sz="3000">
                <a:solidFill>
                  <a:srgbClr val="000000"/>
                </a:solidFill>
                <a:latin typeface="Gellix Regular"/>
                <a:ea typeface="Gellix Regular"/>
                <a:cs typeface="Gellix Regular"/>
                <a:sym typeface="Gellix Regular"/>
              </a:defRPr>
            </a:pPr>
            <a:r>
              <a:t>Nom et description succincte</a:t>
            </a:r>
          </a:p>
        </p:txBody>
      </p:sp>
      <p:sp>
        <p:nvSpPr>
          <p:cNvPr id="501" name="Nom + Tâches…"/>
          <p:cNvSpPr txBox="1"/>
          <p:nvPr/>
        </p:nvSpPr>
        <p:spPr>
          <a:xfrm>
            <a:off x="15464473" y="9430556"/>
            <a:ext cx="3547539"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Nom + Tâches</a:t>
            </a:r>
          </a:p>
          <a:p>
            <a:pPr algn="l">
              <a:defRPr sz="3000">
                <a:solidFill>
                  <a:srgbClr val="000000"/>
                </a:solidFill>
                <a:latin typeface="Gellix Regular"/>
                <a:ea typeface="Gellix Regular"/>
                <a:cs typeface="Gellix Regular"/>
                <a:sym typeface="Gellix Regular"/>
              </a:defRPr>
            </a:pPr>
            <a:r>
              <a:t>En tant que &lt;role&gt;</a:t>
            </a:r>
          </a:p>
          <a:p>
            <a:pPr algn="l">
              <a:defRPr sz="3000">
                <a:solidFill>
                  <a:srgbClr val="000000"/>
                </a:solidFill>
                <a:latin typeface="Gellix Regular"/>
                <a:ea typeface="Gellix Regular"/>
                <a:cs typeface="Gellix Regular"/>
                <a:sym typeface="Gellix Regular"/>
              </a:defRPr>
            </a:pPr>
            <a:r>
              <a:t>Je veux &lt;objectif&gt;</a:t>
            </a:r>
          </a:p>
          <a:p>
            <a:pPr algn="l">
              <a:defRPr sz="3000">
                <a:solidFill>
                  <a:srgbClr val="000000"/>
                </a:solidFill>
                <a:latin typeface="Gellix Regular"/>
                <a:ea typeface="Gellix Regular"/>
                <a:cs typeface="Gellix Regular"/>
                <a:sym typeface="Gellix Regular"/>
              </a:defRPr>
            </a:pPr>
            <a:r>
              <a:t>Pour que &lt;motif&gt;</a:t>
            </a:r>
          </a:p>
        </p:txBody>
      </p:sp>
      <p:sp>
        <p:nvSpPr>
          <p:cNvPr id="502" name="Engagements partagés"/>
          <p:cNvSpPr txBox="1"/>
          <p:nvPr/>
        </p:nvSpPr>
        <p:spPr>
          <a:xfrm>
            <a:off x="1206722" y="1181100"/>
            <a:ext cx="826160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Engagements partagés</a:t>
            </a:r>
          </a:p>
        </p:txBody>
      </p:sp>
      <p:sp>
        <p:nvSpPr>
          <p:cNvPr id="503" name="Line"/>
          <p:cNvSpPr/>
          <p:nvPr/>
        </p:nvSpPr>
        <p:spPr>
          <a:xfrm>
            <a:off x="1244600" y="2292350"/>
            <a:ext cx="8185849" cy="0"/>
          </a:xfrm>
          <a:prstGeom prst="line">
            <a:avLst/>
          </a:prstGeom>
          <a:ln w="63500">
            <a:solidFill>
              <a:srgbClr val="0600A3"/>
            </a:solidFill>
            <a:miter lim="400000"/>
          </a:ln>
        </p:spPr>
        <p:txBody>
          <a:bodyPr lIns="50800" tIns="50800" rIns="50800" bIns="50800" anchor="ctr"/>
          <a:lstStyle/>
          <a:p>
            <a:endParaRPr/>
          </a:p>
        </p:txBody>
      </p:sp>
      <p:sp>
        <p:nvSpPr>
          <p:cNvPr id="504" name="Finance"/>
          <p:cNvSpPr/>
          <p:nvPr/>
        </p:nvSpPr>
        <p:spPr>
          <a:xfrm>
            <a:off x="4105041" y="5507647"/>
            <a:ext cx="2464966"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Finance</a:t>
            </a:r>
          </a:p>
        </p:txBody>
      </p:sp>
      <p:sp>
        <p:nvSpPr>
          <p:cNvPr id="505" name="IT"/>
          <p:cNvSpPr/>
          <p:nvPr/>
        </p:nvSpPr>
        <p:spPr>
          <a:xfrm>
            <a:off x="4105041" y="7007865"/>
            <a:ext cx="2464966"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IT</a:t>
            </a:r>
          </a:p>
        </p:txBody>
      </p:sp>
      <p:sp>
        <p:nvSpPr>
          <p:cNvPr id="506" name="Léa"/>
          <p:cNvSpPr/>
          <p:nvPr/>
        </p:nvSpPr>
        <p:spPr>
          <a:xfrm>
            <a:off x="7509105" y="3916957"/>
            <a:ext cx="2464967"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Léa</a:t>
            </a:r>
          </a:p>
        </p:txBody>
      </p:sp>
      <p:sp>
        <p:nvSpPr>
          <p:cNvPr id="507" name="SJ"/>
          <p:cNvSpPr/>
          <p:nvPr/>
        </p:nvSpPr>
        <p:spPr>
          <a:xfrm>
            <a:off x="7509105" y="5483819"/>
            <a:ext cx="2464967"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SJ</a:t>
            </a:r>
          </a:p>
        </p:txBody>
      </p:sp>
      <p:sp>
        <p:nvSpPr>
          <p:cNvPr id="508" name="Yann + Tom"/>
          <p:cNvSpPr/>
          <p:nvPr/>
        </p:nvSpPr>
        <p:spPr>
          <a:xfrm>
            <a:off x="7509105" y="6984037"/>
            <a:ext cx="2464967"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Yann + Tom</a:t>
            </a:r>
          </a:p>
        </p:txBody>
      </p:sp>
      <p:sp>
        <p:nvSpPr>
          <p:cNvPr id="509" name="Léa (développement)"/>
          <p:cNvSpPr/>
          <p:nvPr/>
        </p:nvSpPr>
        <p:spPr>
          <a:xfrm>
            <a:off x="10863132" y="4323096"/>
            <a:ext cx="3547539" cy="1636102"/>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Léa (développement)</a:t>
            </a:r>
          </a:p>
        </p:txBody>
      </p:sp>
      <p:sp>
        <p:nvSpPr>
          <p:cNvPr id="510" name="Léa (développement)…"/>
          <p:cNvSpPr/>
          <p:nvPr/>
        </p:nvSpPr>
        <p:spPr>
          <a:xfrm>
            <a:off x="10863132" y="6202323"/>
            <a:ext cx="3547539" cy="2337844"/>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825500">
              <a:defRPr sz="3000">
                <a:solidFill>
                  <a:srgbClr val="000000"/>
                </a:solidFill>
                <a:latin typeface="Gellix Regular"/>
                <a:ea typeface="Gellix Regular"/>
                <a:cs typeface="Gellix Regular"/>
                <a:sym typeface="Gellix Regular"/>
              </a:defRPr>
            </a:pPr>
            <a:r>
              <a:t>Léa (développement)</a:t>
            </a:r>
          </a:p>
          <a:p>
            <a:pPr defTabSz="825500">
              <a:defRPr sz="3000">
                <a:solidFill>
                  <a:srgbClr val="000000"/>
                </a:solidFill>
                <a:latin typeface="Gellix Regular"/>
                <a:ea typeface="Gellix Regular"/>
                <a:cs typeface="Gellix Regular"/>
                <a:sym typeface="Gellix Regular"/>
              </a:defRPr>
            </a:pPr>
            <a:r>
              <a:t>Matteo (conception)</a:t>
            </a:r>
          </a:p>
        </p:txBody>
      </p:sp>
      <p:sp>
        <p:nvSpPr>
          <p:cNvPr id="511" name="Matteo…"/>
          <p:cNvSpPr/>
          <p:nvPr/>
        </p:nvSpPr>
        <p:spPr>
          <a:xfrm>
            <a:off x="15299731" y="4404945"/>
            <a:ext cx="4179727" cy="376407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indent="266700" algn="l" defTabSz="825500">
              <a:defRPr sz="3000">
                <a:solidFill>
                  <a:srgbClr val="000000"/>
                </a:solidFill>
                <a:latin typeface="Gellix Regular"/>
                <a:ea typeface="Gellix Regular"/>
                <a:cs typeface="Gellix Regular"/>
                <a:sym typeface="Gellix Regular"/>
              </a:defRPr>
            </a:pPr>
            <a:r>
              <a:t>Matteo </a:t>
            </a:r>
          </a:p>
          <a:p>
            <a:pPr indent="266700" algn="l" defTabSz="825500">
              <a:defRPr sz="3000">
                <a:solidFill>
                  <a:srgbClr val="000000"/>
                </a:solidFill>
                <a:latin typeface="Gellix Regular"/>
                <a:ea typeface="Gellix Regular"/>
                <a:cs typeface="Gellix Regular"/>
                <a:sym typeface="Gellix Regular"/>
              </a:defRPr>
            </a:pPr>
            <a:r>
              <a:t>-Créer version papier</a:t>
            </a:r>
          </a:p>
          <a:p>
            <a:pPr indent="266700" algn="l" defTabSz="825500">
              <a:defRPr sz="3000">
                <a:solidFill>
                  <a:srgbClr val="000000"/>
                </a:solidFill>
                <a:latin typeface="Gellix Regular"/>
                <a:ea typeface="Gellix Regular"/>
                <a:cs typeface="Gellix Regular"/>
                <a:sym typeface="Gellix Regular"/>
              </a:defRPr>
            </a:pPr>
            <a:r>
              <a:t>-Concevoir actifs</a:t>
            </a:r>
          </a:p>
          <a:p>
            <a:pPr indent="266700" algn="l" defTabSz="825500">
              <a:defRPr sz="3000">
                <a:solidFill>
                  <a:srgbClr val="000000"/>
                </a:solidFill>
                <a:latin typeface="Gellix Regular"/>
                <a:ea typeface="Gellix Regular"/>
                <a:cs typeface="Gellix Regular"/>
                <a:sym typeface="Gellix Regular"/>
              </a:defRPr>
            </a:pPr>
            <a:r>
              <a:t> </a:t>
            </a:r>
          </a:p>
          <a:p>
            <a:pPr indent="266700" algn="l" defTabSz="825500">
              <a:defRPr sz="3000">
                <a:solidFill>
                  <a:srgbClr val="000000"/>
                </a:solidFill>
                <a:latin typeface="Gellix Regular"/>
                <a:ea typeface="Gellix Regular"/>
                <a:cs typeface="Gellix Regular"/>
                <a:sym typeface="Gellix Regular"/>
              </a:defRPr>
            </a:pPr>
            <a:r>
              <a:t>Léa</a:t>
            </a:r>
          </a:p>
          <a:p>
            <a:pPr indent="266700" algn="l" defTabSz="825500">
              <a:defRPr sz="3000">
                <a:solidFill>
                  <a:srgbClr val="000000"/>
                </a:solidFill>
                <a:latin typeface="Gellix Regular"/>
                <a:ea typeface="Gellix Regular"/>
                <a:cs typeface="Gellix Regular"/>
                <a:sym typeface="Gellix Regular"/>
              </a:defRPr>
            </a:pPr>
            <a:r>
              <a:t>-Architecture technique</a:t>
            </a:r>
          </a:p>
          <a:p>
            <a:pPr indent="266700" algn="l" defTabSz="825500">
              <a:defRPr sz="3000">
                <a:solidFill>
                  <a:srgbClr val="000000"/>
                </a:solidFill>
                <a:latin typeface="Gellix Regular"/>
                <a:ea typeface="Gellix Regular"/>
                <a:cs typeface="Gellix Regular"/>
                <a:sym typeface="Gellix Regular"/>
              </a:defRPr>
            </a:pPr>
            <a:r>
              <a:t>-Code et tests</a:t>
            </a:r>
          </a:p>
        </p:txBody>
      </p:sp>
      <p:sp>
        <p:nvSpPr>
          <p:cNvPr id="512" name="Recommandé"/>
          <p:cNvSpPr txBox="1"/>
          <p:nvPr/>
        </p:nvSpPr>
        <p:spPr>
          <a:xfrm>
            <a:off x="7447923" y="3373791"/>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chemeClr val="accent1"/>
                </a:solidFill>
                <a:latin typeface="Gellix Bold"/>
                <a:ea typeface="Gellix Bold"/>
                <a:cs typeface="Gellix Bold"/>
                <a:sym typeface="Gellix Bold"/>
              </a:defRPr>
            </a:lvl1pPr>
          </a:lstStyle>
          <a:p>
            <a:r>
              <a:t>Recommandé</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516"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526" name="Group"/>
          <p:cNvGrpSpPr/>
          <p:nvPr/>
        </p:nvGrpSpPr>
        <p:grpSpPr>
          <a:xfrm>
            <a:off x="3689350" y="2564914"/>
            <a:ext cx="16992912" cy="9900795"/>
            <a:chOff x="38100" y="38100"/>
            <a:chExt cx="16992911" cy="9900793"/>
          </a:xfrm>
        </p:grpSpPr>
        <p:graphicFrame>
          <p:nvGraphicFramePr>
            <p:cNvPr id="519"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520"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521"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522"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523"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524"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525"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527" name="Envoyer les invitations"/>
          <p:cNvSpPr/>
          <p:nvPr/>
        </p:nvSpPr>
        <p:spPr>
          <a:xfrm>
            <a:off x="4007719" y="4228507"/>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Envoyer les invitations</a:t>
            </a:r>
          </a:p>
        </p:txBody>
      </p:sp>
      <p:sp>
        <p:nvSpPr>
          <p:cNvPr id="528" name="Décorer la maison"/>
          <p:cNvSpPr/>
          <p:nvPr/>
        </p:nvSpPr>
        <p:spPr>
          <a:xfrm>
            <a:off x="4559671" y="6339722"/>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Décorer la maison</a:t>
            </a:r>
          </a:p>
        </p:txBody>
      </p:sp>
      <p:sp>
        <p:nvSpPr>
          <p:cNvPr id="529" name="Faire la liste des invités"/>
          <p:cNvSpPr/>
          <p:nvPr/>
        </p:nvSpPr>
        <p:spPr>
          <a:xfrm>
            <a:off x="4007719" y="8450937"/>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530" name="Cuisiner un gateau au chocolat"/>
          <p:cNvSpPr/>
          <p:nvPr/>
        </p:nvSpPr>
        <p:spPr>
          <a:xfrm>
            <a:off x="4559671" y="105621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531"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532"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533"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534"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
        <p:nvSpPr>
          <p:cNvPr id="535" name="Louise"/>
          <p:cNvSpPr/>
          <p:nvPr/>
        </p:nvSpPr>
        <p:spPr>
          <a:xfrm>
            <a:off x="8495138" y="418594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536" name="Tom"/>
          <p:cNvSpPr/>
          <p:nvPr/>
        </p:nvSpPr>
        <p:spPr>
          <a:xfrm>
            <a:off x="8495138" y="6339721"/>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537" name="Engagements partagés"/>
          <p:cNvSpPr txBox="1"/>
          <p:nvPr/>
        </p:nvSpPr>
        <p:spPr>
          <a:xfrm>
            <a:off x="1206722" y="1181100"/>
            <a:ext cx="826160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Engagements partagés</a:t>
            </a:r>
          </a:p>
        </p:txBody>
      </p:sp>
      <p:sp>
        <p:nvSpPr>
          <p:cNvPr id="538" name="Line"/>
          <p:cNvSpPr/>
          <p:nvPr/>
        </p:nvSpPr>
        <p:spPr>
          <a:xfrm>
            <a:off x="1244600" y="2292350"/>
            <a:ext cx="8185849" cy="0"/>
          </a:xfrm>
          <a:prstGeom prst="line">
            <a:avLst/>
          </a:prstGeom>
          <a:ln w="63500">
            <a:solidFill>
              <a:srgbClr val="0600A3"/>
            </a:solidFill>
            <a:miter lim="400000"/>
          </a:ln>
        </p:spPr>
        <p:txBody>
          <a:bodyPr lIns="50800" tIns="50800" rIns="50800" bIns="50800" anchor="ctr"/>
          <a:lstStyle/>
          <a:p>
            <a:endParaRPr/>
          </a:p>
        </p:txBody>
      </p:sp>
      <p:sp>
        <p:nvSpPr>
          <p:cNvPr id="539" name="Tom"/>
          <p:cNvSpPr/>
          <p:nvPr/>
        </p:nvSpPr>
        <p:spPr>
          <a:xfrm>
            <a:off x="8495138" y="849350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540" name="Louise"/>
          <p:cNvSpPr/>
          <p:nvPr/>
        </p:nvSpPr>
        <p:spPr>
          <a:xfrm>
            <a:off x="8495138" y="10386746"/>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1" animBg="1" advAuto="0"/>
      <p:bldP spid="536" grpId="2" animBg="1" advAuto="0"/>
      <p:bldP spid="539" grpId="3" animBg="1" advAuto="0"/>
      <p:bldP spid="540" grpId="4" animBg="1" advAuto="0"/>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ECECEB"/>
        </a:solidFill>
        <a:effectLst/>
      </p:bgPr>
    </p:bg>
    <p:spTree>
      <p:nvGrpSpPr>
        <p:cNvPr id="1" name=""/>
        <p:cNvGrpSpPr/>
        <p:nvPr/>
      </p:nvGrpSpPr>
      <p:grpSpPr>
        <a:xfrm>
          <a:off x="0" y="0"/>
          <a:ext cx="0" cy="0"/>
          <a:chOff x="0" y="0"/>
          <a:chExt cx="0" cy="0"/>
        </a:xfrm>
      </p:grpSpPr>
      <p:sp>
        <p:nvSpPr>
          <p:cNvPr id="544"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545"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546"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554" name="Group"/>
          <p:cNvGrpSpPr/>
          <p:nvPr/>
        </p:nvGrpSpPr>
        <p:grpSpPr>
          <a:xfrm>
            <a:off x="3689350" y="2564914"/>
            <a:ext cx="16992912" cy="9900795"/>
            <a:chOff x="38100" y="38100"/>
            <a:chExt cx="16992911" cy="9900793"/>
          </a:xfrm>
        </p:grpSpPr>
        <p:graphicFrame>
          <p:nvGraphicFramePr>
            <p:cNvPr id="547"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548" name="Image" descr="Image"/>
            <p:cNvPicPr>
              <a:picLocks noChangeAspect="1"/>
            </p:cNvPicPr>
            <p:nvPr/>
          </p:nvPicPr>
          <p:blipFill>
            <a:blip r:embed="rId2">
              <a:extLst/>
            </a:blip>
            <a:stretch>
              <a:fillRect/>
            </a:stretch>
          </p:blipFill>
          <p:spPr>
            <a:xfrm>
              <a:off x="15991919" y="417446"/>
              <a:ext cx="844645" cy="537501"/>
            </a:xfrm>
            <a:prstGeom prst="rect">
              <a:avLst/>
            </a:prstGeom>
            <a:ln w="12700" cap="flat">
              <a:noFill/>
              <a:miter lim="400000"/>
            </a:ln>
            <a:effectLst/>
          </p:spPr>
        </p:pic>
        <p:pic>
          <p:nvPicPr>
            <p:cNvPr id="549" name="Image" descr="Image"/>
            <p:cNvPicPr>
              <a:picLocks noChangeAspect="1"/>
            </p:cNvPicPr>
            <p:nvPr/>
          </p:nvPicPr>
          <p:blipFill>
            <a:blip r:embed="rId3">
              <a:extLst/>
            </a:blip>
            <a:stretch>
              <a:fillRect/>
            </a:stretch>
          </p:blipFill>
          <p:spPr>
            <a:xfrm>
              <a:off x="11819056" y="412780"/>
              <a:ext cx="826924" cy="537501"/>
            </a:xfrm>
            <a:prstGeom prst="rect">
              <a:avLst/>
            </a:prstGeom>
            <a:ln w="12700" cap="flat">
              <a:noFill/>
              <a:miter lim="400000"/>
            </a:ln>
            <a:effectLst/>
          </p:spPr>
        </p:pic>
        <p:pic>
          <p:nvPicPr>
            <p:cNvPr id="550" name="Image" descr="Image"/>
            <p:cNvPicPr>
              <a:picLocks noChangeAspect="1"/>
            </p:cNvPicPr>
            <p:nvPr/>
          </p:nvPicPr>
          <p:blipFill>
            <a:blip r:embed="rId4">
              <a:extLst/>
            </a:blip>
            <a:stretch>
              <a:fillRect/>
            </a:stretch>
          </p:blipFill>
          <p:spPr>
            <a:xfrm>
              <a:off x="3368323" y="346410"/>
              <a:ext cx="673101" cy="673101"/>
            </a:xfrm>
            <a:prstGeom prst="rect">
              <a:avLst/>
            </a:prstGeom>
            <a:ln w="12700" cap="flat">
              <a:noFill/>
              <a:miter lim="400000"/>
            </a:ln>
            <a:effectLst/>
          </p:spPr>
        </p:pic>
        <p:pic>
          <p:nvPicPr>
            <p:cNvPr id="551" name="handshake-icon-png-4.jpg.png" descr="handshake-icon-png-4.jpg.png"/>
            <p:cNvPicPr>
              <a:picLocks noChangeAspect="1"/>
            </p:cNvPicPr>
            <p:nvPr/>
          </p:nvPicPr>
          <p:blipFill>
            <a:blip r:embed="rId5">
              <a:extLst/>
            </a:blip>
            <a:stretch>
              <a:fillRect/>
            </a:stretch>
          </p:blipFill>
          <p:spPr>
            <a:xfrm>
              <a:off x="7419449" y="415687"/>
              <a:ext cx="955821" cy="596901"/>
            </a:xfrm>
            <a:prstGeom prst="rect">
              <a:avLst/>
            </a:prstGeom>
            <a:ln w="12700" cap="flat">
              <a:noFill/>
              <a:miter lim="400000"/>
            </a:ln>
            <a:effectLst/>
          </p:spPr>
        </p:pic>
        <p:pic>
          <p:nvPicPr>
            <p:cNvPr id="552" name="Image" descr="Image"/>
            <p:cNvPicPr>
              <a:picLocks noChangeAspect="1"/>
            </p:cNvPicPr>
            <p:nvPr/>
          </p:nvPicPr>
          <p:blipFill>
            <a:blip r:embed="rId6">
              <a:extLst/>
            </a:blip>
            <a:stretch>
              <a:fillRect/>
            </a:stretch>
          </p:blipFill>
          <p:spPr>
            <a:xfrm>
              <a:off x="12003917" y="9165887"/>
              <a:ext cx="609601" cy="596901"/>
            </a:xfrm>
            <a:prstGeom prst="rect">
              <a:avLst/>
            </a:prstGeom>
            <a:ln w="12700" cap="flat">
              <a:noFill/>
              <a:miter lim="400000"/>
            </a:ln>
            <a:effectLst/>
          </p:spPr>
        </p:pic>
        <p:pic>
          <p:nvPicPr>
            <p:cNvPr id="553" name="Image" descr="Image"/>
            <p:cNvPicPr>
              <a:picLocks noChangeAspect="1"/>
            </p:cNvPicPr>
            <p:nvPr/>
          </p:nvPicPr>
          <p:blipFill>
            <a:blip r:embed="rId6">
              <a:extLst/>
            </a:blip>
            <a:stretch>
              <a:fillRect/>
            </a:stretch>
          </p:blipFill>
          <p:spPr>
            <a:xfrm>
              <a:off x="16185641" y="9165887"/>
              <a:ext cx="609601" cy="596901"/>
            </a:xfrm>
            <a:prstGeom prst="rect">
              <a:avLst/>
            </a:prstGeom>
            <a:ln w="12700" cap="flat">
              <a:noFill/>
              <a:miter lim="400000"/>
            </a:ln>
            <a:effectLst/>
          </p:spPr>
        </p:pic>
      </p:grpSp>
      <p:sp>
        <p:nvSpPr>
          <p:cNvPr id="555" name="Team alignment map"/>
          <p:cNvSpPr txBox="1"/>
          <p:nvPr/>
        </p:nvSpPr>
        <p:spPr>
          <a:xfrm>
            <a:off x="1206722" y="1181100"/>
            <a:ext cx="744931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sp>
        <p:nvSpPr>
          <p:cNvPr id="556"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558"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566" name="Group"/>
          <p:cNvGrpSpPr/>
          <p:nvPr/>
        </p:nvGrpSpPr>
        <p:grpSpPr>
          <a:xfrm>
            <a:off x="3689350" y="2564914"/>
            <a:ext cx="16992912" cy="9900795"/>
            <a:chOff x="38100" y="38100"/>
            <a:chExt cx="16992911" cy="9900793"/>
          </a:xfrm>
        </p:grpSpPr>
        <p:graphicFrame>
          <p:nvGraphicFramePr>
            <p:cNvPr id="559"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560"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561"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562"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563"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564"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565"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567" name="Ressources partagées"/>
          <p:cNvSpPr txBox="1"/>
          <p:nvPr/>
        </p:nvSpPr>
        <p:spPr>
          <a:xfrm>
            <a:off x="1206722" y="1181100"/>
            <a:ext cx="776554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Ressources partagées</a:t>
            </a:r>
          </a:p>
        </p:txBody>
      </p:sp>
      <p:sp>
        <p:nvSpPr>
          <p:cNvPr id="568" name="Line"/>
          <p:cNvSpPr/>
          <p:nvPr/>
        </p:nvSpPr>
        <p:spPr>
          <a:xfrm>
            <a:off x="1244600" y="2292350"/>
            <a:ext cx="8185849" cy="0"/>
          </a:xfrm>
          <a:prstGeom prst="line">
            <a:avLst/>
          </a:prstGeom>
          <a:ln w="63500">
            <a:solidFill>
              <a:srgbClr val="0600A3"/>
            </a:solidFill>
            <a:miter lim="400000"/>
          </a:ln>
        </p:spPr>
        <p:txBody>
          <a:bodyPr lIns="50800" tIns="50800" rIns="50800" bIns="50800" anchor="ctr"/>
          <a:lstStyle/>
          <a:p>
            <a:endParaRPr/>
          </a:p>
        </p:txBody>
      </p:sp>
      <p:sp>
        <p:nvSpPr>
          <p:cNvPr id="569" name="De quelles resources avons nous besoin ?…"/>
          <p:cNvSpPr txBox="1"/>
          <p:nvPr/>
        </p:nvSpPr>
        <p:spPr>
          <a:xfrm>
            <a:off x="12216855" y="3978767"/>
            <a:ext cx="4194088" cy="753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4000">
                <a:solidFill>
                  <a:srgbClr val="000000"/>
                </a:solidFill>
                <a:latin typeface="Gellix Regular"/>
                <a:ea typeface="Gellix Regular"/>
                <a:cs typeface="Gellix Regular"/>
                <a:sym typeface="Gellix Regular"/>
              </a:defRPr>
            </a:pPr>
            <a:r>
              <a:t>De quelles resources avons nous besoin ?</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Que manque-t-il pour que chacun-e accomplisse sa tâche</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Quelles resources sont ou pas disponible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573" name="Double Arrow"/>
          <p:cNvSpPr/>
          <p:nvPr/>
        </p:nvSpPr>
        <p:spPr>
          <a:xfrm>
            <a:off x="398177" y="6920869"/>
            <a:ext cx="23587646" cy="4591735"/>
          </a:xfrm>
          <a:prstGeom prst="leftRightArrow">
            <a:avLst>
              <a:gd name="adj1" fmla="val 57506"/>
              <a:gd name="adj2" fmla="val 36110"/>
            </a:avLst>
          </a:prstGeom>
          <a:solidFill>
            <a:schemeClr val="accent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74" name="Peu de détails"/>
          <p:cNvSpPr txBox="1"/>
          <p:nvPr/>
        </p:nvSpPr>
        <p:spPr>
          <a:xfrm>
            <a:off x="2001945" y="9625968"/>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rgbClr val="FFFFFF"/>
                </a:solidFill>
                <a:latin typeface="Gellix Regular"/>
                <a:ea typeface="Gellix Regular"/>
                <a:cs typeface="Gellix Regular"/>
                <a:sym typeface="Gellix Regular"/>
              </a:defRPr>
            </a:lvl1pPr>
          </a:lstStyle>
          <a:p>
            <a:r>
              <a:t>Peu de détails</a:t>
            </a:r>
          </a:p>
        </p:txBody>
      </p:sp>
      <p:sp>
        <p:nvSpPr>
          <p:cNvPr id="575" name="Beaucoup de détails"/>
          <p:cNvSpPr txBox="1"/>
          <p:nvPr/>
        </p:nvSpPr>
        <p:spPr>
          <a:xfrm>
            <a:off x="18493804" y="9625968"/>
            <a:ext cx="3700512"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3000">
                <a:solidFill>
                  <a:srgbClr val="FFFFFF"/>
                </a:solidFill>
                <a:latin typeface="Gellix Regular"/>
                <a:ea typeface="Gellix Regular"/>
                <a:cs typeface="Gellix Regular"/>
                <a:sym typeface="Gellix Regular"/>
              </a:defRPr>
            </a:lvl1pPr>
          </a:lstStyle>
          <a:p>
            <a:r>
              <a:t>Beaucoup de détails</a:t>
            </a:r>
          </a:p>
        </p:txBody>
      </p:sp>
      <p:sp>
        <p:nvSpPr>
          <p:cNvPr id="576"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579" name="Pablo"/>
          <p:cNvSpPr/>
          <p:nvPr/>
        </p:nvSpPr>
        <p:spPr>
          <a:xfrm>
            <a:off x="6082117" y="5379811"/>
            <a:ext cx="2464966"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Pablo</a:t>
            </a:r>
          </a:p>
        </p:txBody>
      </p:sp>
      <p:sp>
        <p:nvSpPr>
          <p:cNvPr id="580" name="Recommandé"/>
          <p:cNvSpPr txBox="1"/>
          <p:nvPr/>
        </p:nvSpPr>
        <p:spPr>
          <a:xfrm>
            <a:off x="10247874" y="4791933"/>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chemeClr val="accent1"/>
                </a:solidFill>
                <a:latin typeface="Gellix Bold"/>
                <a:ea typeface="Gellix Bold"/>
                <a:cs typeface="Gellix Bold"/>
                <a:sym typeface="Gellix Bold"/>
              </a:defRPr>
            </a:lvl1pPr>
          </a:lstStyle>
          <a:p>
            <a:r>
              <a:t>Recommandé</a:t>
            </a:r>
          </a:p>
        </p:txBody>
      </p:sp>
      <p:sp>
        <p:nvSpPr>
          <p:cNvPr id="581" name="Resources…"/>
          <p:cNvSpPr txBox="1"/>
          <p:nvPr/>
        </p:nvSpPr>
        <p:spPr>
          <a:xfrm>
            <a:off x="6026035" y="10547000"/>
            <a:ext cx="3700512"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Resources</a:t>
            </a:r>
          </a:p>
          <a:p>
            <a:pPr algn="l">
              <a:defRPr sz="3000">
                <a:solidFill>
                  <a:srgbClr val="000000"/>
                </a:solidFill>
                <a:latin typeface="Gellix Regular"/>
                <a:ea typeface="Gellix Regular"/>
                <a:cs typeface="Gellix Regular"/>
                <a:sym typeface="Gellix Regular"/>
              </a:defRPr>
            </a:pPr>
            <a:r>
              <a:t>Nom</a:t>
            </a:r>
          </a:p>
        </p:txBody>
      </p:sp>
      <p:sp>
        <p:nvSpPr>
          <p:cNvPr id="582" name="Ressources + Quantités estimées"/>
          <p:cNvSpPr txBox="1"/>
          <p:nvPr/>
        </p:nvSpPr>
        <p:spPr>
          <a:xfrm>
            <a:off x="10084735" y="10641534"/>
            <a:ext cx="3276263"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3000">
                <a:solidFill>
                  <a:srgbClr val="000000"/>
                </a:solidFill>
                <a:latin typeface="Gellix Bold"/>
                <a:ea typeface="Gellix Bold"/>
                <a:cs typeface="Gellix Bold"/>
                <a:sym typeface="Gellix Bold"/>
              </a:defRPr>
            </a:lvl1pPr>
          </a:lstStyle>
          <a:p>
            <a:r>
              <a:t>Ressources + Quantités estimées</a:t>
            </a:r>
          </a:p>
        </p:txBody>
      </p:sp>
      <p:sp>
        <p:nvSpPr>
          <p:cNvPr id="583" name="Line"/>
          <p:cNvSpPr/>
          <p:nvPr/>
        </p:nvSpPr>
        <p:spPr>
          <a:xfrm>
            <a:off x="1244600" y="2292350"/>
            <a:ext cx="8185849" cy="0"/>
          </a:xfrm>
          <a:prstGeom prst="line">
            <a:avLst/>
          </a:prstGeom>
          <a:ln w="63500">
            <a:solidFill>
              <a:srgbClr val="0600A3"/>
            </a:solidFill>
            <a:miter lim="400000"/>
          </a:ln>
        </p:spPr>
        <p:txBody>
          <a:bodyPr lIns="50800" tIns="50800" rIns="50800" bIns="50800" anchor="ctr"/>
          <a:lstStyle/>
          <a:p>
            <a:endParaRPr/>
          </a:p>
        </p:txBody>
      </p:sp>
      <p:sp>
        <p:nvSpPr>
          <p:cNvPr id="584" name="Bureau en chine"/>
          <p:cNvSpPr/>
          <p:nvPr/>
        </p:nvSpPr>
        <p:spPr>
          <a:xfrm>
            <a:off x="6082117" y="6933973"/>
            <a:ext cx="2464966"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Bureau en chine</a:t>
            </a:r>
          </a:p>
        </p:txBody>
      </p:sp>
      <p:sp>
        <p:nvSpPr>
          <p:cNvPr id="585" name="Données exactes"/>
          <p:cNvSpPr/>
          <p:nvPr/>
        </p:nvSpPr>
        <p:spPr>
          <a:xfrm>
            <a:off x="6082117" y="8434191"/>
            <a:ext cx="2464966"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Données exactes</a:t>
            </a:r>
          </a:p>
        </p:txBody>
      </p:sp>
      <p:sp>
        <p:nvSpPr>
          <p:cNvPr id="586" name="Pablo - 10 jours"/>
          <p:cNvSpPr/>
          <p:nvPr/>
        </p:nvSpPr>
        <p:spPr>
          <a:xfrm>
            <a:off x="10039925" y="5306676"/>
            <a:ext cx="3003230"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Pablo - 10 jours</a:t>
            </a:r>
          </a:p>
        </p:txBody>
      </p:sp>
      <p:sp>
        <p:nvSpPr>
          <p:cNvPr id="587" name="Flyers - 100"/>
          <p:cNvSpPr/>
          <p:nvPr/>
        </p:nvSpPr>
        <p:spPr>
          <a:xfrm>
            <a:off x="10039925" y="6874350"/>
            <a:ext cx="3003230"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Flyers - 100</a:t>
            </a:r>
          </a:p>
        </p:txBody>
      </p:sp>
      <p:sp>
        <p:nvSpPr>
          <p:cNvPr id="588" name="Budget déplacement 20K"/>
          <p:cNvSpPr/>
          <p:nvPr/>
        </p:nvSpPr>
        <p:spPr>
          <a:xfrm>
            <a:off x="10039925" y="8442024"/>
            <a:ext cx="3003230" cy="1358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Budget déplacement 20K</a:t>
            </a:r>
          </a:p>
        </p:txBody>
      </p:sp>
      <p:sp>
        <p:nvSpPr>
          <p:cNvPr id="589" name="Besoin de Pablo pendant 10 jours pour un cout de 10K"/>
          <p:cNvSpPr/>
          <p:nvPr/>
        </p:nvSpPr>
        <p:spPr>
          <a:xfrm>
            <a:off x="14092049" y="5306676"/>
            <a:ext cx="4015978" cy="2127277"/>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Besoin de Pablo pendant 10 jours pour un cout de 10K</a:t>
            </a:r>
          </a:p>
        </p:txBody>
      </p:sp>
      <p:sp>
        <p:nvSpPr>
          <p:cNvPr id="590" name="Imprimer 100 flyers avant le 1er juillet"/>
          <p:cNvSpPr/>
          <p:nvPr/>
        </p:nvSpPr>
        <p:spPr>
          <a:xfrm>
            <a:off x="14123068" y="7661275"/>
            <a:ext cx="4004623" cy="1983784"/>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Imprimer 100 flyers avant le 1er juillet</a:t>
            </a:r>
          </a:p>
        </p:txBody>
      </p:sp>
      <p:sp>
        <p:nvSpPr>
          <p:cNvPr id="591" name="Ressources partagées"/>
          <p:cNvSpPr txBox="1"/>
          <p:nvPr/>
        </p:nvSpPr>
        <p:spPr>
          <a:xfrm>
            <a:off x="1206722" y="1181100"/>
            <a:ext cx="776554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Ressources partagées</a:t>
            </a:r>
          </a:p>
        </p:txBody>
      </p:sp>
      <p:sp>
        <p:nvSpPr>
          <p:cNvPr id="592" name="Ressources + Quantités estimées + Contraintes"/>
          <p:cNvSpPr txBox="1"/>
          <p:nvPr/>
        </p:nvSpPr>
        <p:spPr>
          <a:xfrm>
            <a:off x="14183675" y="10641534"/>
            <a:ext cx="3883410" cy="219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Ressources + Quantités estimées + Contraintes</a:t>
            </a:r>
          </a:p>
          <a:p>
            <a:pPr algn="l">
              <a:defRPr sz="3000">
                <a:solidFill>
                  <a:srgbClr val="000000"/>
                </a:solidFill>
                <a:latin typeface="Gellix Regular"/>
                <a:ea typeface="Gellix Regular"/>
                <a:cs typeface="Gellix Regular"/>
                <a:sym typeface="Gellix Regular"/>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596"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606" name="Group"/>
          <p:cNvGrpSpPr/>
          <p:nvPr/>
        </p:nvGrpSpPr>
        <p:grpSpPr>
          <a:xfrm>
            <a:off x="3689350" y="2564914"/>
            <a:ext cx="16992912" cy="9900795"/>
            <a:chOff x="38100" y="38100"/>
            <a:chExt cx="16992911" cy="9900793"/>
          </a:xfrm>
        </p:grpSpPr>
        <p:graphicFrame>
          <p:nvGraphicFramePr>
            <p:cNvPr id="599"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600"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601"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602"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603"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604"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605"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607" name="Envoyer les invitations"/>
          <p:cNvSpPr/>
          <p:nvPr/>
        </p:nvSpPr>
        <p:spPr>
          <a:xfrm>
            <a:off x="4007719" y="4228507"/>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Envoyer les invitations</a:t>
            </a:r>
          </a:p>
        </p:txBody>
      </p:sp>
      <p:sp>
        <p:nvSpPr>
          <p:cNvPr id="608" name="Décorer la maison"/>
          <p:cNvSpPr/>
          <p:nvPr/>
        </p:nvSpPr>
        <p:spPr>
          <a:xfrm>
            <a:off x="4559671" y="6339722"/>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Décorer la maison</a:t>
            </a:r>
          </a:p>
        </p:txBody>
      </p:sp>
      <p:sp>
        <p:nvSpPr>
          <p:cNvPr id="609" name="Faire la liste des invités"/>
          <p:cNvSpPr/>
          <p:nvPr/>
        </p:nvSpPr>
        <p:spPr>
          <a:xfrm>
            <a:off x="4007719" y="8450937"/>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610" name="Cuisiner un gateau au chocolat"/>
          <p:cNvSpPr/>
          <p:nvPr/>
        </p:nvSpPr>
        <p:spPr>
          <a:xfrm>
            <a:off x="4559671" y="105621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611"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612"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613"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614"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
        <p:nvSpPr>
          <p:cNvPr id="615" name="Louise"/>
          <p:cNvSpPr/>
          <p:nvPr/>
        </p:nvSpPr>
        <p:spPr>
          <a:xfrm>
            <a:off x="8495138" y="5801569"/>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616" name="Tom"/>
          <p:cNvSpPr/>
          <p:nvPr/>
        </p:nvSpPr>
        <p:spPr>
          <a:xfrm>
            <a:off x="8495138" y="7912784"/>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grpSp>
        <p:nvGrpSpPr>
          <p:cNvPr id="619" name="Group"/>
          <p:cNvGrpSpPr/>
          <p:nvPr/>
        </p:nvGrpSpPr>
        <p:grpSpPr>
          <a:xfrm>
            <a:off x="12745166" y="4445260"/>
            <a:ext cx="3015265" cy="1674500"/>
            <a:chOff x="0" y="0"/>
            <a:chExt cx="3015264" cy="1674498"/>
          </a:xfrm>
        </p:grpSpPr>
        <p:sp>
          <p:nvSpPr>
            <p:cNvPr id="617" name="Une salle"/>
            <p:cNvSpPr/>
            <p:nvPr/>
          </p:nvSpPr>
          <p:spPr>
            <a:xfrm>
              <a:off x="0" y="0"/>
              <a:ext cx="3015265" cy="1674499"/>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Une salle</a:t>
              </a:r>
            </a:p>
          </p:txBody>
        </p:sp>
        <p:pic>
          <p:nvPicPr>
            <p:cNvPr id="618" name="Image" descr="Image"/>
            <p:cNvPicPr>
              <a:picLocks noChangeAspect="1"/>
            </p:cNvPicPr>
            <p:nvPr/>
          </p:nvPicPr>
          <p:blipFill>
            <a:blip r:embed="rId8">
              <a:extLst/>
            </a:blip>
            <a:stretch>
              <a:fillRect/>
            </a:stretch>
          </p:blipFill>
          <p:spPr>
            <a:xfrm>
              <a:off x="2459851" y="110930"/>
              <a:ext cx="431801" cy="431801"/>
            </a:xfrm>
            <a:prstGeom prst="rect">
              <a:avLst/>
            </a:prstGeom>
            <a:ln w="12700" cap="flat">
              <a:noFill/>
              <a:miter lim="400000"/>
            </a:ln>
            <a:effectLst/>
          </p:spPr>
        </p:pic>
      </p:grpSp>
      <p:grpSp>
        <p:nvGrpSpPr>
          <p:cNvPr id="622" name="Group"/>
          <p:cNvGrpSpPr/>
          <p:nvPr/>
        </p:nvGrpSpPr>
        <p:grpSpPr>
          <a:xfrm>
            <a:off x="12745166" y="8906297"/>
            <a:ext cx="3015265" cy="1674500"/>
            <a:chOff x="0" y="0"/>
            <a:chExt cx="3015264" cy="1674498"/>
          </a:xfrm>
        </p:grpSpPr>
        <p:sp>
          <p:nvSpPr>
            <p:cNvPr id="620" name="Budget 50.-"/>
            <p:cNvSpPr/>
            <p:nvPr/>
          </p:nvSpPr>
          <p:spPr>
            <a:xfrm>
              <a:off x="0" y="0"/>
              <a:ext cx="3015265" cy="1674499"/>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Budget 50.-</a:t>
              </a:r>
            </a:p>
          </p:txBody>
        </p:sp>
        <p:pic>
          <p:nvPicPr>
            <p:cNvPr id="621" name="Image" descr="Image"/>
            <p:cNvPicPr>
              <a:picLocks noChangeAspect="1"/>
            </p:cNvPicPr>
            <p:nvPr/>
          </p:nvPicPr>
          <p:blipFill>
            <a:blip r:embed="rId9">
              <a:extLst/>
            </a:blip>
            <a:stretch>
              <a:fillRect/>
            </a:stretch>
          </p:blipFill>
          <p:spPr>
            <a:xfrm>
              <a:off x="2466201" y="203200"/>
              <a:ext cx="419101" cy="330200"/>
            </a:xfrm>
            <a:prstGeom prst="rect">
              <a:avLst/>
            </a:prstGeom>
            <a:ln w="12700" cap="flat">
              <a:noFill/>
              <a:miter lim="400000"/>
            </a:ln>
            <a:effectLst/>
          </p:spPr>
        </p:pic>
      </p:grpSp>
      <p:grpSp>
        <p:nvGrpSpPr>
          <p:cNvPr id="625" name="Group"/>
          <p:cNvGrpSpPr/>
          <p:nvPr/>
        </p:nvGrpSpPr>
        <p:grpSpPr>
          <a:xfrm>
            <a:off x="12403007" y="6528044"/>
            <a:ext cx="3015265" cy="1712580"/>
            <a:chOff x="0" y="0"/>
            <a:chExt cx="3015264" cy="1712579"/>
          </a:xfrm>
        </p:grpSpPr>
        <p:sp>
          <p:nvSpPr>
            <p:cNvPr id="623" name="50 enveloppes"/>
            <p:cNvSpPr/>
            <p:nvPr/>
          </p:nvSpPr>
          <p:spPr>
            <a:xfrm>
              <a:off x="0" y="38080"/>
              <a:ext cx="3015265" cy="1674500"/>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sz="3000">
                  <a:solidFill>
                    <a:srgbClr val="000000"/>
                  </a:solidFill>
                  <a:latin typeface="Gellix Regular"/>
                  <a:ea typeface="Gellix Regular"/>
                  <a:cs typeface="Gellix Regular"/>
                  <a:sym typeface="Gellix Regular"/>
                </a:defRPr>
              </a:lvl1pPr>
            </a:lstStyle>
            <a:p>
              <a:r>
                <a:t>50 enveloppes</a:t>
              </a:r>
            </a:p>
          </p:txBody>
        </p:sp>
        <p:sp>
          <p:nvSpPr>
            <p:cNvPr id="624" name="?"/>
            <p:cNvSpPr txBox="1"/>
            <p:nvPr/>
          </p:nvSpPr>
          <p:spPr>
            <a:xfrm>
              <a:off x="2553349" y="-1"/>
              <a:ext cx="432365" cy="838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100">
                  <a:solidFill>
                    <a:srgbClr val="000000"/>
                  </a:solidFill>
                  <a:latin typeface="Arial Black"/>
                  <a:ea typeface="Arial Black"/>
                  <a:cs typeface="Arial Black"/>
                  <a:sym typeface="Arial Black"/>
                </a:defRPr>
              </a:lvl1pPr>
            </a:lstStyle>
            <a:p>
              <a:r>
                <a:t>?</a:t>
              </a:r>
            </a:p>
          </p:txBody>
        </p:sp>
      </p:grpSp>
      <p:sp>
        <p:nvSpPr>
          <p:cNvPr id="626" name="Ressources partagées"/>
          <p:cNvSpPr txBox="1"/>
          <p:nvPr/>
        </p:nvSpPr>
        <p:spPr>
          <a:xfrm>
            <a:off x="1206722" y="1181100"/>
            <a:ext cx="776554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Ressources partagées</a:t>
            </a:r>
          </a:p>
        </p:txBody>
      </p:sp>
      <p:sp>
        <p:nvSpPr>
          <p:cNvPr id="627" name="Line"/>
          <p:cNvSpPr/>
          <p:nvPr/>
        </p:nvSpPr>
        <p:spPr>
          <a:xfrm>
            <a:off x="1244600" y="2292350"/>
            <a:ext cx="8185849"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1" animBg="1" advAuto="0"/>
      <p:bldP spid="622" grpId="3" animBg="1" advAuto="0"/>
      <p:bldP spid="62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4" name="Table 1"/>
          <p:cNvGraphicFramePr/>
          <p:nvPr/>
        </p:nvGraphicFramePr>
        <p:xfrm>
          <a:off x="6766381" y="938486"/>
          <a:ext cx="10851234" cy="12105280"/>
        </p:xfrm>
        <a:graphic>
          <a:graphicData uri="http://schemas.openxmlformats.org/drawingml/2006/table">
            <a:tbl>
              <a:tblPr>
                <a:tableStyleId>{4C3C2611-4C71-4FC5-86AE-919BDF0F9419}</a:tableStyleId>
              </a:tblPr>
              <a:tblGrid>
                <a:gridCol w="1350575">
                  <a:extLst>
                    <a:ext uri="{9D8B030D-6E8A-4147-A177-3AD203B41FA5}">
                      <a16:colId xmlns:a16="http://schemas.microsoft.com/office/drawing/2014/main" val="20000"/>
                    </a:ext>
                  </a:extLst>
                </a:gridCol>
                <a:gridCol w="1350575">
                  <a:extLst>
                    <a:ext uri="{9D8B030D-6E8A-4147-A177-3AD203B41FA5}">
                      <a16:colId xmlns:a16="http://schemas.microsoft.com/office/drawing/2014/main" val="20001"/>
                    </a:ext>
                  </a:extLst>
                </a:gridCol>
                <a:gridCol w="8150084">
                  <a:extLst>
                    <a:ext uri="{9D8B030D-6E8A-4147-A177-3AD203B41FA5}">
                      <a16:colId xmlns:a16="http://schemas.microsoft.com/office/drawing/2014/main" val="20002"/>
                    </a:ext>
                  </a:extLst>
                </a:gridCol>
              </a:tblGrid>
              <a:tr h="637120">
                <a:tc>
                  <a:txBody>
                    <a:bodyPr/>
                    <a:lstStyle/>
                    <a:p>
                      <a:pPr defTabSz="914400">
                        <a:defRPr sz="3200">
                          <a:latin typeface="Gellix Bold"/>
                          <a:ea typeface="Gellix Bold"/>
                          <a:cs typeface="Gellix Bold"/>
                          <a:sym typeface="Gellix Bold"/>
                        </a:defRPr>
                      </a:pPr>
                      <a:endParaRPr/>
                    </a:p>
                  </a:txBody>
                  <a:tcPr marL="50800" marR="50800" marT="50800" marB="50800" anchor="ctr" horzOverflow="overflow">
                    <a:solidFill>
                      <a:schemeClr val="accent2">
                        <a:hueOff val="-85258"/>
                        <a:satOff val="14347"/>
                        <a:lumOff val="22373"/>
                      </a:schemeClr>
                    </a:solidFill>
                  </a:tcPr>
                </a:tc>
                <a:tc>
                  <a:txBody>
                    <a:bodyPr/>
                    <a:lstStyle/>
                    <a:p>
                      <a:pPr defTabSz="914400">
                        <a:defRPr sz="3200">
                          <a:latin typeface="Gellix Bold"/>
                          <a:ea typeface="Gellix Bold"/>
                          <a:cs typeface="Gellix Bold"/>
                          <a:sym typeface="Gellix Bold"/>
                        </a:defRPr>
                      </a:pPr>
                      <a:endParaRPr/>
                    </a:p>
                  </a:txBody>
                  <a:tcPr marL="50800" marR="50800" marT="50800" marB="50800" anchor="ctr" horzOverflow="overflow">
                    <a:solidFill>
                      <a:schemeClr val="accent2">
                        <a:hueOff val="-85258"/>
                        <a:satOff val="14347"/>
                        <a:lumOff val="22373"/>
                      </a:schemeClr>
                    </a:solidFill>
                  </a:tcPr>
                </a:tc>
                <a:tc>
                  <a:txBody>
                    <a:bodyPr/>
                    <a:lstStyle/>
                    <a:p>
                      <a:pPr defTabSz="914400"/>
                      <a:r>
                        <a:rPr sz="3200">
                          <a:latin typeface="Gellix Bold"/>
                          <a:ea typeface="Gellix Bold"/>
                          <a:cs typeface="Gellix Bold"/>
                          <a:sym typeface="Gellix Bold"/>
                        </a:rPr>
                        <a:t>Activités</a:t>
                      </a:r>
                    </a:p>
                  </a:txBody>
                  <a:tcPr marL="50800" marR="50800" marT="50800" marB="50800" anchor="ctr" horzOverflow="overflow">
                    <a:solidFill>
                      <a:schemeClr val="accent2">
                        <a:hueOff val="-85258"/>
                        <a:satOff val="14347"/>
                        <a:lumOff val="22373"/>
                      </a:schemeClr>
                    </a:solidFill>
                  </a:tcPr>
                </a:tc>
                <a:extLst>
                  <a:ext uri="{0D108BD9-81ED-4DB2-BD59-A6C34878D82A}">
                    <a16:rowId xmlns:a16="http://schemas.microsoft.com/office/drawing/2014/main" val="10000"/>
                  </a:ext>
                </a:extLst>
              </a:tr>
              <a:tr h="637120">
                <a:tc rowSpan="3">
                  <a:txBody>
                    <a:bodyPr/>
                    <a:lstStyle/>
                    <a:p>
                      <a:pPr defTabSz="914400"/>
                      <a:r>
                        <a:rPr sz="3200">
                          <a:latin typeface="Gellix Regular"/>
                          <a:ea typeface="Gellix Regular"/>
                          <a:cs typeface="Gellix Regular"/>
                          <a:sym typeface="Gellix Regular"/>
                        </a:rPr>
                        <a:t>10:15</a:t>
                      </a:r>
                    </a:p>
                  </a:txBody>
                  <a:tcPr marL="50800" marR="50800" marT="50800" marB="50800" anchor="ctr" horzOverflow="overflow">
                    <a:solidFill>
                      <a:schemeClr val="accent3">
                        <a:hueOff val="-274225"/>
                        <a:satOff val="26768"/>
                        <a:lumOff val="11368"/>
                      </a:schemeClr>
                    </a:solidFill>
                  </a:tcPr>
                </a:tc>
                <a:tc rowSpan="3">
                  <a:txBody>
                    <a:bodyPr/>
                    <a:lstStyle/>
                    <a:p>
                      <a:pPr defTabSz="914400"/>
                      <a:r>
                        <a:rPr sz="3200">
                          <a:latin typeface="Gellix Regular"/>
                          <a:ea typeface="Gellix Regular"/>
                          <a:cs typeface="Gellix Regular"/>
                          <a:sym typeface="Gellix Regular"/>
                        </a:rPr>
                        <a:t>10:35</a:t>
                      </a:r>
                    </a:p>
                  </a:txBody>
                  <a:tcPr marL="50800" marR="50800" marT="50800" marB="50800" anchor="ctr" horzOverflow="overflow">
                    <a:solidFill>
                      <a:schemeClr val="accent3">
                        <a:hueOff val="-274225"/>
                        <a:satOff val="26768"/>
                        <a:lumOff val="11368"/>
                      </a:schemeClr>
                    </a:solidFill>
                  </a:tcPr>
                </a:tc>
                <a:tc rowSpan="3">
                  <a:txBody>
                    <a:bodyPr/>
                    <a:lstStyle/>
                    <a:p>
                      <a:pPr defTabSz="914400"/>
                      <a:r>
                        <a:rPr sz="3200">
                          <a:latin typeface="Gellix Regular"/>
                          <a:ea typeface="Gellix Regular"/>
                          <a:cs typeface="Gellix Regular"/>
                          <a:sym typeface="Gellix Regular"/>
                        </a:rPr>
                        <a:t>Activité Lego</a:t>
                      </a:r>
                    </a:p>
                  </a:txBody>
                  <a:tcPr marL="50800" marR="50800" marT="50800" marB="50800" anchor="ctr" horzOverflow="overflow">
                    <a:solidFill>
                      <a:schemeClr val="accent3">
                        <a:hueOff val="-274225"/>
                        <a:satOff val="26768"/>
                        <a:lumOff val="11368"/>
                      </a:schemeClr>
                    </a:solidFill>
                  </a:tcPr>
                </a:tc>
                <a:extLst>
                  <a:ext uri="{0D108BD9-81ED-4DB2-BD59-A6C34878D82A}">
                    <a16:rowId xmlns:a16="http://schemas.microsoft.com/office/drawing/2014/main" val="10001"/>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37120">
                <a:tc rowSpan="2">
                  <a:txBody>
                    <a:bodyPr/>
                    <a:lstStyle/>
                    <a:p>
                      <a:pPr defTabSz="914400">
                        <a:defRPr sz="3200">
                          <a:latin typeface="Gellix Regular"/>
                          <a:ea typeface="Gellix Regular"/>
                          <a:cs typeface="Gellix Regular"/>
                          <a:sym typeface="Gellix Regular"/>
                        </a:defRPr>
                      </a:pPr>
                      <a:r>
                        <a:t>10:35</a:t>
                      </a:r>
                    </a:p>
                  </a:txBody>
                  <a:tcPr marL="50800" marR="50800" marT="50800" marB="50800" anchor="ctr" horzOverflow="overflow">
                    <a:solidFill>
                      <a:schemeClr val="accent3"/>
                    </a:solidFill>
                  </a:tcPr>
                </a:tc>
                <a:tc rowSpan="2">
                  <a:txBody>
                    <a:bodyPr/>
                    <a:lstStyle/>
                    <a:p>
                      <a:pPr defTabSz="914400"/>
                      <a:r>
                        <a:rPr sz="3200">
                          <a:latin typeface="Gellix Regular"/>
                          <a:ea typeface="Gellix Regular"/>
                          <a:cs typeface="Gellix Regular"/>
                          <a:sym typeface="Gellix Regular"/>
                        </a:rPr>
                        <a:t>10:45</a:t>
                      </a:r>
                    </a:p>
                  </a:txBody>
                  <a:tcPr marL="50800" marR="50800" marT="50800" marB="50800" anchor="ctr" horzOverflow="overflow">
                    <a:solidFill>
                      <a:schemeClr val="accent3"/>
                    </a:solidFill>
                  </a:tcPr>
                </a:tc>
                <a:tc rowSpan="2">
                  <a:txBody>
                    <a:bodyPr/>
                    <a:lstStyle/>
                    <a:p>
                      <a:pPr defTabSz="914400"/>
                      <a:r>
                        <a:rPr sz="3200">
                          <a:latin typeface="Gellix Regular"/>
                          <a:ea typeface="Gellix Regular"/>
                          <a:cs typeface="Gellix Regular"/>
                          <a:sym typeface="Gellix Regular"/>
                        </a:rPr>
                        <a:t>Debrief </a:t>
                      </a:r>
                    </a:p>
                  </a:txBody>
                  <a:tcPr marL="50800" marR="50800" marT="50800" marB="50800" anchor="ctr" horzOverflow="overflow">
                    <a:solidFill>
                      <a:schemeClr val="accent3"/>
                    </a:solidFill>
                  </a:tcPr>
                </a:tc>
                <a:extLst>
                  <a:ext uri="{0D108BD9-81ED-4DB2-BD59-A6C34878D82A}">
                    <a16:rowId xmlns:a16="http://schemas.microsoft.com/office/drawing/2014/main" val="10004"/>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37120">
                <a:tc>
                  <a:txBody>
                    <a:bodyPr/>
                    <a:lstStyle/>
                    <a:p>
                      <a:pPr defTabSz="914400"/>
                      <a:r>
                        <a:rPr sz="3200">
                          <a:latin typeface="Gellix Regular"/>
                          <a:ea typeface="Gellix Regular"/>
                          <a:cs typeface="Gellix Regular"/>
                          <a:sym typeface="Gellix Regular"/>
                        </a:rPr>
                        <a:t>10:45</a:t>
                      </a:r>
                    </a:p>
                  </a:txBody>
                  <a:tcPr marL="50800" marR="50800" marT="50800" marB="50800" anchor="ctr" horzOverflow="overflow">
                    <a:solidFill>
                      <a:schemeClr val="accent1">
                        <a:lumOff val="16847"/>
                      </a:schemeClr>
                    </a:solidFill>
                  </a:tcPr>
                </a:tc>
                <a:tc>
                  <a:txBody>
                    <a:bodyPr/>
                    <a:lstStyle/>
                    <a:p>
                      <a:pPr defTabSz="914400"/>
                      <a:r>
                        <a:rPr sz="3200">
                          <a:latin typeface="Gellix Regular"/>
                          <a:ea typeface="Gellix Regular"/>
                          <a:cs typeface="Gellix Regular"/>
                          <a:sym typeface="Gellix Regular"/>
                        </a:rPr>
                        <a:t>10:55</a:t>
                      </a:r>
                    </a:p>
                  </a:txBody>
                  <a:tcPr marL="50800" marR="50800" marT="50800" marB="50800" anchor="ctr" horzOverflow="overflow">
                    <a:solidFill>
                      <a:schemeClr val="accent1">
                        <a:lumOff val="16847"/>
                      </a:schemeClr>
                    </a:solidFill>
                  </a:tcPr>
                </a:tc>
                <a:tc>
                  <a:txBody>
                    <a:bodyPr/>
                    <a:lstStyle/>
                    <a:p>
                      <a:pPr defTabSz="914400"/>
                      <a:r>
                        <a:rPr sz="3200">
                          <a:latin typeface="Gellix Regular"/>
                          <a:ea typeface="Gellix Regular"/>
                          <a:cs typeface="Gellix Regular"/>
                          <a:sym typeface="Gellix Regular"/>
                        </a:rPr>
                        <a:t>Introduction</a:t>
                      </a:r>
                    </a:p>
                  </a:txBody>
                  <a:tcPr marL="50800" marR="50800" marT="50800" marB="50800" anchor="ctr" horzOverflow="overflow">
                    <a:solidFill>
                      <a:schemeClr val="accent1">
                        <a:lumOff val="16847"/>
                      </a:schemeClr>
                    </a:solidFill>
                  </a:tcPr>
                </a:tc>
                <a:extLst>
                  <a:ext uri="{0D108BD9-81ED-4DB2-BD59-A6C34878D82A}">
                    <a16:rowId xmlns:a16="http://schemas.microsoft.com/office/drawing/2014/main" val="10006"/>
                  </a:ext>
                </a:extLst>
              </a:tr>
              <a:tr h="637120">
                <a:tc rowSpan="2">
                  <a:txBody>
                    <a:bodyPr/>
                    <a:lstStyle/>
                    <a:p>
                      <a:pPr defTabSz="914400">
                        <a:defRPr sz="3200">
                          <a:latin typeface="Gellix Regular"/>
                          <a:ea typeface="Gellix Regular"/>
                          <a:cs typeface="Gellix Regular"/>
                          <a:sym typeface="Gellix Regular"/>
                        </a:defRPr>
                      </a:pPr>
                      <a:r>
                        <a:t>10:55</a:t>
                      </a:r>
                    </a:p>
                  </a:txBody>
                  <a:tcPr marL="50800" marR="50800" marT="50800" marB="50800" anchor="ctr" horzOverflow="overflow">
                    <a:solidFill>
                      <a:schemeClr val="accent2">
                        <a:hueOff val="-85258"/>
                        <a:satOff val="14347"/>
                        <a:lumOff val="22373"/>
                      </a:schemeClr>
                    </a:solidFill>
                  </a:tcPr>
                </a:tc>
                <a:tc rowSpan="2">
                  <a:txBody>
                    <a:bodyPr/>
                    <a:lstStyle/>
                    <a:p>
                      <a:pPr defTabSz="914400"/>
                      <a:r>
                        <a:rPr sz="3200">
                          <a:latin typeface="Gellix Regular"/>
                          <a:ea typeface="Gellix Regular"/>
                          <a:cs typeface="Gellix Regular"/>
                          <a:sym typeface="Gellix Regular"/>
                        </a:rPr>
                        <a:t>11:05</a:t>
                      </a:r>
                    </a:p>
                  </a:txBody>
                  <a:tcPr marL="50800" marR="50800" marT="50800" marB="50800" anchor="ctr" horzOverflow="overflow">
                    <a:solidFill>
                      <a:schemeClr val="accent2">
                        <a:hueOff val="-85258"/>
                        <a:satOff val="14347"/>
                        <a:lumOff val="22373"/>
                      </a:schemeClr>
                    </a:solidFill>
                  </a:tcPr>
                </a:tc>
                <a:tc rowSpan="2">
                  <a:txBody>
                    <a:bodyPr/>
                    <a:lstStyle/>
                    <a:p>
                      <a:pPr defTabSz="914400"/>
                      <a:r>
                        <a:rPr sz="3200">
                          <a:latin typeface="Gellix Regular"/>
                          <a:ea typeface="Gellix Regular"/>
                          <a:cs typeface="Gellix Regular"/>
                          <a:sym typeface="Gellix Regular"/>
                        </a:rPr>
                        <a:t>Team Alignement Map</a:t>
                      </a:r>
                    </a:p>
                  </a:txBody>
                  <a:tcPr marL="50800" marR="50800" marT="50800" marB="50800" anchor="ctr" horzOverflow="overflow">
                    <a:solidFill>
                      <a:schemeClr val="accent2">
                        <a:hueOff val="-85258"/>
                        <a:satOff val="14347"/>
                        <a:lumOff val="22373"/>
                      </a:schemeClr>
                    </a:solidFill>
                  </a:tcPr>
                </a:tc>
                <a:extLst>
                  <a:ext uri="{0D108BD9-81ED-4DB2-BD59-A6C34878D82A}">
                    <a16:rowId xmlns:a16="http://schemas.microsoft.com/office/drawing/2014/main" val="10007"/>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637120">
                <a:tc rowSpan="2">
                  <a:txBody>
                    <a:bodyPr/>
                    <a:lstStyle/>
                    <a:p>
                      <a:pPr defTabSz="914400"/>
                      <a:r>
                        <a:rPr sz="3200"/>
                        <a:t>11:05</a:t>
                      </a:r>
                    </a:p>
                  </a:txBody>
                  <a:tcPr marL="50800" marR="50800" marT="50800" marB="50800" anchor="ctr" horzOverflow="overflow">
                    <a:solidFill>
                      <a:schemeClr val="accent2"/>
                    </a:solidFill>
                  </a:tcPr>
                </a:tc>
                <a:tc rowSpan="2">
                  <a:txBody>
                    <a:bodyPr/>
                    <a:lstStyle/>
                    <a:p>
                      <a:pPr defTabSz="914400"/>
                      <a:r>
                        <a:rPr sz="3200"/>
                        <a:t>11:15</a:t>
                      </a:r>
                    </a:p>
                  </a:txBody>
                  <a:tcPr marL="50800" marR="50800" marT="50800" marB="50800" anchor="ctr" horzOverflow="overflow">
                    <a:solidFill>
                      <a:schemeClr val="accent2"/>
                    </a:solidFill>
                  </a:tcPr>
                </a:tc>
                <a:tc rowSpan="2">
                  <a:txBody>
                    <a:bodyPr/>
                    <a:lstStyle/>
                    <a:p>
                      <a:pPr defTabSz="914400"/>
                      <a:r>
                        <a:rPr sz="3200"/>
                        <a:t>Team Alignement Map Activity</a:t>
                      </a:r>
                    </a:p>
                  </a:txBody>
                  <a:tcPr marL="50800" marR="50800" marT="50800" marB="50800" anchor="ctr" horzOverflow="overflow">
                    <a:solidFill>
                      <a:schemeClr val="accent2"/>
                    </a:solidFill>
                  </a:tcPr>
                </a:tc>
                <a:extLst>
                  <a:ext uri="{0D108BD9-81ED-4DB2-BD59-A6C34878D82A}">
                    <a16:rowId xmlns:a16="http://schemas.microsoft.com/office/drawing/2014/main" val="10009"/>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637120">
                <a:tc rowSpan="2">
                  <a:txBody>
                    <a:bodyPr/>
                    <a:lstStyle/>
                    <a:p>
                      <a:pPr defTabSz="914400"/>
                      <a:r>
                        <a:rPr sz="3200">
                          <a:latin typeface="Gellix Regular"/>
                          <a:ea typeface="Gellix Regular"/>
                          <a:cs typeface="Gellix Regular"/>
                          <a:sym typeface="Gellix Regular"/>
                        </a:rPr>
                        <a:t>11:15</a:t>
                      </a:r>
                    </a:p>
                  </a:txBody>
                  <a:tcPr marL="50800" marR="50800" marT="50800" marB="50800" anchor="ctr" horzOverflow="overflow">
                    <a:solidFill>
                      <a:schemeClr val="accent6">
                        <a:lumOff val="16165"/>
                      </a:schemeClr>
                    </a:solidFill>
                  </a:tcPr>
                </a:tc>
                <a:tc rowSpan="2">
                  <a:txBody>
                    <a:bodyPr/>
                    <a:lstStyle/>
                    <a:p>
                      <a:pPr defTabSz="914400"/>
                      <a:r>
                        <a:rPr sz="3200">
                          <a:latin typeface="Gellix Regular"/>
                          <a:ea typeface="Gellix Regular"/>
                          <a:cs typeface="Gellix Regular"/>
                          <a:sym typeface="Gellix Regular"/>
                        </a:rPr>
                        <a:t>11:25</a:t>
                      </a:r>
                    </a:p>
                  </a:txBody>
                  <a:tcPr marL="50800" marR="50800" marT="50800" marB="50800" anchor="ctr" horzOverflow="overflow">
                    <a:solidFill>
                      <a:schemeClr val="accent6">
                        <a:lumOff val="16165"/>
                      </a:schemeClr>
                    </a:solidFill>
                  </a:tcPr>
                </a:tc>
                <a:tc rowSpan="2">
                  <a:txBody>
                    <a:bodyPr/>
                    <a:lstStyle/>
                    <a:p>
                      <a:pPr defTabSz="914400"/>
                      <a:r>
                        <a:rPr sz="3200">
                          <a:latin typeface="Gellix Regular"/>
                          <a:ea typeface="Gellix Regular"/>
                          <a:cs typeface="Gellix Regular"/>
                          <a:sym typeface="Gellix Regular"/>
                        </a:rPr>
                        <a:t>Co-creation de norme (SpeakUp)</a:t>
                      </a:r>
                    </a:p>
                  </a:txBody>
                  <a:tcPr marL="50800" marR="50800" marT="50800" marB="50800" anchor="ctr" horzOverflow="overflow">
                    <a:solidFill>
                      <a:schemeClr val="accent6">
                        <a:lumOff val="16165"/>
                      </a:schemeClr>
                    </a:solidFill>
                  </a:tcPr>
                </a:tc>
                <a:extLst>
                  <a:ext uri="{0D108BD9-81ED-4DB2-BD59-A6C34878D82A}">
                    <a16:rowId xmlns:a16="http://schemas.microsoft.com/office/drawing/2014/main" val="10011"/>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637120">
                <a:tc>
                  <a:txBody>
                    <a:bodyPr/>
                    <a:lstStyle/>
                    <a:p>
                      <a:pPr defTabSz="914400"/>
                      <a:r>
                        <a:rPr sz="3200"/>
                        <a:t>11:25</a:t>
                      </a:r>
                    </a:p>
                  </a:txBody>
                  <a:tcPr marL="50800" marR="50800" marT="50800" marB="50800" anchor="ctr" horzOverflow="overflow">
                    <a:solidFill>
                      <a:schemeClr val="accent6"/>
                    </a:solidFill>
                  </a:tcPr>
                </a:tc>
                <a:tc>
                  <a:txBody>
                    <a:bodyPr/>
                    <a:lstStyle/>
                    <a:p>
                      <a:pPr defTabSz="914400"/>
                      <a:r>
                        <a:rPr sz="3200"/>
                        <a:t>11:35</a:t>
                      </a:r>
                    </a:p>
                  </a:txBody>
                  <a:tcPr marL="50800" marR="50800" marT="50800" marB="50800" anchor="ctr" horzOverflow="overflow">
                    <a:solidFill>
                      <a:schemeClr val="accent6"/>
                    </a:solidFill>
                  </a:tcPr>
                </a:tc>
                <a:tc>
                  <a:txBody>
                    <a:bodyPr/>
                    <a:lstStyle/>
                    <a:p>
                      <a:pPr defTabSz="914400"/>
                      <a:r>
                        <a:rPr sz="3200"/>
                        <a:t>Team Contract</a:t>
                      </a:r>
                    </a:p>
                  </a:txBody>
                  <a:tcPr marL="50800" marR="50800" marT="50800" marB="50800" anchor="ctr" horzOverflow="overflow">
                    <a:solidFill>
                      <a:schemeClr val="accent6"/>
                    </a:solidFill>
                  </a:tcPr>
                </a:tc>
                <a:extLst>
                  <a:ext uri="{0D108BD9-81ED-4DB2-BD59-A6C34878D82A}">
                    <a16:rowId xmlns:a16="http://schemas.microsoft.com/office/drawing/2014/main" val="10013"/>
                  </a:ext>
                </a:extLst>
              </a:tr>
              <a:tr h="637120">
                <a:tc>
                  <a:txBody>
                    <a:bodyPr/>
                    <a:lstStyle/>
                    <a:p>
                      <a:pPr defTabSz="914400"/>
                      <a:r>
                        <a:rPr sz="3200">
                          <a:latin typeface="Gellix Regular"/>
                          <a:ea typeface="Gellix Regular"/>
                          <a:cs typeface="Gellix Regular"/>
                          <a:sym typeface="Gellix Regular"/>
                        </a:rPr>
                        <a:t>11:35</a:t>
                      </a:r>
                    </a:p>
                  </a:txBody>
                  <a:tcPr marL="50800" marR="50800" marT="50800" marB="50800" anchor="ctr" horzOverflow="overflow">
                    <a:solidFill>
                      <a:schemeClr val="accent4">
                        <a:hueOff val="348544"/>
                        <a:lumOff val="7139"/>
                      </a:schemeClr>
                    </a:solidFill>
                  </a:tcPr>
                </a:tc>
                <a:tc>
                  <a:txBody>
                    <a:bodyPr/>
                    <a:lstStyle/>
                    <a:p>
                      <a:pPr defTabSz="914400"/>
                      <a:r>
                        <a:rPr sz="3200">
                          <a:latin typeface="Gellix Regular"/>
                          <a:ea typeface="Gellix Regular"/>
                          <a:cs typeface="Gellix Regular"/>
                          <a:sym typeface="Gellix Regular"/>
                        </a:rPr>
                        <a:t>11:40</a:t>
                      </a:r>
                    </a:p>
                  </a:txBody>
                  <a:tcPr marL="50800" marR="50800" marT="50800" marB="50800" anchor="ctr" horzOverflow="overflow">
                    <a:solidFill>
                      <a:schemeClr val="accent4">
                        <a:hueOff val="348544"/>
                        <a:lumOff val="7139"/>
                      </a:schemeClr>
                    </a:solidFill>
                  </a:tcPr>
                </a:tc>
                <a:tc>
                  <a:txBody>
                    <a:bodyPr/>
                    <a:lstStyle/>
                    <a:p>
                      <a:pPr defTabSz="914400"/>
                      <a:r>
                        <a:rPr sz="3200">
                          <a:latin typeface="Gellix Regular"/>
                          <a:ea typeface="Gellix Regular"/>
                          <a:cs typeface="Gellix Regular"/>
                          <a:sym typeface="Gellix Regular"/>
                        </a:rPr>
                        <a:t>Biais cognitifs</a:t>
                      </a:r>
                    </a:p>
                  </a:txBody>
                  <a:tcPr marL="50800" marR="50800" marT="50800" marB="50800" anchor="ctr" horzOverflow="overflow">
                    <a:solidFill>
                      <a:schemeClr val="accent4">
                        <a:hueOff val="348544"/>
                        <a:lumOff val="7139"/>
                      </a:schemeClr>
                    </a:solidFill>
                  </a:tcPr>
                </a:tc>
                <a:extLst>
                  <a:ext uri="{0D108BD9-81ED-4DB2-BD59-A6C34878D82A}">
                    <a16:rowId xmlns:a16="http://schemas.microsoft.com/office/drawing/2014/main" val="10014"/>
                  </a:ext>
                </a:extLst>
              </a:tr>
              <a:tr h="637120">
                <a:tc>
                  <a:txBody>
                    <a:bodyPr/>
                    <a:lstStyle/>
                    <a:p>
                      <a:pPr defTabSz="914400"/>
                      <a:r>
                        <a:rPr sz="3200">
                          <a:latin typeface="Gellix Regular"/>
                          <a:ea typeface="Gellix Regular"/>
                          <a:cs typeface="Gellix Regular"/>
                          <a:sym typeface="Gellix Regular"/>
                        </a:rPr>
                        <a:t>11:40</a:t>
                      </a:r>
                    </a:p>
                  </a:txBody>
                  <a:tcPr marL="50800" marR="50800" marT="50800" marB="50800" anchor="ctr" horzOverflow="overflow">
                    <a:solidFill>
                      <a:schemeClr val="accent4"/>
                    </a:solidFill>
                  </a:tcPr>
                </a:tc>
                <a:tc>
                  <a:txBody>
                    <a:bodyPr/>
                    <a:lstStyle/>
                    <a:p>
                      <a:pPr defTabSz="914400"/>
                      <a:r>
                        <a:rPr sz="3200">
                          <a:latin typeface="Gellix Regular"/>
                          <a:ea typeface="Gellix Regular"/>
                          <a:cs typeface="Gellix Regular"/>
                          <a:sym typeface="Gellix Regular"/>
                        </a:rPr>
                        <a:t>11:45</a:t>
                      </a:r>
                    </a:p>
                  </a:txBody>
                  <a:tcPr marL="50800" marR="50800" marT="50800" marB="50800" anchor="ctr" horzOverflow="overflow">
                    <a:solidFill>
                      <a:schemeClr val="accent4"/>
                    </a:solidFill>
                  </a:tcPr>
                </a:tc>
                <a:tc>
                  <a:txBody>
                    <a:bodyPr/>
                    <a:lstStyle/>
                    <a:p>
                      <a:pPr defTabSz="914400"/>
                      <a:r>
                        <a:rPr sz="3200">
                          <a:latin typeface="Gellix Regular"/>
                          <a:ea typeface="Gellix Regular"/>
                          <a:cs typeface="Gellix Regular"/>
                          <a:sym typeface="Gellix Regular"/>
                        </a:rPr>
                        <a:t>Quiz</a:t>
                      </a:r>
                    </a:p>
                  </a:txBody>
                  <a:tcPr marL="50800" marR="50800" marT="50800" marB="50800" anchor="ctr" horzOverflow="overflow">
                    <a:solidFill>
                      <a:schemeClr val="accent4"/>
                    </a:solidFill>
                  </a:tcPr>
                </a:tc>
                <a:extLst>
                  <a:ext uri="{0D108BD9-81ED-4DB2-BD59-A6C34878D82A}">
                    <a16:rowId xmlns:a16="http://schemas.microsoft.com/office/drawing/2014/main" val="10015"/>
                  </a:ext>
                </a:extLst>
              </a:tr>
              <a:tr h="637120">
                <a:tc rowSpan="2">
                  <a:txBody>
                    <a:bodyPr/>
                    <a:lstStyle/>
                    <a:p>
                      <a:pPr defTabSz="914400"/>
                      <a:r>
                        <a:rPr sz="3200">
                          <a:latin typeface="Gellix Regular"/>
                          <a:ea typeface="Gellix Regular"/>
                          <a:cs typeface="Gellix Regular"/>
                          <a:sym typeface="Gellix Regular"/>
                        </a:rPr>
                        <a:t>11:45</a:t>
                      </a:r>
                    </a:p>
                  </a:txBody>
                  <a:tcPr marL="50800" marR="50800" marT="50800" marB="50800" anchor="ctr" horzOverflow="overflow">
                    <a:solidFill>
                      <a:srgbClr val="FF7E79"/>
                    </a:solidFill>
                  </a:tcPr>
                </a:tc>
                <a:tc rowSpan="2">
                  <a:txBody>
                    <a:bodyPr/>
                    <a:lstStyle/>
                    <a:p>
                      <a:pPr defTabSz="914400"/>
                      <a:r>
                        <a:rPr sz="3200">
                          <a:latin typeface="Gellix Regular"/>
                          <a:ea typeface="Gellix Regular"/>
                          <a:cs typeface="Gellix Regular"/>
                          <a:sym typeface="Gellix Regular"/>
                        </a:rPr>
                        <a:t>11:55</a:t>
                      </a:r>
                    </a:p>
                  </a:txBody>
                  <a:tcPr marL="50800" marR="50800" marT="50800" marB="50800" anchor="ctr" horzOverflow="overflow">
                    <a:solidFill>
                      <a:srgbClr val="FF7E79"/>
                    </a:solidFill>
                  </a:tcPr>
                </a:tc>
                <a:tc rowSpan="2">
                  <a:txBody>
                    <a:bodyPr/>
                    <a:lstStyle/>
                    <a:p>
                      <a:pPr defTabSz="914400"/>
                      <a:r>
                        <a:rPr sz="3200">
                          <a:latin typeface="Gellix Regular"/>
                          <a:ea typeface="Gellix Regular"/>
                          <a:cs typeface="Gellix Regular"/>
                          <a:sym typeface="Gellix Regular"/>
                        </a:rPr>
                        <a:t>Team Communication</a:t>
                      </a:r>
                    </a:p>
                  </a:txBody>
                  <a:tcPr marL="50800" marR="50800" marT="50800" marB="50800" anchor="ctr" horzOverflow="overflow">
                    <a:solidFill>
                      <a:srgbClr val="FF7E79"/>
                    </a:solidFill>
                  </a:tcPr>
                </a:tc>
                <a:extLst>
                  <a:ext uri="{0D108BD9-81ED-4DB2-BD59-A6C34878D82A}">
                    <a16:rowId xmlns:a16="http://schemas.microsoft.com/office/drawing/2014/main" val="10016"/>
                  </a:ext>
                </a:extLst>
              </a:tr>
              <a:tr h="63712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637120">
                <a:tc>
                  <a:txBody>
                    <a:bodyPr/>
                    <a:lstStyle/>
                    <a:p>
                      <a:pPr defTabSz="914400"/>
                      <a:r>
                        <a:rPr sz="3200">
                          <a:latin typeface="Gellix Regular"/>
                          <a:ea typeface="Gellix Regular"/>
                          <a:cs typeface="Gellix Regular"/>
                          <a:sym typeface="Gellix Regular"/>
                        </a:rPr>
                        <a:t>11:55</a:t>
                      </a:r>
                    </a:p>
                  </a:txBody>
                  <a:tcPr marL="50800" marR="50800" marT="50800" marB="50800" anchor="ctr" horzOverflow="overflow"/>
                </a:tc>
                <a:tc>
                  <a:txBody>
                    <a:bodyPr/>
                    <a:lstStyle/>
                    <a:p>
                      <a:pPr defTabSz="914400"/>
                      <a:r>
                        <a:rPr sz="3200">
                          <a:latin typeface="Gellix Regular"/>
                          <a:ea typeface="Gellix Regular"/>
                          <a:cs typeface="Gellix Regular"/>
                          <a:sym typeface="Gellix Regular"/>
                        </a:rPr>
                        <a:t>12:00</a:t>
                      </a:r>
                    </a:p>
                  </a:txBody>
                  <a:tcPr marL="50800" marR="50800" marT="50800" marB="50800" anchor="ctr" horzOverflow="overflow"/>
                </a:tc>
                <a:tc>
                  <a:txBody>
                    <a:bodyPr/>
                    <a:lstStyle/>
                    <a:p>
                      <a:pPr defTabSz="914400"/>
                      <a:r>
                        <a:rPr sz="3200">
                          <a:latin typeface="Gellix Regular"/>
                          <a:ea typeface="Gellix Regular"/>
                          <a:cs typeface="Gellix Regular"/>
                          <a:sym typeface="Gellix Regular"/>
                        </a:rPr>
                        <a:t>Conclusion</a:t>
                      </a:r>
                    </a:p>
                  </a:txBody>
                  <a:tcPr marL="50800" marR="50800" marT="50800" marB="50800" anchor="ctr" horzOverflow="overflow"/>
                </a:tc>
                <a:extLst>
                  <a:ext uri="{0D108BD9-81ED-4DB2-BD59-A6C34878D82A}">
                    <a16:rowId xmlns:a16="http://schemas.microsoft.com/office/drawing/2014/main" val="10018"/>
                  </a:ext>
                </a:extLst>
              </a:tr>
            </a:tbl>
          </a:graphicData>
        </a:graphic>
      </p:graphicFrame>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ECECEB"/>
        </a:solidFill>
        <a:effectLst/>
      </p:bgPr>
    </p:bg>
    <p:spTree>
      <p:nvGrpSpPr>
        <p:cNvPr id="1" name=""/>
        <p:cNvGrpSpPr/>
        <p:nvPr/>
      </p:nvGrpSpPr>
      <p:grpSpPr>
        <a:xfrm>
          <a:off x="0" y="0"/>
          <a:ext cx="0" cy="0"/>
          <a:chOff x="0" y="0"/>
          <a:chExt cx="0" cy="0"/>
        </a:xfrm>
      </p:grpSpPr>
      <p:sp>
        <p:nvSpPr>
          <p:cNvPr id="631"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632"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633"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641" name="Group"/>
          <p:cNvGrpSpPr/>
          <p:nvPr/>
        </p:nvGrpSpPr>
        <p:grpSpPr>
          <a:xfrm>
            <a:off x="3689350" y="2564914"/>
            <a:ext cx="16992912" cy="9900795"/>
            <a:chOff x="38100" y="38100"/>
            <a:chExt cx="16992911" cy="9900793"/>
          </a:xfrm>
        </p:grpSpPr>
        <p:graphicFrame>
          <p:nvGraphicFramePr>
            <p:cNvPr id="634"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635" name="Image" descr="Image"/>
            <p:cNvPicPr>
              <a:picLocks noChangeAspect="1"/>
            </p:cNvPicPr>
            <p:nvPr/>
          </p:nvPicPr>
          <p:blipFill>
            <a:blip r:embed="rId2">
              <a:extLst/>
            </a:blip>
            <a:stretch>
              <a:fillRect/>
            </a:stretch>
          </p:blipFill>
          <p:spPr>
            <a:xfrm>
              <a:off x="15991919" y="417446"/>
              <a:ext cx="844645" cy="537501"/>
            </a:xfrm>
            <a:prstGeom prst="rect">
              <a:avLst/>
            </a:prstGeom>
            <a:ln w="12700" cap="flat">
              <a:noFill/>
              <a:miter lim="400000"/>
            </a:ln>
            <a:effectLst/>
          </p:spPr>
        </p:pic>
        <p:pic>
          <p:nvPicPr>
            <p:cNvPr id="636" name="Image" descr="Image"/>
            <p:cNvPicPr>
              <a:picLocks noChangeAspect="1"/>
            </p:cNvPicPr>
            <p:nvPr/>
          </p:nvPicPr>
          <p:blipFill>
            <a:blip r:embed="rId3">
              <a:extLst/>
            </a:blip>
            <a:stretch>
              <a:fillRect/>
            </a:stretch>
          </p:blipFill>
          <p:spPr>
            <a:xfrm>
              <a:off x="11819056" y="412780"/>
              <a:ext cx="826924" cy="537501"/>
            </a:xfrm>
            <a:prstGeom prst="rect">
              <a:avLst/>
            </a:prstGeom>
            <a:ln w="12700" cap="flat">
              <a:noFill/>
              <a:miter lim="400000"/>
            </a:ln>
            <a:effectLst/>
          </p:spPr>
        </p:pic>
        <p:pic>
          <p:nvPicPr>
            <p:cNvPr id="637" name="Image" descr="Image"/>
            <p:cNvPicPr>
              <a:picLocks noChangeAspect="1"/>
            </p:cNvPicPr>
            <p:nvPr/>
          </p:nvPicPr>
          <p:blipFill>
            <a:blip r:embed="rId4">
              <a:extLst/>
            </a:blip>
            <a:stretch>
              <a:fillRect/>
            </a:stretch>
          </p:blipFill>
          <p:spPr>
            <a:xfrm>
              <a:off x="3368323" y="346410"/>
              <a:ext cx="673101" cy="673101"/>
            </a:xfrm>
            <a:prstGeom prst="rect">
              <a:avLst/>
            </a:prstGeom>
            <a:ln w="12700" cap="flat">
              <a:noFill/>
              <a:miter lim="400000"/>
            </a:ln>
            <a:effectLst/>
          </p:spPr>
        </p:pic>
        <p:pic>
          <p:nvPicPr>
            <p:cNvPr id="638" name="handshake-icon-png-4.jpg.png" descr="handshake-icon-png-4.jpg.png"/>
            <p:cNvPicPr>
              <a:picLocks noChangeAspect="1"/>
            </p:cNvPicPr>
            <p:nvPr/>
          </p:nvPicPr>
          <p:blipFill>
            <a:blip r:embed="rId5">
              <a:extLst/>
            </a:blip>
            <a:stretch>
              <a:fillRect/>
            </a:stretch>
          </p:blipFill>
          <p:spPr>
            <a:xfrm>
              <a:off x="7419449" y="415687"/>
              <a:ext cx="955821" cy="596901"/>
            </a:xfrm>
            <a:prstGeom prst="rect">
              <a:avLst/>
            </a:prstGeom>
            <a:ln w="12700" cap="flat">
              <a:noFill/>
              <a:miter lim="400000"/>
            </a:ln>
            <a:effectLst/>
          </p:spPr>
        </p:pic>
        <p:pic>
          <p:nvPicPr>
            <p:cNvPr id="639" name="Image" descr="Image"/>
            <p:cNvPicPr>
              <a:picLocks noChangeAspect="1"/>
            </p:cNvPicPr>
            <p:nvPr/>
          </p:nvPicPr>
          <p:blipFill>
            <a:blip r:embed="rId6">
              <a:extLst/>
            </a:blip>
            <a:stretch>
              <a:fillRect/>
            </a:stretch>
          </p:blipFill>
          <p:spPr>
            <a:xfrm>
              <a:off x="12003917" y="9165887"/>
              <a:ext cx="609601" cy="596901"/>
            </a:xfrm>
            <a:prstGeom prst="rect">
              <a:avLst/>
            </a:prstGeom>
            <a:ln w="12700" cap="flat">
              <a:noFill/>
              <a:miter lim="400000"/>
            </a:ln>
            <a:effectLst/>
          </p:spPr>
        </p:pic>
        <p:pic>
          <p:nvPicPr>
            <p:cNvPr id="640" name="Image" descr="Image"/>
            <p:cNvPicPr>
              <a:picLocks noChangeAspect="1"/>
            </p:cNvPicPr>
            <p:nvPr/>
          </p:nvPicPr>
          <p:blipFill>
            <a:blip r:embed="rId6">
              <a:extLst/>
            </a:blip>
            <a:stretch>
              <a:fillRect/>
            </a:stretch>
          </p:blipFill>
          <p:spPr>
            <a:xfrm>
              <a:off x="16185641" y="9165887"/>
              <a:ext cx="609601" cy="596901"/>
            </a:xfrm>
            <a:prstGeom prst="rect">
              <a:avLst/>
            </a:prstGeom>
            <a:ln w="12700" cap="flat">
              <a:noFill/>
              <a:miter lim="400000"/>
            </a:ln>
            <a:effectLst/>
          </p:spPr>
        </p:pic>
      </p:grpSp>
      <p:sp>
        <p:nvSpPr>
          <p:cNvPr id="642" name="Team alignment map"/>
          <p:cNvSpPr txBox="1"/>
          <p:nvPr/>
        </p:nvSpPr>
        <p:spPr>
          <a:xfrm>
            <a:off x="1206722" y="1181100"/>
            <a:ext cx="744931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sp>
        <p:nvSpPr>
          <p:cNvPr id="643"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645"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653" name="Group"/>
          <p:cNvGrpSpPr/>
          <p:nvPr/>
        </p:nvGrpSpPr>
        <p:grpSpPr>
          <a:xfrm>
            <a:off x="3689350" y="2564914"/>
            <a:ext cx="16992912" cy="9900795"/>
            <a:chOff x="38100" y="38100"/>
            <a:chExt cx="16992911" cy="9900793"/>
          </a:xfrm>
        </p:grpSpPr>
        <p:graphicFrame>
          <p:nvGraphicFramePr>
            <p:cNvPr id="646"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extLst>
                    <a:ext uri="{0D108BD9-81ED-4DB2-BD59-A6C34878D82A}">
                      <a16:rowId xmlns:a16="http://schemas.microsoft.com/office/drawing/2014/main" val="10001"/>
                    </a:ext>
                  </a:extLst>
                </a:tr>
              </a:tbl>
            </a:graphicData>
          </a:graphic>
        </p:graphicFrame>
        <p:pic>
          <p:nvPicPr>
            <p:cNvPr id="647"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648"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649"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650"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651"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652"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654" name="Risques partagés"/>
          <p:cNvSpPr txBox="1"/>
          <p:nvPr/>
        </p:nvSpPr>
        <p:spPr>
          <a:xfrm>
            <a:off x="1206722" y="1181100"/>
            <a:ext cx="615315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Risques partagés</a:t>
            </a:r>
          </a:p>
        </p:txBody>
      </p:sp>
      <p:sp>
        <p:nvSpPr>
          <p:cNvPr id="655" name="Line"/>
          <p:cNvSpPr/>
          <p:nvPr/>
        </p:nvSpPr>
        <p:spPr>
          <a:xfrm>
            <a:off x="1244600" y="2292350"/>
            <a:ext cx="6777860" cy="0"/>
          </a:xfrm>
          <a:prstGeom prst="line">
            <a:avLst/>
          </a:prstGeom>
          <a:ln w="63500">
            <a:solidFill>
              <a:srgbClr val="0600A3"/>
            </a:solidFill>
            <a:miter lim="400000"/>
          </a:ln>
        </p:spPr>
        <p:txBody>
          <a:bodyPr lIns="50800" tIns="50800" rIns="50800" bIns="50800" anchor="ctr"/>
          <a:lstStyle/>
          <a:p>
            <a:endParaRPr/>
          </a:p>
        </p:txBody>
      </p:sp>
      <p:sp>
        <p:nvSpPr>
          <p:cNvPr id="656" name="Qu'est ce qui peut nous empêcher de réussir ?…"/>
          <p:cNvSpPr txBox="1"/>
          <p:nvPr/>
        </p:nvSpPr>
        <p:spPr>
          <a:xfrm>
            <a:off x="16417117" y="4323864"/>
            <a:ext cx="4242733" cy="581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4000">
                <a:solidFill>
                  <a:srgbClr val="000000"/>
                </a:solidFill>
                <a:latin typeface="Gellix Regular"/>
                <a:ea typeface="Gellix Regular"/>
                <a:cs typeface="Gellix Regular"/>
                <a:sym typeface="Gellix Regular"/>
              </a:defRPr>
            </a:pPr>
            <a:r>
              <a:t>Qu'est ce qui peut nous empêcher de réussir ?</a:t>
            </a:r>
          </a:p>
          <a:p>
            <a:pPr algn="l">
              <a:defRPr sz="4000">
                <a:solidFill>
                  <a:srgbClr val="000000"/>
                </a:solidFill>
                <a:latin typeface="Gellix Regular"/>
                <a:ea typeface="Gellix Regular"/>
                <a:cs typeface="Gellix Regular"/>
                <a:sym typeface="Gellix Regular"/>
              </a:defRPr>
            </a:pPr>
            <a:endParaRPr/>
          </a:p>
          <a:p>
            <a:pPr algn="l">
              <a:defRPr sz="4000">
                <a:solidFill>
                  <a:srgbClr val="000000"/>
                </a:solidFill>
                <a:latin typeface="Gellix Regular"/>
                <a:ea typeface="Gellix Regular"/>
                <a:cs typeface="Gellix Regular"/>
                <a:sym typeface="Gellix Regular"/>
              </a:defRPr>
            </a:pPr>
            <a:r>
              <a:t>Qu'est ce qui pourrait aller de travers ?</a:t>
            </a:r>
          </a:p>
          <a:p>
            <a:pPr algn="l">
              <a:defRPr sz="4000">
                <a:solidFill>
                  <a:srgbClr val="000000"/>
                </a:solidFill>
                <a:latin typeface="Gellix Regular"/>
                <a:ea typeface="Gellix Regular"/>
                <a:cs typeface="Gellix Regular"/>
                <a:sym typeface="Gellix Regular"/>
              </a:defRPr>
            </a:pPr>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660" name="Double Arrow"/>
          <p:cNvSpPr/>
          <p:nvPr/>
        </p:nvSpPr>
        <p:spPr>
          <a:xfrm>
            <a:off x="398177" y="5277401"/>
            <a:ext cx="23587646" cy="4591735"/>
          </a:xfrm>
          <a:prstGeom prst="leftRightArrow">
            <a:avLst>
              <a:gd name="adj1" fmla="val 57506"/>
              <a:gd name="adj2" fmla="val 36110"/>
            </a:avLst>
          </a:prstGeom>
          <a:solidFill>
            <a:schemeClr val="accent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61" name="Peu de détails"/>
          <p:cNvSpPr txBox="1"/>
          <p:nvPr/>
        </p:nvSpPr>
        <p:spPr>
          <a:xfrm>
            <a:off x="2001945" y="7982501"/>
            <a:ext cx="2587330"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rgbClr val="FFFFFF"/>
                </a:solidFill>
                <a:latin typeface="Gellix Regular"/>
                <a:ea typeface="Gellix Regular"/>
                <a:cs typeface="Gellix Regular"/>
                <a:sym typeface="Gellix Regular"/>
              </a:defRPr>
            </a:lvl1pPr>
          </a:lstStyle>
          <a:p>
            <a:r>
              <a:t>Peu de détails</a:t>
            </a:r>
          </a:p>
        </p:txBody>
      </p:sp>
      <p:sp>
        <p:nvSpPr>
          <p:cNvPr id="662" name="Beaucoup de détails"/>
          <p:cNvSpPr txBox="1"/>
          <p:nvPr/>
        </p:nvSpPr>
        <p:spPr>
          <a:xfrm>
            <a:off x="18493804" y="7982501"/>
            <a:ext cx="3700512"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3000">
                <a:solidFill>
                  <a:srgbClr val="FFFFFF"/>
                </a:solidFill>
                <a:latin typeface="Gellix Regular"/>
                <a:ea typeface="Gellix Regular"/>
                <a:cs typeface="Gellix Regular"/>
                <a:sym typeface="Gellix Regular"/>
              </a:defRPr>
            </a:lvl1pPr>
          </a:lstStyle>
          <a:p>
            <a:r>
              <a:t>Beaucoup de détails</a:t>
            </a:r>
          </a:p>
        </p:txBody>
      </p:sp>
      <p:sp>
        <p:nvSpPr>
          <p:cNvPr id="663"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666" name="Le client n'est pas disponible"/>
          <p:cNvSpPr/>
          <p:nvPr/>
        </p:nvSpPr>
        <p:spPr>
          <a:xfrm>
            <a:off x="5305285" y="4808351"/>
            <a:ext cx="3241798" cy="1644213"/>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client n'est pas disponible</a:t>
            </a:r>
          </a:p>
        </p:txBody>
      </p:sp>
      <p:sp>
        <p:nvSpPr>
          <p:cNvPr id="667" name="Recommandé"/>
          <p:cNvSpPr txBox="1"/>
          <p:nvPr/>
        </p:nvSpPr>
        <p:spPr>
          <a:xfrm>
            <a:off x="5632518" y="4155350"/>
            <a:ext cx="2587331"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chemeClr val="accent1"/>
                </a:solidFill>
                <a:latin typeface="Gellix Bold"/>
                <a:ea typeface="Gellix Bold"/>
                <a:cs typeface="Gellix Bold"/>
                <a:sym typeface="Gellix Bold"/>
              </a:defRPr>
            </a:lvl1pPr>
          </a:lstStyle>
          <a:p>
            <a:r>
              <a:t>Recommandé</a:t>
            </a:r>
          </a:p>
        </p:txBody>
      </p:sp>
      <p:sp>
        <p:nvSpPr>
          <p:cNvPr id="668" name="Enoncé bref"/>
          <p:cNvSpPr txBox="1"/>
          <p:nvPr/>
        </p:nvSpPr>
        <p:spPr>
          <a:xfrm>
            <a:off x="6026035" y="8903533"/>
            <a:ext cx="3700512"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3000">
                <a:solidFill>
                  <a:srgbClr val="000000"/>
                </a:solidFill>
                <a:latin typeface="Gellix Bold"/>
                <a:ea typeface="Gellix Bold"/>
                <a:cs typeface="Gellix Bold"/>
                <a:sym typeface="Gellix Bold"/>
              </a:defRPr>
            </a:lvl1pPr>
          </a:lstStyle>
          <a:p>
            <a:r>
              <a:t>Enoncé bref</a:t>
            </a:r>
          </a:p>
        </p:txBody>
      </p:sp>
      <p:sp>
        <p:nvSpPr>
          <p:cNvPr id="669" name="Risque + Conséquence"/>
          <p:cNvSpPr txBox="1"/>
          <p:nvPr/>
        </p:nvSpPr>
        <p:spPr>
          <a:xfrm>
            <a:off x="10084735" y="8998067"/>
            <a:ext cx="3276263"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3000">
                <a:solidFill>
                  <a:srgbClr val="000000"/>
                </a:solidFill>
                <a:latin typeface="Gellix Bold"/>
                <a:ea typeface="Gellix Bold"/>
                <a:cs typeface="Gellix Bold"/>
                <a:sym typeface="Gellix Bold"/>
              </a:defRPr>
            </a:lvl1pPr>
          </a:lstStyle>
          <a:p>
            <a:r>
              <a:t>Risque + Conséquence</a:t>
            </a:r>
          </a:p>
        </p:txBody>
      </p:sp>
      <p:sp>
        <p:nvSpPr>
          <p:cNvPr id="670" name="Spécifications mal définies"/>
          <p:cNvSpPr/>
          <p:nvPr/>
        </p:nvSpPr>
        <p:spPr>
          <a:xfrm>
            <a:off x="5288052" y="6697800"/>
            <a:ext cx="3276263" cy="1704748"/>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Spécifications mal définies</a:t>
            </a:r>
          </a:p>
        </p:txBody>
      </p:sp>
      <p:sp>
        <p:nvSpPr>
          <p:cNvPr id="671" name="L'indisponibilité du client pourrait causer un retard important"/>
          <p:cNvSpPr/>
          <p:nvPr/>
        </p:nvSpPr>
        <p:spPr>
          <a:xfrm>
            <a:off x="9536932" y="4532839"/>
            <a:ext cx="3565268" cy="3214645"/>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L'indisponibilité du client pourrait causer un retard important</a:t>
            </a:r>
          </a:p>
        </p:txBody>
      </p:sp>
      <p:sp>
        <p:nvSpPr>
          <p:cNvPr id="672" name="Le risque existe qu'un client soit indisponible à cause du décalage horaire ce qui peut entrainer un retard de 6 - 12 mois et un coût supplémentaire de 40%"/>
          <p:cNvSpPr/>
          <p:nvPr/>
        </p:nvSpPr>
        <p:spPr>
          <a:xfrm>
            <a:off x="13969531" y="4000383"/>
            <a:ext cx="4311697" cy="4279557"/>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risque existe qu'un client soit indisponible à cause du décalage horaire ce qui peut entrainer un retard de 6 - 12 mois et un coût supplémentaire de 40%</a:t>
            </a:r>
          </a:p>
        </p:txBody>
      </p:sp>
      <p:sp>
        <p:nvSpPr>
          <p:cNvPr id="673" name="Risque + Cause + Conséquence"/>
          <p:cNvSpPr txBox="1"/>
          <p:nvPr/>
        </p:nvSpPr>
        <p:spPr>
          <a:xfrm>
            <a:off x="14183675" y="8998067"/>
            <a:ext cx="3883410"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000000"/>
                </a:solidFill>
                <a:latin typeface="Gellix Bold"/>
                <a:ea typeface="Gellix Bold"/>
                <a:cs typeface="Gellix Bold"/>
                <a:sym typeface="Gellix Bold"/>
              </a:defRPr>
            </a:pPr>
            <a:r>
              <a:t>Risque + Cause + Conséquence</a:t>
            </a:r>
          </a:p>
          <a:p>
            <a:pPr algn="l">
              <a:defRPr sz="3000">
                <a:solidFill>
                  <a:srgbClr val="000000"/>
                </a:solidFill>
                <a:latin typeface="Gellix Regular"/>
                <a:ea typeface="Gellix Regular"/>
                <a:cs typeface="Gellix Regular"/>
                <a:sym typeface="Gellix Regular"/>
              </a:defRPr>
            </a:pPr>
            <a:endParaRPr/>
          </a:p>
        </p:txBody>
      </p:sp>
      <p:sp>
        <p:nvSpPr>
          <p:cNvPr id="674" name="Risques partagés"/>
          <p:cNvSpPr txBox="1"/>
          <p:nvPr/>
        </p:nvSpPr>
        <p:spPr>
          <a:xfrm>
            <a:off x="1206722" y="1181100"/>
            <a:ext cx="615315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Risques partagés</a:t>
            </a:r>
          </a:p>
        </p:txBody>
      </p:sp>
      <p:sp>
        <p:nvSpPr>
          <p:cNvPr id="675" name="Line"/>
          <p:cNvSpPr/>
          <p:nvPr/>
        </p:nvSpPr>
        <p:spPr>
          <a:xfrm>
            <a:off x="1244600" y="2292350"/>
            <a:ext cx="6777860"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679"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687" name="Group"/>
          <p:cNvGrpSpPr/>
          <p:nvPr/>
        </p:nvGrpSpPr>
        <p:grpSpPr>
          <a:xfrm>
            <a:off x="3689350" y="2564914"/>
            <a:ext cx="16992912" cy="9900795"/>
            <a:chOff x="38100" y="38100"/>
            <a:chExt cx="16992911" cy="9900793"/>
          </a:xfrm>
        </p:grpSpPr>
        <p:graphicFrame>
          <p:nvGraphicFramePr>
            <p:cNvPr id="680"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1">
                          <a:lumOff val="16847"/>
                        </a:schemeClr>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1">
                          <a:lumOff val="16847"/>
                        </a:schemeClr>
                      </a:solidFill>
                    </a:tcPr>
                  </a:tc>
                  <a:extLst>
                    <a:ext uri="{0D108BD9-81ED-4DB2-BD59-A6C34878D82A}">
                      <a16:rowId xmlns:a16="http://schemas.microsoft.com/office/drawing/2014/main" val="10001"/>
                    </a:ext>
                  </a:extLst>
                </a:tr>
              </a:tbl>
            </a:graphicData>
          </a:graphic>
        </p:graphicFrame>
        <p:pic>
          <p:nvPicPr>
            <p:cNvPr id="681"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682"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683"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684"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685"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686"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688" name="Risques partagés"/>
          <p:cNvSpPr txBox="1"/>
          <p:nvPr/>
        </p:nvSpPr>
        <p:spPr>
          <a:xfrm>
            <a:off x="1206722" y="1181100"/>
            <a:ext cx="615315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Risques partagés</a:t>
            </a:r>
          </a:p>
        </p:txBody>
      </p:sp>
      <p:sp>
        <p:nvSpPr>
          <p:cNvPr id="689" name="Line"/>
          <p:cNvSpPr/>
          <p:nvPr/>
        </p:nvSpPr>
        <p:spPr>
          <a:xfrm>
            <a:off x="1244600" y="2292350"/>
            <a:ext cx="6777860" cy="0"/>
          </a:xfrm>
          <a:prstGeom prst="line">
            <a:avLst/>
          </a:prstGeom>
          <a:ln w="63500">
            <a:solidFill>
              <a:srgbClr val="0600A3"/>
            </a:solidFill>
            <a:miter lim="400000"/>
          </a:ln>
        </p:spPr>
        <p:txBody>
          <a:bodyPr lIns="50800" tIns="50800" rIns="50800" bIns="50800" anchor="ctr"/>
          <a:lstStyle/>
          <a:p>
            <a:endParaRPr/>
          </a:p>
        </p:txBody>
      </p:sp>
      <p:sp>
        <p:nvSpPr>
          <p:cNvPr id="690" name="Faire la liste des invités"/>
          <p:cNvSpPr/>
          <p:nvPr/>
        </p:nvSpPr>
        <p:spPr>
          <a:xfrm>
            <a:off x="4035317" y="5801569"/>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691" name="Cuisiner un gateau au chocolat"/>
          <p:cNvSpPr/>
          <p:nvPr/>
        </p:nvSpPr>
        <p:spPr>
          <a:xfrm>
            <a:off x="4587269" y="7912784"/>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692" name="Louise"/>
          <p:cNvSpPr/>
          <p:nvPr/>
        </p:nvSpPr>
        <p:spPr>
          <a:xfrm>
            <a:off x="8495138" y="5801569"/>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693" name="Tom"/>
          <p:cNvSpPr/>
          <p:nvPr/>
        </p:nvSpPr>
        <p:spPr>
          <a:xfrm>
            <a:off x="8495138" y="7912784"/>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694" name="Budget 50.-"/>
          <p:cNvSpPr/>
          <p:nvPr/>
        </p:nvSpPr>
        <p:spPr>
          <a:xfrm>
            <a:off x="12745166" y="8906297"/>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Budget 50.-</a:t>
            </a:r>
          </a:p>
        </p:txBody>
      </p:sp>
      <p:sp>
        <p:nvSpPr>
          <p:cNvPr id="695" name="Une salle"/>
          <p:cNvSpPr/>
          <p:nvPr/>
        </p:nvSpPr>
        <p:spPr>
          <a:xfrm>
            <a:off x="12745166" y="4445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salle</a:t>
            </a:r>
          </a:p>
        </p:txBody>
      </p:sp>
      <p:sp>
        <p:nvSpPr>
          <p:cNvPr id="696" name="50 enveloppes"/>
          <p:cNvSpPr/>
          <p:nvPr/>
        </p:nvSpPr>
        <p:spPr>
          <a:xfrm>
            <a:off x="12403007" y="6566124"/>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50 enveloppes</a:t>
            </a:r>
          </a:p>
        </p:txBody>
      </p:sp>
      <p:pic>
        <p:nvPicPr>
          <p:cNvPr id="697" name="Image" descr="Image"/>
          <p:cNvPicPr>
            <a:picLocks noChangeAspect="1"/>
          </p:cNvPicPr>
          <p:nvPr/>
        </p:nvPicPr>
        <p:blipFill>
          <a:blip r:embed="rId8">
            <a:extLst/>
          </a:blip>
          <a:stretch>
            <a:fillRect/>
          </a:stretch>
        </p:blipFill>
        <p:spPr>
          <a:xfrm>
            <a:off x="15205017" y="4556191"/>
            <a:ext cx="431801" cy="431801"/>
          </a:xfrm>
          <a:prstGeom prst="rect">
            <a:avLst/>
          </a:prstGeom>
          <a:ln w="12700">
            <a:miter lim="400000"/>
          </a:ln>
        </p:spPr>
      </p:pic>
      <p:pic>
        <p:nvPicPr>
          <p:cNvPr id="698" name="Image" descr="Image"/>
          <p:cNvPicPr>
            <a:picLocks noChangeAspect="1"/>
          </p:cNvPicPr>
          <p:nvPr/>
        </p:nvPicPr>
        <p:blipFill>
          <a:blip r:embed="rId9">
            <a:extLst/>
          </a:blip>
          <a:stretch>
            <a:fillRect/>
          </a:stretch>
        </p:blipFill>
        <p:spPr>
          <a:xfrm>
            <a:off x="15211367" y="9109497"/>
            <a:ext cx="419101" cy="330201"/>
          </a:xfrm>
          <a:prstGeom prst="rect">
            <a:avLst/>
          </a:prstGeom>
          <a:ln w="12700">
            <a:miter lim="400000"/>
          </a:ln>
        </p:spPr>
      </p:pic>
      <p:sp>
        <p:nvSpPr>
          <p:cNvPr id="699" name="?"/>
          <p:cNvSpPr txBox="1"/>
          <p:nvPr/>
        </p:nvSpPr>
        <p:spPr>
          <a:xfrm>
            <a:off x="14956356" y="6528044"/>
            <a:ext cx="432366"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rgbClr val="000000"/>
                </a:solidFill>
                <a:latin typeface="Arial Black"/>
                <a:ea typeface="Arial Black"/>
                <a:cs typeface="Arial Black"/>
                <a:sym typeface="Arial Black"/>
              </a:defRPr>
            </a:lvl1pPr>
          </a:lstStyle>
          <a:p>
            <a:r>
              <a:t>?</a:t>
            </a:r>
          </a:p>
        </p:txBody>
      </p:sp>
      <p:sp>
        <p:nvSpPr>
          <p:cNvPr id="700" name="Les enfants risquent d'avoir peur du chien"/>
          <p:cNvSpPr/>
          <p:nvPr/>
        </p:nvSpPr>
        <p:spPr>
          <a:xfrm>
            <a:off x="16995195" y="465908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Les enfants risquent d'avoir peur du chien</a:t>
            </a:r>
          </a:p>
        </p:txBody>
      </p:sp>
      <p:sp>
        <p:nvSpPr>
          <p:cNvPr id="701" name="La voisine appelle la police"/>
          <p:cNvSpPr/>
          <p:nvPr/>
        </p:nvSpPr>
        <p:spPr>
          <a:xfrm>
            <a:off x="16995195" y="668066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La voisine appelle la police</a:t>
            </a:r>
          </a:p>
        </p:txBody>
      </p:sp>
      <p:sp>
        <p:nvSpPr>
          <p:cNvPr id="702"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703"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704"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705"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1" animBg="1" advAuto="0"/>
      <p:bldP spid="701"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ECECEB"/>
        </a:solidFill>
        <a:effectLst/>
      </p:bgPr>
    </p:bg>
    <p:spTree>
      <p:nvGrpSpPr>
        <p:cNvPr id="1" name=""/>
        <p:cNvGrpSpPr/>
        <p:nvPr/>
      </p:nvGrpSpPr>
      <p:grpSpPr>
        <a:xfrm>
          <a:off x="0" y="0"/>
          <a:ext cx="0" cy="0"/>
          <a:chOff x="0" y="0"/>
          <a:chExt cx="0" cy="0"/>
        </a:xfrm>
      </p:grpSpPr>
      <p:sp>
        <p:nvSpPr>
          <p:cNvPr id="709"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710"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711"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719" name="Group"/>
          <p:cNvGrpSpPr/>
          <p:nvPr/>
        </p:nvGrpSpPr>
        <p:grpSpPr>
          <a:xfrm>
            <a:off x="3689350" y="2564914"/>
            <a:ext cx="16992912" cy="9900795"/>
            <a:chOff x="38100" y="38100"/>
            <a:chExt cx="16992911" cy="9900793"/>
          </a:xfrm>
        </p:grpSpPr>
        <p:graphicFrame>
          <p:nvGraphicFramePr>
            <p:cNvPr id="712"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713" name="Image" descr="Image"/>
            <p:cNvPicPr>
              <a:picLocks noChangeAspect="1"/>
            </p:cNvPicPr>
            <p:nvPr/>
          </p:nvPicPr>
          <p:blipFill>
            <a:blip r:embed="rId2">
              <a:extLst/>
            </a:blip>
            <a:stretch>
              <a:fillRect/>
            </a:stretch>
          </p:blipFill>
          <p:spPr>
            <a:xfrm>
              <a:off x="15991919" y="417446"/>
              <a:ext cx="844645" cy="537501"/>
            </a:xfrm>
            <a:prstGeom prst="rect">
              <a:avLst/>
            </a:prstGeom>
            <a:ln w="12700" cap="flat">
              <a:noFill/>
              <a:miter lim="400000"/>
            </a:ln>
            <a:effectLst/>
          </p:spPr>
        </p:pic>
        <p:pic>
          <p:nvPicPr>
            <p:cNvPr id="714" name="Image" descr="Image"/>
            <p:cNvPicPr>
              <a:picLocks noChangeAspect="1"/>
            </p:cNvPicPr>
            <p:nvPr/>
          </p:nvPicPr>
          <p:blipFill>
            <a:blip r:embed="rId3">
              <a:extLst/>
            </a:blip>
            <a:stretch>
              <a:fillRect/>
            </a:stretch>
          </p:blipFill>
          <p:spPr>
            <a:xfrm>
              <a:off x="11819056" y="412780"/>
              <a:ext cx="826924" cy="537501"/>
            </a:xfrm>
            <a:prstGeom prst="rect">
              <a:avLst/>
            </a:prstGeom>
            <a:ln w="12700" cap="flat">
              <a:noFill/>
              <a:miter lim="400000"/>
            </a:ln>
            <a:effectLst/>
          </p:spPr>
        </p:pic>
        <p:pic>
          <p:nvPicPr>
            <p:cNvPr id="715" name="Image" descr="Image"/>
            <p:cNvPicPr>
              <a:picLocks noChangeAspect="1"/>
            </p:cNvPicPr>
            <p:nvPr/>
          </p:nvPicPr>
          <p:blipFill>
            <a:blip r:embed="rId4">
              <a:extLst/>
            </a:blip>
            <a:stretch>
              <a:fillRect/>
            </a:stretch>
          </p:blipFill>
          <p:spPr>
            <a:xfrm>
              <a:off x="3368323" y="346410"/>
              <a:ext cx="673101" cy="673101"/>
            </a:xfrm>
            <a:prstGeom prst="rect">
              <a:avLst/>
            </a:prstGeom>
            <a:ln w="12700" cap="flat">
              <a:noFill/>
              <a:miter lim="400000"/>
            </a:ln>
            <a:effectLst/>
          </p:spPr>
        </p:pic>
        <p:pic>
          <p:nvPicPr>
            <p:cNvPr id="716" name="handshake-icon-png-4.jpg.png" descr="handshake-icon-png-4.jpg.png"/>
            <p:cNvPicPr>
              <a:picLocks noChangeAspect="1"/>
            </p:cNvPicPr>
            <p:nvPr/>
          </p:nvPicPr>
          <p:blipFill>
            <a:blip r:embed="rId5">
              <a:extLst/>
            </a:blip>
            <a:stretch>
              <a:fillRect/>
            </a:stretch>
          </p:blipFill>
          <p:spPr>
            <a:xfrm>
              <a:off x="7419449" y="415687"/>
              <a:ext cx="955821" cy="596901"/>
            </a:xfrm>
            <a:prstGeom prst="rect">
              <a:avLst/>
            </a:prstGeom>
            <a:ln w="12700" cap="flat">
              <a:noFill/>
              <a:miter lim="400000"/>
            </a:ln>
            <a:effectLst/>
          </p:spPr>
        </p:pic>
        <p:pic>
          <p:nvPicPr>
            <p:cNvPr id="717" name="Image" descr="Image"/>
            <p:cNvPicPr>
              <a:picLocks noChangeAspect="1"/>
            </p:cNvPicPr>
            <p:nvPr/>
          </p:nvPicPr>
          <p:blipFill>
            <a:blip r:embed="rId6">
              <a:extLst/>
            </a:blip>
            <a:stretch>
              <a:fillRect/>
            </a:stretch>
          </p:blipFill>
          <p:spPr>
            <a:xfrm>
              <a:off x="12003917" y="9165887"/>
              <a:ext cx="609601" cy="596901"/>
            </a:xfrm>
            <a:prstGeom prst="rect">
              <a:avLst/>
            </a:prstGeom>
            <a:ln w="12700" cap="flat">
              <a:noFill/>
              <a:miter lim="400000"/>
            </a:ln>
            <a:effectLst/>
          </p:spPr>
        </p:pic>
        <p:pic>
          <p:nvPicPr>
            <p:cNvPr id="718" name="Image" descr="Image"/>
            <p:cNvPicPr>
              <a:picLocks noChangeAspect="1"/>
            </p:cNvPicPr>
            <p:nvPr/>
          </p:nvPicPr>
          <p:blipFill>
            <a:blip r:embed="rId6">
              <a:extLst/>
            </a:blip>
            <a:stretch>
              <a:fillRect/>
            </a:stretch>
          </p:blipFill>
          <p:spPr>
            <a:xfrm>
              <a:off x="16185641" y="9165887"/>
              <a:ext cx="609601" cy="596901"/>
            </a:xfrm>
            <a:prstGeom prst="rect">
              <a:avLst/>
            </a:prstGeom>
            <a:ln w="12700" cap="flat">
              <a:noFill/>
              <a:miter lim="400000"/>
            </a:ln>
            <a:effectLst/>
          </p:spPr>
        </p:pic>
      </p:grpSp>
      <p:sp>
        <p:nvSpPr>
          <p:cNvPr id="720" name="Forward Backward pass"/>
          <p:cNvSpPr txBox="1"/>
          <p:nvPr/>
        </p:nvSpPr>
        <p:spPr>
          <a:xfrm>
            <a:off x="1206722" y="1181100"/>
            <a:ext cx="841781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Forward Backward pass</a:t>
            </a:r>
          </a:p>
        </p:txBody>
      </p:sp>
      <p:sp>
        <p:nvSpPr>
          <p:cNvPr id="721" name="Line"/>
          <p:cNvSpPr/>
          <p:nvPr/>
        </p:nvSpPr>
        <p:spPr>
          <a:xfrm>
            <a:off x="1244600" y="2292350"/>
            <a:ext cx="8342059"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723"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724"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725"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grpSp>
        <p:nvGrpSpPr>
          <p:cNvPr id="733" name="Group"/>
          <p:cNvGrpSpPr/>
          <p:nvPr/>
        </p:nvGrpSpPr>
        <p:grpSpPr>
          <a:xfrm>
            <a:off x="3689350" y="2564914"/>
            <a:ext cx="16992912" cy="9900795"/>
            <a:chOff x="38100" y="38100"/>
            <a:chExt cx="16992911" cy="9900793"/>
          </a:xfrm>
        </p:grpSpPr>
        <p:graphicFrame>
          <p:nvGraphicFramePr>
            <p:cNvPr id="726"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727"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728"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729"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730"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731"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732"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734" name="Forward Backward pass"/>
          <p:cNvSpPr txBox="1"/>
          <p:nvPr/>
        </p:nvSpPr>
        <p:spPr>
          <a:xfrm>
            <a:off x="1206722" y="1181100"/>
            <a:ext cx="841781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Forward Backward pass</a:t>
            </a:r>
          </a:p>
        </p:txBody>
      </p:sp>
      <p:sp>
        <p:nvSpPr>
          <p:cNvPr id="735" name="Line"/>
          <p:cNvSpPr/>
          <p:nvPr/>
        </p:nvSpPr>
        <p:spPr>
          <a:xfrm>
            <a:off x="1244600" y="2292350"/>
            <a:ext cx="8342059" cy="0"/>
          </a:xfrm>
          <a:prstGeom prst="line">
            <a:avLst/>
          </a:prstGeom>
          <a:ln w="63500">
            <a:solidFill>
              <a:srgbClr val="0600A3"/>
            </a:solidFill>
            <a:miter lim="400000"/>
          </a:ln>
        </p:spPr>
        <p:txBody>
          <a:bodyPr lIns="50800" tIns="50800" rIns="50800" bIns="50800" anchor="ctr"/>
          <a:lstStyle/>
          <a:p>
            <a:endParaRPr/>
          </a:p>
        </p:txBody>
      </p:sp>
      <p:sp>
        <p:nvSpPr>
          <p:cNvPr id="736" name="1"/>
          <p:cNvSpPr/>
          <p:nvPr/>
        </p:nvSpPr>
        <p:spPr>
          <a:xfrm>
            <a:off x="15393065" y="731080"/>
            <a:ext cx="1270001" cy="1270001"/>
          </a:xfrm>
          <a:prstGeom prst="ellipse">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1</a:t>
            </a:r>
          </a:p>
        </p:txBody>
      </p:sp>
      <p:sp>
        <p:nvSpPr>
          <p:cNvPr id="737" name="2"/>
          <p:cNvSpPr/>
          <p:nvPr/>
        </p:nvSpPr>
        <p:spPr>
          <a:xfrm>
            <a:off x="3404725" y="4129007"/>
            <a:ext cx="1270001" cy="1270001"/>
          </a:xfrm>
          <a:prstGeom prst="ellipse">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2</a:t>
            </a:r>
          </a:p>
        </p:txBody>
      </p:sp>
      <p:sp>
        <p:nvSpPr>
          <p:cNvPr id="738" name="3"/>
          <p:cNvSpPr/>
          <p:nvPr/>
        </p:nvSpPr>
        <p:spPr>
          <a:xfrm>
            <a:off x="7643765" y="4141707"/>
            <a:ext cx="1270001" cy="1270001"/>
          </a:xfrm>
          <a:prstGeom prst="ellipse">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3</a:t>
            </a:r>
          </a:p>
        </p:txBody>
      </p:sp>
      <p:sp>
        <p:nvSpPr>
          <p:cNvPr id="739" name="4"/>
          <p:cNvSpPr/>
          <p:nvPr/>
        </p:nvSpPr>
        <p:spPr>
          <a:xfrm>
            <a:off x="11882805" y="4129007"/>
            <a:ext cx="1270001" cy="1270001"/>
          </a:xfrm>
          <a:prstGeom prst="ellipse">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4</a:t>
            </a:r>
          </a:p>
        </p:txBody>
      </p:sp>
      <p:sp>
        <p:nvSpPr>
          <p:cNvPr id="740" name="Line"/>
          <p:cNvSpPr/>
          <p:nvPr/>
        </p:nvSpPr>
        <p:spPr>
          <a:xfrm>
            <a:off x="804651" y="506096"/>
            <a:ext cx="14397140" cy="4224612"/>
          </a:xfrm>
          <a:custGeom>
            <a:avLst/>
            <a:gdLst/>
            <a:ahLst/>
            <a:cxnLst>
              <a:cxn ang="0">
                <a:pos x="wd2" y="hd2"/>
              </a:cxn>
              <a:cxn ang="5400000">
                <a:pos x="wd2" y="hd2"/>
              </a:cxn>
              <a:cxn ang="10800000">
                <a:pos x="wd2" y="hd2"/>
              </a:cxn>
              <a:cxn ang="16200000">
                <a:pos x="wd2" y="hd2"/>
              </a:cxn>
            </a:cxnLst>
            <a:rect l="0" t="0" r="r" b="b"/>
            <a:pathLst>
              <a:path w="21600" h="21244" extrusionOk="0">
                <a:moveTo>
                  <a:pt x="21600" y="4897"/>
                </a:moveTo>
                <a:lnTo>
                  <a:pt x="19188" y="3278"/>
                </a:lnTo>
                <a:cubicBezTo>
                  <a:pt x="18597" y="3283"/>
                  <a:pt x="18008" y="3492"/>
                  <a:pt x="17430" y="3901"/>
                </a:cubicBezTo>
                <a:cubicBezTo>
                  <a:pt x="16797" y="4349"/>
                  <a:pt x="16179" y="5036"/>
                  <a:pt x="15535" y="5251"/>
                </a:cubicBezTo>
                <a:cubicBezTo>
                  <a:pt x="15502" y="5262"/>
                  <a:pt x="15470" y="5271"/>
                  <a:pt x="15437" y="5280"/>
                </a:cubicBezTo>
                <a:cubicBezTo>
                  <a:pt x="14633" y="3784"/>
                  <a:pt x="13772" y="2656"/>
                  <a:pt x="12878" y="1927"/>
                </a:cubicBezTo>
                <a:cubicBezTo>
                  <a:pt x="12040" y="1244"/>
                  <a:pt x="11181" y="917"/>
                  <a:pt x="10319" y="953"/>
                </a:cubicBezTo>
                <a:cubicBezTo>
                  <a:pt x="9630" y="628"/>
                  <a:pt x="8927" y="939"/>
                  <a:pt x="8286" y="1852"/>
                </a:cubicBezTo>
                <a:cubicBezTo>
                  <a:pt x="7976" y="2294"/>
                  <a:pt x="7681" y="2878"/>
                  <a:pt x="7353" y="3150"/>
                </a:cubicBezTo>
                <a:cubicBezTo>
                  <a:pt x="7120" y="3343"/>
                  <a:pt x="6877" y="3373"/>
                  <a:pt x="6641" y="3237"/>
                </a:cubicBezTo>
                <a:cubicBezTo>
                  <a:pt x="5446" y="747"/>
                  <a:pt x="4041" y="-356"/>
                  <a:pt x="2641" y="100"/>
                </a:cubicBezTo>
                <a:cubicBezTo>
                  <a:pt x="1878" y="349"/>
                  <a:pt x="1135" y="1060"/>
                  <a:pt x="448" y="2200"/>
                </a:cubicBezTo>
                <a:lnTo>
                  <a:pt x="0" y="8101"/>
                </a:lnTo>
                <a:lnTo>
                  <a:pt x="941" y="19397"/>
                </a:lnTo>
                <a:lnTo>
                  <a:pt x="3299" y="21004"/>
                </a:lnTo>
                <a:lnTo>
                  <a:pt x="3881" y="21244"/>
                </a:lnTo>
              </a:path>
            </a:pathLst>
          </a:custGeom>
          <a:ln w="254000">
            <a:solidFill>
              <a:schemeClr val="accent1">
                <a:lumOff val="16847"/>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41" name="Line"/>
          <p:cNvSpPr/>
          <p:nvPr/>
        </p:nvSpPr>
        <p:spPr>
          <a:xfrm>
            <a:off x="13101096" y="4608041"/>
            <a:ext cx="2890597" cy="236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456" y="17873"/>
                </a:lnTo>
                <a:lnTo>
                  <a:pt x="21600" y="0"/>
                </a:lnTo>
              </a:path>
            </a:pathLst>
          </a:custGeom>
          <a:ln w="254000">
            <a:solidFill>
              <a:schemeClr val="accent1">
                <a:lumOff val="16847"/>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42" name="Line"/>
          <p:cNvSpPr/>
          <p:nvPr/>
        </p:nvSpPr>
        <p:spPr>
          <a:xfrm>
            <a:off x="4916044" y="4852090"/>
            <a:ext cx="2768965" cy="209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322" y="21600"/>
                </a:lnTo>
                <a:lnTo>
                  <a:pt x="21600" y="7259"/>
                </a:lnTo>
              </a:path>
            </a:pathLst>
          </a:custGeom>
          <a:ln w="254000">
            <a:solidFill>
              <a:schemeClr val="accent1">
                <a:lumOff val="16847"/>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43" name="5"/>
          <p:cNvSpPr/>
          <p:nvPr/>
        </p:nvSpPr>
        <p:spPr>
          <a:xfrm>
            <a:off x="15901065" y="4129007"/>
            <a:ext cx="1270001" cy="1270001"/>
          </a:xfrm>
          <a:prstGeom prst="ellipse">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5</a:t>
            </a:r>
          </a:p>
        </p:txBody>
      </p:sp>
      <p:sp>
        <p:nvSpPr>
          <p:cNvPr id="744" name="Line"/>
          <p:cNvSpPr/>
          <p:nvPr/>
        </p:nvSpPr>
        <p:spPr>
          <a:xfrm>
            <a:off x="9143653" y="4528066"/>
            <a:ext cx="2890597" cy="3907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89" y="0"/>
                </a:lnTo>
                <a:lnTo>
                  <a:pt x="21600" y="8526"/>
                </a:lnTo>
              </a:path>
            </a:pathLst>
          </a:custGeom>
          <a:ln w="254000">
            <a:solidFill>
              <a:schemeClr val="accent1">
                <a:lumOff val="16847"/>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45" name="7"/>
          <p:cNvSpPr/>
          <p:nvPr/>
        </p:nvSpPr>
        <p:spPr>
          <a:xfrm>
            <a:off x="19367372" y="8156057"/>
            <a:ext cx="1270001" cy="1270001"/>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7</a:t>
            </a:r>
          </a:p>
        </p:txBody>
      </p:sp>
      <p:sp>
        <p:nvSpPr>
          <p:cNvPr id="746" name="6"/>
          <p:cNvSpPr/>
          <p:nvPr/>
        </p:nvSpPr>
        <p:spPr>
          <a:xfrm>
            <a:off x="15393065" y="8156057"/>
            <a:ext cx="1270001" cy="1270001"/>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60000"/>
              </a:lnSpc>
              <a:defRPr sz="6700" b="1">
                <a:solidFill>
                  <a:srgbClr val="000000"/>
                </a:solidFill>
                <a:latin typeface="Charter Roman"/>
                <a:ea typeface="Charter Roman"/>
                <a:cs typeface="Charter Roman"/>
                <a:sym typeface="Charter Roman"/>
              </a:defRPr>
            </a:lvl1pPr>
          </a:lstStyle>
          <a:p>
            <a:r>
              <a:t>6</a:t>
            </a:r>
          </a:p>
        </p:txBody>
      </p:sp>
      <p:sp>
        <p:nvSpPr>
          <p:cNvPr id="747" name="Line"/>
          <p:cNvSpPr/>
          <p:nvPr/>
        </p:nvSpPr>
        <p:spPr>
          <a:xfrm rot="11531604">
            <a:off x="16589653" y="8822222"/>
            <a:ext cx="2770486" cy="679245"/>
          </a:xfrm>
          <a:custGeom>
            <a:avLst/>
            <a:gdLst/>
            <a:ahLst/>
            <a:cxnLst>
              <a:cxn ang="0">
                <a:pos x="wd2" y="hd2"/>
              </a:cxn>
              <a:cxn ang="5400000">
                <a:pos x="wd2" y="hd2"/>
              </a:cxn>
              <a:cxn ang="10800000">
                <a:pos x="wd2" y="hd2"/>
              </a:cxn>
              <a:cxn ang="16200000">
                <a:pos x="wd2" y="hd2"/>
              </a:cxn>
            </a:cxnLst>
            <a:rect l="0" t="0" r="r" b="b"/>
            <a:pathLst>
              <a:path w="21600" h="21315" extrusionOk="0">
                <a:moveTo>
                  <a:pt x="0" y="21315"/>
                </a:moveTo>
                <a:cubicBezTo>
                  <a:pt x="738" y="11270"/>
                  <a:pt x="2468" y="3648"/>
                  <a:pt x="4615" y="984"/>
                </a:cubicBezTo>
                <a:cubicBezTo>
                  <a:pt x="5474" y="-83"/>
                  <a:pt x="6371" y="-285"/>
                  <a:pt x="7247" y="391"/>
                </a:cubicBezTo>
                <a:lnTo>
                  <a:pt x="21600" y="7746"/>
                </a:lnTo>
              </a:path>
            </a:pathLst>
          </a:custGeom>
          <a:ln w="254000">
            <a:solidFill>
              <a:schemeClr val="accent5">
                <a:hueOff val="-82419"/>
                <a:satOff val="-9513"/>
                <a:lumOff val="-16343"/>
              </a:schemeClr>
            </a:solidFill>
            <a:custDash>
              <a:ds d="200000" sp="200000"/>
            </a:custDash>
            <a:miter lim="400000"/>
          </a:ln>
        </p:spPr>
        <p:txBody>
          <a:bodyPr lIns="50800" tIns="50800" rIns="50800" bIns="50800" anchor="ctr"/>
          <a:lstStyle/>
          <a:p>
            <a:pPr>
              <a:lnSpc>
                <a:spcPct val="160000"/>
              </a:lnSpc>
            </a:pPr>
            <a:endParaRPr/>
          </a:p>
        </p:txBody>
      </p:sp>
      <p:sp>
        <p:nvSpPr>
          <p:cNvPr id="748" name="Line"/>
          <p:cNvSpPr/>
          <p:nvPr/>
        </p:nvSpPr>
        <p:spPr>
          <a:xfrm rot="11531604">
            <a:off x="5205354" y="7517495"/>
            <a:ext cx="3907643" cy="1474382"/>
          </a:xfrm>
          <a:custGeom>
            <a:avLst/>
            <a:gdLst/>
            <a:ahLst/>
            <a:cxnLst>
              <a:cxn ang="0">
                <a:pos x="wd2" y="hd2"/>
              </a:cxn>
              <a:cxn ang="5400000">
                <a:pos x="wd2" y="hd2"/>
              </a:cxn>
              <a:cxn ang="10800000">
                <a:pos x="wd2" y="hd2"/>
              </a:cxn>
              <a:cxn ang="16200000">
                <a:pos x="wd2" y="hd2"/>
              </a:cxn>
            </a:cxnLst>
            <a:rect l="0" t="0" r="r" b="b"/>
            <a:pathLst>
              <a:path w="21600" h="21509" extrusionOk="0">
                <a:moveTo>
                  <a:pt x="0" y="21509"/>
                </a:moveTo>
                <a:lnTo>
                  <a:pt x="3674" y="7782"/>
                </a:lnTo>
                <a:cubicBezTo>
                  <a:pt x="4376" y="3951"/>
                  <a:pt x="5709" y="1188"/>
                  <a:pt x="7285" y="297"/>
                </a:cubicBezTo>
                <a:cubicBezTo>
                  <a:pt x="7882" y="-40"/>
                  <a:pt x="8497" y="-91"/>
                  <a:pt x="9100" y="147"/>
                </a:cubicBezTo>
                <a:lnTo>
                  <a:pt x="21600" y="8157"/>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49" name="Line"/>
          <p:cNvSpPr/>
          <p:nvPr/>
        </p:nvSpPr>
        <p:spPr>
          <a:xfrm rot="11531604">
            <a:off x="9745893" y="8505483"/>
            <a:ext cx="5459748" cy="739286"/>
          </a:xfrm>
          <a:custGeom>
            <a:avLst/>
            <a:gdLst/>
            <a:ahLst/>
            <a:cxnLst>
              <a:cxn ang="0">
                <a:pos x="wd2" y="hd2"/>
              </a:cxn>
              <a:cxn ang="5400000">
                <a:pos x="wd2" y="hd2"/>
              </a:cxn>
              <a:cxn ang="10800000">
                <a:pos x="wd2" y="hd2"/>
              </a:cxn>
              <a:cxn ang="16200000">
                <a:pos x="wd2" y="hd2"/>
              </a:cxn>
            </a:cxnLst>
            <a:rect l="0" t="0" r="r" b="b"/>
            <a:pathLst>
              <a:path w="21600" h="19693" extrusionOk="0">
                <a:moveTo>
                  <a:pt x="0" y="19693"/>
                </a:moveTo>
                <a:cubicBezTo>
                  <a:pt x="2422" y="5088"/>
                  <a:pt x="5650" y="-1907"/>
                  <a:pt x="8882" y="449"/>
                </a:cubicBezTo>
                <a:cubicBezTo>
                  <a:pt x="8969" y="512"/>
                  <a:pt x="9056" y="583"/>
                  <a:pt x="9143" y="660"/>
                </a:cubicBezTo>
                <a:lnTo>
                  <a:pt x="21600" y="19349"/>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50" name="Transformer les ressources partagées"/>
          <p:cNvSpPr txBox="1"/>
          <p:nvPr/>
        </p:nvSpPr>
        <p:spPr>
          <a:xfrm>
            <a:off x="12177098" y="10117439"/>
            <a:ext cx="4561218"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chemeClr val="accent5">
                    <a:hueOff val="-82419"/>
                    <a:satOff val="-9513"/>
                    <a:lumOff val="-16343"/>
                  </a:schemeClr>
                </a:solidFill>
                <a:latin typeface="Gellix Regular"/>
                <a:ea typeface="Gellix Regular"/>
                <a:cs typeface="Gellix Regular"/>
                <a:sym typeface="Gellix Regular"/>
              </a:defRPr>
            </a:lvl1pPr>
          </a:lstStyle>
          <a:p>
            <a:r>
              <a:t>Transformer les ressources partagées</a:t>
            </a:r>
          </a:p>
        </p:txBody>
      </p:sp>
      <p:sp>
        <p:nvSpPr>
          <p:cNvPr id="751" name="Transformer les Risques partagés"/>
          <p:cNvSpPr txBox="1"/>
          <p:nvPr/>
        </p:nvSpPr>
        <p:spPr>
          <a:xfrm>
            <a:off x="16422966" y="10115726"/>
            <a:ext cx="4070380"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chemeClr val="accent5">
                    <a:hueOff val="-82419"/>
                    <a:satOff val="-9513"/>
                    <a:lumOff val="-16343"/>
                  </a:schemeClr>
                </a:solidFill>
                <a:latin typeface="Gellix Regular"/>
                <a:ea typeface="Gellix Regular"/>
                <a:cs typeface="Gellix Regular"/>
                <a:sym typeface="Gellix Regular"/>
              </a:defRPr>
            </a:lvl1pPr>
          </a:lstStyle>
          <a:p>
            <a:r>
              <a:t>Transformer les Risques partagés</a:t>
            </a:r>
          </a:p>
        </p:txBody>
      </p:sp>
      <p:sp>
        <p:nvSpPr>
          <p:cNvPr id="752" name="Fixer les objectifs partagés"/>
          <p:cNvSpPr txBox="1"/>
          <p:nvPr/>
        </p:nvSpPr>
        <p:spPr>
          <a:xfrm>
            <a:off x="3690291" y="5932622"/>
            <a:ext cx="4561218" cy="124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chemeClr val="accent1"/>
                </a:solidFill>
                <a:latin typeface="Gellix Regular"/>
                <a:ea typeface="Gellix Regular"/>
                <a:cs typeface="Gellix Regular"/>
                <a:sym typeface="Gellix Regular"/>
              </a:defRPr>
            </a:lvl1pPr>
          </a:lstStyle>
          <a:p>
            <a:r>
              <a:t>Fixer les objectifs partagés</a:t>
            </a:r>
          </a:p>
        </p:txBody>
      </p:sp>
      <p:sp>
        <p:nvSpPr>
          <p:cNvPr id="753" name="Définir les engagement partagés"/>
          <p:cNvSpPr txBox="1"/>
          <p:nvPr/>
        </p:nvSpPr>
        <p:spPr>
          <a:xfrm>
            <a:off x="7935439" y="5932622"/>
            <a:ext cx="4561218"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chemeClr val="accent1"/>
                </a:solidFill>
                <a:latin typeface="Gellix Regular"/>
                <a:ea typeface="Gellix Regular"/>
                <a:cs typeface="Gellix Regular"/>
                <a:sym typeface="Gellix Regular"/>
              </a:defRPr>
            </a:lvl1pPr>
          </a:lstStyle>
          <a:p>
            <a:r>
              <a:t>Définir les engagement partagés</a:t>
            </a:r>
          </a:p>
        </p:txBody>
      </p:sp>
      <p:sp>
        <p:nvSpPr>
          <p:cNvPr id="754" name="Evaluer les ressources partagées"/>
          <p:cNvSpPr txBox="1"/>
          <p:nvPr/>
        </p:nvSpPr>
        <p:spPr>
          <a:xfrm>
            <a:off x="12189798" y="5932622"/>
            <a:ext cx="4561218" cy="181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chemeClr val="accent1"/>
                </a:solidFill>
                <a:latin typeface="Gellix Regular"/>
                <a:ea typeface="Gellix Regular"/>
                <a:cs typeface="Gellix Regular"/>
                <a:sym typeface="Gellix Regular"/>
              </a:defRPr>
            </a:lvl1pPr>
          </a:lstStyle>
          <a:p>
            <a:r>
              <a:t>Evaluer les ressources partagées</a:t>
            </a:r>
          </a:p>
        </p:txBody>
      </p:sp>
      <p:sp>
        <p:nvSpPr>
          <p:cNvPr id="755" name="Identifier les risques partagés"/>
          <p:cNvSpPr txBox="1"/>
          <p:nvPr/>
        </p:nvSpPr>
        <p:spPr>
          <a:xfrm>
            <a:off x="16435666" y="5932622"/>
            <a:ext cx="4561218" cy="124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chemeClr val="accent1"/>
                </a:solidFill>
                <a:latin typeface="Gellix Regular"/>
                <a:ea typeface="Gellix Regular"/>
                <a:cs typeface="Gellix Regular"/>
                <a:sym typeface="Gellix Regular"/>
              </a:defRPr>
            </a:lvl1pPr>
          </a:lstStyle>
          <a:p>
            <a:r>
              <a:t>Identifier les risques partagés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73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7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p:tmAbs val="0"/>
                                  </p:iterate>
                                  <p:childTnLst>
                                    <p:set>
                                      <p:cBhvr>
                                        <p:cTn id="20" fill="hold"/>
                                        <p:tgtEl>
                                          <p:spTgt spid="74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73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7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74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9" nodeType="afterEffect">
                                  <p:stCondLst>
                                    <p:cond delay="0"/>
                                  </p:stCondLst>
                                  <p:iterate>
                                    <p:tmAbs val="0"/>
                                  </p:iterate>
                                  <p:childTnLst>
                                    <p:set>
                                      <p:cBhvr>
                                        <p:cTn id="33" fill="hold"/>
                                        <p:tgtEl>
                                          <p:spTgt spid="73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7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1" nodeType="clickEffect">
                                  <p:stCondLst>
                                    <p:cond delay="0"/>
                                  </p:stCondLst>
                                  <p:iterate>
                                    <p:tmAbs val="0"/>
                                  </p:iterate>
                                  <p:childTnLst>
                                    <p:set>
                                      <p:cBhvr>
                                        <p:cTn id="40" fill="hold"/>
                                        <p:tgtEl>
                                          <p:spTgt spid="74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2" nodeType="afterEffect">
                                  <p:stCondLst>
                                    <p:cond delay="0"/>
                                  </p:stCondLst>
                                  <p:iterate>
                                    <p:tmAbs val="0"/>
                                  </p:iterate>
                                  <p:childTnLst>
                                    <p:set>
                                      <p:cBhvr>
                                        <p:cTn id="43" fill="hold"/>
                                        <p:tgtEl>
                                          <p:spTgt spid="74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3" nodeType="afterEffect">
                                  <p:stCondLst>
                                    <p:cond delay="0"/>
                                  </p:stCondLst>
                                  <p:iterate>
                                    <p:tmAbs val="0"/>
                                  </p:iterate>
                                  <p:childTnLst>
                                    <p:set>
                                      <p:cBhvr>
                                        <p:cTn id="46" fill="hold"/>
                                        <p:tgtEl>
                                          <p:spTgt spid="7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4" nodeType="clickEffect">
                                  <p:stCondLst>
                                    <p:cond delay="0"/>
                                  </p:stCondLst>
                                  <p:iterate>
                                    <p:tmAbs val="0"/>
                                  </p:iterate>
                                  <p:childTnLst>
                                    <p:set>
                                      <p:cBhvr>
                                        <p:cTn id="50" fill="hold"/>
                                        <p:tgtEl>
                                          <p:spTgt spid="74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15" nodeType="afterEffect">
                                  <p:stCondLst>
                                    <p:cond delay="0"/>
                                  </p:stCondLst>
                                  <p:iterate>
                                    <p:tmAbs val="0"/>
                                  </p:iterate>
                                  <p:childTnLst>
                                    <p:set>
                                      <p:cBhvr>
                                        <p:cTn id="53" fill="hold"/>
                                        <p:tgtEl>
                                          <p:spTgt spid="7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6" nodeType="clickEffect">
                                  <p:stCondLst>
                                    <p:cond delay="0"/>
                                  </p:stCondLst>
                                  <p:iterate>
                                    <p:tmAbs val="0"/>
                                  </p:iterate>
                                  <p:childTnLst>
                                    <p:set>
                                      <p:cBhvr>
                                        <p:cTn id="57" fill="hold"/>
                                        <p:tgtEl>
                                          <p:spTgt spid="747"/>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17" nodeType="afterEffect">
                                  <p:stCondLst>
                                    <p:cond delay="0"/>
                                  </p:stCondLst>
                                  <p:iterate>
                                    <p:tmAbs val="0"/>
                                  </p:iterate>
                                  <p:childTnLst>
                                    <p:set>
                                      <p:cBhvr>
                                        <p:cTn id="60" fill="hold"/>
                                        <p:tgtEl>
                                          <p:spTgt spid="746"/>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18" nodeType="afterEffect">
                                  <p:stCondLst>
                                    <p:cond delay="0"/>
                                  </p:stCondLst>
                                  <p:iterate>
                                    <p:tmAbs val="0"/>
                                  </p:iterate>
                                  <p:childTnLst>
                                    <p:set>
                                      <p:cBhvr>
                                        <p:cTn id="63" fill="hold"/>
                                        <p:tgtEl>
                                          <p:spTgt spid="75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9" nodeType="clickEffect">
                                  <p:stCondLst>
                                    <p:cond delay="0"/>
                                  </p:stCondLst>
                                  <p:iterate>
                                    <p:tmAbs val="0"/>
                                  </p:iterate>
                                  <p:childTnLst>
                                    <p:set>
                                      <p:cBhvr>
                                        <p:cTn id="67" fill="hold"/>
                                        <p:tgtEl>
                                          <p:spTgt spid="749"/>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20" nodeType="afterEffect">
                                  <p:stCondLst>
                                    <p:cond delay="0"/>
                                  </p:stCondLst>
                                  <p:iterate>
                                    <p:tmAbs val="0"/>
                                  </p:iterate>
                                  <p:childTnLst>
                                    <p:set>
                                      <p:cBhvr>
                                        <p:cTn id="70" fill="hold"/>
                                        <p:tgtEl>
                                          <p:spTgt spid="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1" animBg="1" advAuto="0"/>
      <p:bldP spid="737" grpId="3" animBg="1" advAuto="0"/>
      <p:bldP spid="738" grpId="6" animBg="1" advAuto="0"/>
      <p:bldP spid="739" grpId="9" animBg="1" advAuto="0"/>
      <p:bldP spid="740" grpId="2" animBg="1" advAuto="0"/>
      <p:bldP spid="741" grpId="11" animBg="1" advAuto="0"/>
      <p:bldP spid="742" grpId="5" animBg="1" advAuto="0"/>
      <p:bldP spid="743" grpId="12" animBg="1" advAuto="0"/>
      <p:bldP spid="744" grpId="8" animBg="1" advAuto="0"/>
      <p:bldP spid="745" grpId="14" animBg="1" advAuto="0"/>
      <p:bldP spid="746" grpId="17" animBg="1" advAuto="0"/>
      <p:bldP spid="747" grpId="16" animBg="1" advAuto="0"/>
      <p:bldP spid="748" grpId="20" animBg="1" advAuto="0"/>
      <p:bldP spid="749" grpId="19" animBg="1" advAuto="0"/>
      <p:bldP spid="750" grpId="18" animBg="1" advAuto="0"/>
      <p:bldP spid="751" grpId="15" animBg="1" advAuto="0"/>
      <p:bldP spid="752" grpId="4" animBg="1" advAuto="0"/>
      <p:bldP spid="753" grpId="7" animBg="1" advAuto="0"/>
      <p:bldP spid="754" grpId="10" animBg="1" advAuto="0"/>
      <p:bldP spid="755" grpId="13"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759"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767" name="Group"/>
          <p:cNvGrpSpPr/>
          <p:nvPr/>
        </p:nvGrpSpPr>
        <p:grpSpPr>
          <a:xfrm>
            <a:off x="3689350" y="2564914"/>
            <a:ext cx="16992912" cy="9900795"/>
            <a:chOff x="38100" y="38100"/>
            <a:chExt cx="16992911" cy="9900793"/>
          </a:xfrm>
        </p:grpSpPr>
        <p:graphicFrame>
          <p:nvGraphicFramePr>
            <p:cNvPr id="760"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5"/>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5"/>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761"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762"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763"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764"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765"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766"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768" name="Risques partagés"/>
          <p:cNvSpPr txBox="1"/>
          <p:nvPr/>
        </p:nvSpPr>
        <p:spPr>
          <a:xfrm>
            <a:off x="1206722" y="1181100"/>
            <a:ext cx="615315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Risques partagés</a:t>
            </a:r>
          </a:p>
        </p:txBody>
      </p:sp>
      <p:sp>
        <p:nvSpPr>
          <p:cNvPr id="769" name="Line"/>
          <p:cNvSpPr/>
          <p:nvPr/>
        </p:nvSpPr>
        <p:spPr>
          <a:xfrm>
            <a:off x="1244600" y="2292350"/>
            <a:ext cx="6777860" cy="0"/>
          </a:xfrm>
          <a:prstGeom prst="line">
            <a:avLst/>
          </a:prstGeom>
          <a:ln w="63500">
            <a:solidFill>
              <a:srgbClr val="0600A3"/>
            </a:solidFill>
            <a:miter lim="400000"/>
          </a:ln>
        </p:spPr>
        <p:txBody>
          <a:bodyPr lIns="50800" tIns="50800" rIns="50800" bIns="50800" anchor="ctr"/>
          <a:lstStyle/>
          <a:p>
            <a:endParaRPr/>
          </a:p>
        </p:txBody>
      </p:sp>
      <p:sp>
        <p:nvSpPr>
          <p:cNvPr id="770" name="Faire la liste des invités"/>
          <p:cNvSpPr/>
          <p:nvPr/>
        </p:nvSpPr>
        <p:spPr>
          <a:xfrm>
            <a:off x="4245109" y="4445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771" name="Cuisiner un gateau au chocolat"/>
          <p:cNvSpPr/>
          <p:nvPr/>
        </p:nvSpPr>
        <p:spPr>
          <a:xfrm>
            <a:off x="4245109" y="6550976"/>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772" name="Louise"/>
          <p:cNvSpPr/>
          <p:nvPr/>
        </p:nvSpPr>
        <p:spPr>
          <a:xfrm>
            <a:off x="8495138" y="4445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773" name="Tom"/>
          <p:cNvSpPr/>
          <p:nvPr/>
        </p:nvSpPr>
        <p:spPr>
          <a:xfrm>
            <a:off x="8488788" y="6353889"/>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774" name="Budget 50.-"/>
          <p:cNvSpPr/>
          <p:nvPr/>
        </p:nvSpPr>
        <p:spPr>
          <a:xfrm>
            <a:off x="12745166" y="4445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Budget 50.-</a:t>
            </a:r>
          </a:p>
        </p:txBody>
      </p:sp>
      <p:sp>
        <p:nvSpPr>
          <p:cNvPr id="775" name="Une salle"/>
          <p:cNvSpPr/>
          <p:nvPr/>
        </p:nvSpPr>
        <p:spPr>
          <a:xfrm>
            <a:off x="12745166" y="8915627"/>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salle</a:t>
            </a:r>
          </a:p>
        </p:txBody>
      </p:sp>
      <p:sp>
        <p:nvSpPr>
          <p:cNvPr id="776" name="50 enveloppes"/>
          <p:cNvSpPr/>
          <p:nvPr/>
        </p:nvSpPr>
        <p:spPr>
          <a:xfrm>
            <a:off x="12745166" y="6614399"/>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50 enveloppes</a:t>
            </a:r>
          </a:p>
        </p:txBody>
      </p:sp>
      <p:pic>
        <p:nvPicPr>
          <p:cNvPr id="777" name="Image" descr="Image"/>
          <p:cNvPicPr>
            <a:picLocks noChangeAspect="1"/>
          </p:cNvPicPr>
          <p:nvPr/>
        </p:nvPicPr>
        <p:blipFill>
          <a:blip r:embed="rId8">
            <a:extLst/>
          </a:blip>
          <a:stretch>
            <a:fillRect/>
          </a:stretch>
        </p:blipFill>
        <p:spPr>
          <a:xfrm>
            <a:off x="15269812" y="9075649"/>
            <a:ext cx="431801" cy="431801"/>
          </a:xfrm>
          <a:prstGeom prst="rect">
            <a:avLst/>
          </a:prstGeom>
          <a:ln w="12700">
            <a:miter lim="400000"/>
          </a:ln>
        </p:spPr>
      </p:pic>
      <p:pic>
        <p:nvPicPr>
          <p:cNvPr id="778" name="Image" descr="Image"/>
          <p:cNvPicPr>
            <a:picLocks noChangeAspect="1"/>
          </p:cNvPicPr>
          <p:nvPr/>
        </p:nvPicPr>
        <p:blipFill>
          <a:blip r:embed="rId9">
            <a:extLst/>
          </a:blip>
          <a:stretch>
            <a:fillRect/>
          </a:stretch>
        </p:blipFill>
        <p:spPr>
          <a:xfrm>
            <a:off x="15211367" y="4648460"/>
            <a:ext cx="419101" cy="330201"/>
          </a:xfrm>
          <a:prstGeom prst="rect">
            <a:avLst/>
          </a:prstGeom>
          <a:ln w="12700">
            <a:miter lim="400000"/>
          </a:ln>
        </p:spPr>
      </p:pic>
      <p:sp>
        <p:nvSpPr>
          <p:cNvPr id="779" name="?"/>
          <p:cNvSpPr txBox="1"/>
          <p:nvPr/>
        </p:nvSpPr>
        <p:spPr>
          <a:xfrm>
            <a:off x="15204735" y="6528044"/>
            <a:ext cx="432365"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rgbClr val="000000"/>
                </a:solidFill>
                <a:latin typeface="Arial Black"/>
                <a:ea typeface="Arial Black"/>
                <a:cs typeface="Arial Black"/>
                <a:sym typeface="Arial Black"/>
              </a:defRPr>
            </a:lvl1pPr>
          </a:lstStyle>
          <a:p>
            <a:r>
              <a:t>?</a:t>
            </a:r>
          </a:p>
        </p:txBody>
      </p:sp>
      <p:sp>
        <p:nvSpPr>
          <p:cNvPr id="780" name="Les enfants risquent d'avoir peur du chien"/>
          <p:cNvSpPr/>
          <p:nvPr/>
        </p:nvSpPr>
        <p:spPr>
          <a:xfrm>
            <a:off x="16995195" y="465908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Les enfants risquent d'avoir peur du chien</a:t>
            </a:r>
          </a:p>
        </p:txBody>
      </p:sp>
      <p:sp>
        <p:nvSpPr>
          <p:cNvPr id="781" name="La voisine appelle la police"/>
          <p:cNvSpPr/>
          <p:nvPr/>
        </p:nvSpPr>
        <p:spPr>
          <a:xfrm>
            <a:off x="16995195" y="668066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La voisine appelle la police</a:t>
            </a:r>
          </a:p>
        </p:txBody>
      </p:sp>
      <p:sp>
        <p:nvSpPr>
          <p:cNvPr id="782"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783"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784"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785"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
        <p:nvSpPr>
          <p:cNvPr id="786" name="Tom"/>
          <p:cNvSpPr/>
          <p:nvPr/>
        </p:nvSpPr>
        <p:spPr>
          <a:xfrm>
            <a:off x="8495138" y="854405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787" name="Achat d'enveloppes"/>
          <p:cNvSpPr/>
          <p:nvPr/>
        </p:nvSpPr>
        <p:spPr>
          <a:xfrm>
            <a:off x="4245109" y="854405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Achat d'enveloppes</a:t>
            </a:r>
          </a:p>
        </p:txBody>
      </p:sp>
      <p:grpSp>
        <p:nvGrpSpPr>
          <p:cNvPr id="790" name="Group"/>
          <p:cNvGrpSpPr/>
          <p:nvPr/>
        </p:nvGrpSpPr>
        <p:grpSpPr>
          <a:xfrm>
            <a:off x="13617798" y="6628279"/>
            <a:ext cx="1270001" cy="1392732"/>
            <a:chOff x="0" y="0"/>
            <a:chExt cx="1270000" cy="1392730"/>
          </a:xfrm>
        </p:grpSpPr>
        <p:sp>
          <p:nvSpPr>
            <p:cNvPr id="788" name="Line"/>
            <p:cNvSpPr/>
            <p:nvPr/>
          </p:nvSpPr>
          <p:spPr>
            <a:xfrm flipV="1">
              <a:off x="0" y="61365"/>
              <a:ext cx="1270000" cy="1270001"/>
            </a:xfrm>
            <a:prstGeom prst="line">
              <a:avLst/>
            </a:prstGeom>
            <a:noFill/>
            <a:ln w="1778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endParaRPr/>
            </a:p>
          </p:txBody>
        </p:sp>
        <p:sp>
          <p:nvSpPr>
            <p:cNvPr id="789" name="Line"/>
            <p:cNvSpPr/>
            <p:nvPr/>
          </p:nvSpPr>
          <p:spPr>
            <a:xfrm>
              <a:off x="130675" y="-1"/>
              <a:ext cx="1008651" cy="1392732"/>
            </a:xfrm>
            <a:prstGeom prst="line">
              <a:avLst/>
            </a:prstGeom>
            <a:noFill/>
            <a:ln w="1778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endParaRPr/>
            </a:p>
          </p:txBody>
        </p:sp>
      </p:grpSp>
      <p:sp>
        <p:nvSpPr>
          <p:cNvPr id="791" name="Louise"/>
          <p:cNvSpPr/>
          <p:nvPr/>
        </p:nvSpPr>
        <p:spPr>
          <a:xfrm>
            <a:off x="8495138" y="105934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792" name="Location salle communale"/>
          <p:cNvSpPr/>
          <p:nvPr/>
        </p:nvSpPr>
        <p:spPr>
          <a:xfrm>
            <a:off x="4245109" y="105934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Location salle communale</a:t>
            </a:r>
          </a:p>
        </p:txBody>
      </p:sp>
      <p:sp>
        <p:nvSpPr>
          <p:cNvPr id="793" name="Line"/>
          <p:cNvSpPr/>
          <p:nvPr/>
        </p:nvSpPr>
        <p:spPr>
          <a:xfrm rot="7162552">
            <a:off x="6679275" y="8286442"/>
            <a:ext cx="1981246" cy="3309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227" y="1627"/>
                  <a:pt x="11603" y="4233"/>
                  <a:pt x="15559" y="7540"/>
                </a:cubicBezTo>
                <a:cubicBezTo>
                  <a:pt x="17862" y="9466"/>
                  <a:pt x="19640" y="11599"/>
                  <a:pt x="20826" y="13858"/>
                </a:cubicBezTo>
                <a:lnTo>
                  <a:pt x="21600" y="21600"/>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grpSp>
        <p:nvGrpSpPr>
          <p:cNvPr id="796" name="Group"/>
          <p:cNvGrpSpPr/>
          <p:nvPr/>
        </p:nvGrpSpPr>
        <p:grpSpPr>
          <a:xfrm>
            <a:off x="13617798" y="9056511"/>
            <a:ext cx="1270001" cy="1392731"/>
            <a:chOff x="0" y="0"/>
            <a:chExt cx="1270000" cy="1392730"/>
          </a:xfrm>
        </p:grpSpPr>
        <p:sp>
          <p:nvSpPr>
            <p:cNvPr id="794" name="Line"/>
            <p:cNvSpPr/>
            <p:nvPr/>
          </p:nvSpPr>
          <p:spPr>
            <a:xfrm flipV="1">
              <a:off x="0" y="61365"/>
              <a:ext cx="1270000" cy="1270001"/>
            </a:xfrm>
            <a:prstGeom prst="line">
              <a:avLst/>
            </a:prstGeom>
            <a:noFill/>
            <a:ln w="1778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endParaRPr/>
            </a:p>
          </p:txBody>
        </p:sp>
        <p:sp>
          <p:nvSpPr>
            <p:cNvPr id="795" name="Line"/>
            <p:cNvSpPr/>
            <p:nvPr/>
          </p:nvSpPr>
          <p:spPr>
            <a:xfrm>
              <a:off x="130675" y="-1"/>
              <a:ext cx="1008651" cy="1392732"/>
            </a:xfrm>
            <a:prstGeom prst="line">
              <a:avLst/>
            </a:prstGeom>
            <a:noFill/>
            <a:ln w="1778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endParaRPr/>
            </a:p>
          </p:txBody>
        </p:sp>
      </p:grpSp>
      <p:sp>
        <p:nvSpPr>
          <p:cNvPr id="797" name="Line"/>
          <p:cNvSpPr/>
          <p:nvPr/>
        </p:nvSpPr>
        <p:spPr>
          <a:xfrm rot="7162552">
            <a:off x="9844037" y="6897558"/>
            <a:ext cx="3466007" cy="2510293"/>
          </a:xfrm>
          <a:custGeom>
            <a:avLst/>
            <a:gdLst/>
            <a:ahLst/>
            <a:cxnLst>
              <a:cxn ang="0">
                <a:pos x="wd2" y="hd2"/>
              </a:cxn>
              <a:cxn ang="5400000">
                <a:pos x="wd2" y="hd2"/>
              </a:cxn>
              <a:cxn ang="10800000">
                <a:pos x="wd2" y="hd2"/>
              </a:cxn>
              <a:cxn ang="16200000">
                <a:pos x="wd2" y="hd2"/>
              </a:cxn>
            </a:cxnLst>
            <a:rect l="0" t="0" r="r" b="b"/>
            <a:pathLst>
              <a:path w="21288" h="21600" extrusionOk="0">
                <a:moveTo>
                  <a:pt x="73" y="0"/>
                </a:moveTo>
                <a:cubicBezTo>
                  <a:pt x="-312" y="5635"/>
                  <a:pt x="845" y="11264"/>
                  <a:pt x="3310" y="15750"/>
                </a:cubicBezTo>
                <a:cubicBezTo>
                  <a:pt x="4513" y="17939"/>
                  <a:pt x="6000" y="19790"/>
                  <a:pt x="7693" y="21206"/>
                </a:cubicBezTo>
                <a:lnTo>
                  <a:pt x="21288" y="21600"/>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98" name="Line"/>
          <p:cNvSpPr/>
          <p:nvPr/>
        </p:nvSpPr>
        <p:spPr>
          <a:xfrm rot="7162552">
            <a:off x="9847026" y="9142066"/>
            <a:ext cx="3454216" cy="2510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88" y="1902"/>
                  <a:pt x="1150" y="3711"/>
                  <a:pt x="1969" y="5384"/>
                </a:cubicBezTo>
                <a:cubicBezTo>
                  <a:pt x="3801" y="9128"/>
                  <a:pt x="6359" y="12091"/>
                  <a:pt x="9354" y="13935"/>
                </a:cubicBezTo>
                <a:lnTo>
                  <a:pt x="21600" y="21600"/>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
        <p:nvSpPr>
          <p:cNvPr id="799" name="Line"/>
          <p:cNvSpPr/>
          <p:nvPr/>
        </p:nvSpPr>
        <p:spPr>
          <a:xfrm rot="7162552">
            <a:off x="6679275" y="10436831"/>
            <a:ext cx="1981246" cy="3309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227" y="1627"/>
                  <a:pt x="11603" y="4233"/>
                  <a:pt x="15559" y="7540"/>
                </a:cubicBezTo>
                <a:cubicBezTo>
                  <a:pt x="17862" y="9466"/>
                  <a:pt x="19640" y="11599"/>
                  <a:pt x="20826" y="13858"/>
                </a:cubicBezTo>
                <a:lnTo>
                  <a:pt x="21600" y="21600"/>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79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78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79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p:tmAbs val="0"/>
                                  </p:iterate>
                                  <p:childTnLst>
                                    <p:set>
                                      <p:cBhvr>
                                        <p:cTn id="18" fill="hold"/>
                                        <p:tgtEl>
                                          <p:spTgt spid="7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6" nodeType="clickEffect">
                                  <p:stCondLst>
                                    <p:cond delay="0"/>
                                  </p:stCondLst>
                                  <p:iterate>
                                    <p:tmAbs val="0"/>
                                  </p:iterate>
                                  <p:childTnLst>
                                    <p:set>
                                      <p:cBhvr>
                                        <p:cTn id="22" fill="hold"/>
                                        <p:tgtEl>
                                          <p:spTgt spid="79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79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79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79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3" animBg="1" advAuto="0"/>
      <p:bldP spid="787" grpId="5" animBg="1" advAuto="0"/>
      <p:bldP spid="790" grpId="1" animBg="1" advAuto="0"/>
      <p:bldP spid="791" grpId="8" animBg="1" advAuto="0"/>
      <p:bldP spid="792" grpId="10" animBg="1" advAuto="0"/>
      <p:bldP spid="793" grpId="4" animBg="1" advAuto="0"/>
      <p:bldP spid="796" grpId="6" animBg="1" advAuto="0"/>
      <p:bldP spid="797" grpId="2" animBg="1" advAuto="0"/>
      <p:bldP spid="798" grpId="7" animBg="1" advAuto="0"/>
      <p:bldP spid="799" grpId="9"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803"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811" name="Group"/>
          <p:cNvGrpSpPr/>
          <p:nvPr/>
        </p:nvGrpSpPr>
        <p:grpSpPr>
          <a:xfrm>
            <a:off x="3689350" y="2564914"/>
            <a:ext cx="16992912" cy="9900795"/>
            <a:chOff x="38100" y="38100"/>
            <a:chExt cx="16992911" cy="9900793"/>
          </a:xfrm>
        </p:grpSpPr>
        <p:graphicFrame>
          <p:nvGraphicFramePr>
            <p:cNvPr id="804"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chemeClr val="accent5"/>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chemeClr val="accent5"/>
                      </a:solidFill>
                    </a:tcPr>
                  </a:tc>
                  <a:extLst>
                    <a:ext uri="{0D108BD9-81ED-4DB2-BD59-A6C34878D82A}">
                      <a16:rowId xmlns:a16="http://schemas.microsoft.com/office/drawing/2014/main" val="10001"/>
                    </a:ext>
                  </a:extLst>
                </a:tr>
              </a:tbl>
            </a:graphicData>
          </a:graphic>
        </p:graphicFrame>
        <p:pic>
          <p:nvPicPr>
            <p:cNvPr id="805"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806"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807"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808"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809"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810"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812" name="Risques partagés"/>
          <p:cNvSpPr txBox="1"/>
          <p:nvPr/>
        </p:nvSpPr>
        <p:spPr>
          <a:xfrm>
            <a:off x="1206722" y="1181100"/>
            <a:ext cx="615315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Risques partagés</a:t>
            </a:r>
          </a:p>
        </p:txBody>
      </p:sp>
      <p:sp>
        <p:nvSpPr>
          <p:cNvPr id="813" name="Line"/>
          <p:cNvSpPr/>
          <p:nvPr/>
        </p:nvSpPr>
        <p:spPr>
          <a:xfrm>
            <a:off x="1244600" y="2292350"/>
            <a:ext cx="6777860" cy="0"/>
          </a:xfrm>
          <a:prstGeom prst="line">
            <a:avLst/>
          </a:prstGeom>
          <a:ln w="63500">
            <a:solidFill>
              <a:srgbClr val="0600A3"/>
            </a:solidFill>
            <a:miter lim="400000"/>
          </a:ln>
        </p:spPr>
        <p:txBody>
          <a:bodyPr lIns="50800" tIns="50800" rIns="50800" bIns="50800" anchor="ctr"/>
          <a:lstStyle/>
          <a:p>
            <a:endParaRPr/>
          </a:p>
        </p:txBody>
      </p:sp>
      <p:sp>
        <p:nvSpPr>
          <p:cNvPr id="814" name="Faire la liste des invités"/>
          <p:cNvSpPr/>
          <p:nvPr/>
        </p:nvSpPr>
        <p:spPr>
          <a:xfrm>
            <a:off x="4245109" y="3937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815" name="Cuisiner un gateau au chocolat"/>
          <p:cNvSpPr/>
          <p:nvPr/>
        </p:nvSpPr>
        <p:spPr>
          <a:xfrm>
            <a:off x="4245109" y="5852476"/>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816" name="Louise"/>
          <p:cNvSpPr/>
          <p:nvPr/>
        </p:nvSpPr>
        <p:spPr>
          <a:xfrm>
            <a:off x="8495138" y="3937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817" name="Tom"/>
          <p:cNvSpPr/>
          <p:nvPr/>
        </p:nvSpPr>
        <p:spPr>
          <a:xfrm>
            <a:off x="8488788" y="5833189"/>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818" name="Budget 50.-"/>
          <p:cNvSpPr/>
          <p:nvPr/>
        </p:nvSpPr>
        <p:spPr>
          <a:xfrm>
            <a:off x="12745166" y="4445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Budget 50.-</a:t>
            </a:r>
          </a:p>
        </p:txBody>
      </p:sp>
      <p:pic>
        <p:nvPicPr>
          <p:cNvPr id="819" name="Image" descr="Image"/>
          <p:cNvPicPr>
            <a:picLocks noChangeAspect="1"/>
          </p:cNvPicPr>
          <p:nvPr/>
        </p:nvPicPr>
        <p:blipFill>
          <a:blip r:embed="rId8">
            <a:extLst/>
          </a:blip>
          <a:stretch>
            <a:fillRect/>
          </a:stretch>
        </p:blipFill>
        <p:spPr>
          <a:xfrm>
            <a:off x="15211367" y="4648460"/>
            <a:ext cx="419101" cy="330201"/>
          </a:xfrm>
          <a:prstGeom prst="rect">
            <a:avLst/>
          </a:prstGeom>
          <a:ln w="12700">
            <a:miter lim="400000"/>
          </a:ln>
        </p:spPr>
      </p:pic>
      <p:sp>
        <p:nvSpPr>
          <p:cNvPr id="820" name="Les enfants risquent d'avoir peur du chien"/>
          <p:cNvSpPr/>
          <p:nvPr/>
        </p:nvSpPr>
        <p:spPr>
          <a:xfrm>
            <a:off x="16995195" y="465908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Les enfants risquent d'avoir peur du chien</a:t>
            </a:r>
          </a:p>
        </p:txBody>
      </p:sp>
      <p:sp>
        <p:nvSpPr>
          <p:cNvPr id="821" name="La voisine appelle la police"/>
          <p:cNvSpPr/>
          <p:nvPr/>
        </p:nvSpPr>
        <p:spPr>
          <a:xfrm>
            <a:off x="16995195" y="668066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La voisine appelle la police</a:t>
            </a:r>
          </a:p>
        </p:txBody>
      </p:sp>
      <p:sp>
        <p:nvSpPr>
          <p:cNvPr id="822"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823"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824"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825"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
        <p:nvSpPr>
          <p:cNvPr id="826" name="Tom"/>
          <p:cNvSpPr/>
          <p:nvPr/>
        </p:nvSpPr>
        <p:spPr>
          <a:xfrm>
            <a:off x="8495138" y="778205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827" name="Achat d'enveloppes"/>
          <p:cNvSpPr/>
          <p:nvPr/>
        </p:nvSpPr>
        <p:spPr>
          <a:xfrm>
            <a:off x="4245109" y="778205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Achat d'enveloppes</a:t>
            </a:r>
          </a:p>
        </p:txBody>
      </p:sp>
      <p:sp>
        <p:nvSpPr>
          <p:cNvPr id="828" name="Louise"/>
          <p:cNvSpPr/>
          <p:nvPr/>
        </p:nvSpPr>
        <p:spPr>
          <a:xfrm>
            <a:off x="8495138" y="98314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829" name="Location salle communale"/>
          <p:cNvSpPr/>
          <p:nvPr/>
        </p:nvSpPr>
        <p:spPr>
          <a:xfrm>
            <a:off x="4245109" y="96790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Location salle communale</a:t>
            </a:r>
          </a:p>
        </p:txBody>
      </p:sp>
      <p:grpSp>
        <p:nvGrpSpPr>
          <p:cNvPr id="832" name="Group"/>
          <p:cNvGrpSpPr/>
          <p:nvPr/>
        </p:nvGrpSpPr>
        <p:grpSpPr>
          <a:xfrm>
            <a:off x="17315888" y="5006264"/>
            <a:ext cx="1821940" cy="3208016"/>
            <a:chOff x="0" y="0"/>
            <a:chExt cx="1821938" cy="3208015"/>
          </a:xfrm>
        </p:grpSpPr>
        <p:sp>
          <p:nvSpPr>
            <p:cNvPr id="830" name="Line"/>
            <p:cNvSpPr/>
            <p:nvPr/>
          </p:nvSpPr>
          <p:spPr>
            <a:xfrm flipV="1">
              <a:off x="-1" y="141348"/>
              <a:ext cx="1821940" cy="2925319"/>
            </a:xfrm>
            <a:prstGeom prst="line">
              <a:avLst/>
            </a:prstGeom>
            <a:noFill/>
            <a:ln w="1778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endParaRPr/>
            </a:p>
          </p:txBody>
        </p:sp>
        <p:sp>
          <p:nvSpPr>
            <p:cNvPr id="831" name="Line"/>
            <p:cNvSpPr/>
            <p:nvPr/>
          </p:nvSpPr>
          <p:spPr>
            <a:xfrm>
              <a:off x="187467" y="0"/>
              <a:ext cx="1447007" cy="3208016"/>
            </a:xfrm>
            <a:prstGeom prst="line">
              <a:avLst/>
            </a:prstGeom>
            <a:noFill/>
            <a:ln w="177800" cap="flat">
              <a:solidFill>
                <a:schemeClr val="accent5">
                  <a:hueOff val="-82419"/>
                  <a:satOff val="-9513"/>
                  <a:lumOff val="-16343"/>
                </a:schemeClr>
              </a:solidFill>
              <a:prstDash val="solid"/>
              <a:miter lim="400000"/>
            </a:ln>
            <a:effectLst/>
          </p:spPr>
          <p:txBody>
            <a:bodyPr wrap="square" lIns="50800" tIns="50800" rIns="50800" bIns="50800" numCol="1" anchor="ctr">
              <a:noAutofit/>
            </a:bodyPr>
            <a:lstStyle/>
            <a:p>
              <a:endParaRPr/>
            </a:p>
          </p:txBody>
        </p:sp>
      </p:grpSp>
      <p:sp>
        <p:nvSpPr>
          <p:cNvPr id="833" name="Line"/>
          <p:cNvSpPr/>
          <p:nvPr/>
        </p:nvSpPr>
        <p:spPr>
          <a:xfrm rot="7162552">
            <a:off x="10844272" y="8215988"/>
            <a:ext cx="7697122" cy="2736578"/>
          </a:xfrm>
          <a:custGeom>
            <a:avLst/>
            <a:gdLst/>
            <a:ahLst/>
            <a:cxnLst>
              <a:cxn ang="0">
                <a:pos x="wd2" y="hd2"/>
              </a:cxn>
              <a:cxn ang="5400000">
                <a:pos x="wd2" y="hd2"/>
              </a:cxn>
              <a:cxn ang="10800000">
                <a:pos x="wd2" y="hd2"/>
              </a:cxn>
              <a:cxn ang="16200000">
                <a:pos x="wd2" y="hd2"/>
              </a:cxn>
            </a:cxnLst>
            <a:rect l="0" t="0" r="r" b="b"/>
            <a:pathLst>
              <a:path w="21306" h="21600" extrusionOk="0">
                <a:moveTo>
                  <a:pt x="68" y="0"/>
                </a:moveTo>
                <a:cubicBezTo>
                  <a:pt x="-294" y="5496"/>
                  <a:pt x="794" y="10986"/>
                  <a:pt x="3112" y="15361"/>
                </a:cubicBezTo>
                <a:cubicBezTo>
                  <a:pt x="4244" y="17497"/>
                  <a:pt x="5642" y="19302"/>
                  <a:pt x="7235" y="20684"/>
                </a:cubicBezTo>
                <a:lnTo>
                  <a:pt x="21306" y="21600"/>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
        <p:nvSpPr>
          <p:cNvPr id="834" name="Louise"/>
          <p:cNvSpPr/>
          <p:nvPr/>
        </p:nvSpPr>
        <p:spPr>
          <a:xfrm>
            <a:off x="8495138" y="1172822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835" name="Avertir la voisine"/>
          <p:cNvSpPr/>
          <p:nvPr/>
        </p:nvSpPr>
        <p:spPr>
          <a:xfrm>
            <a:off x="4245109" y="1172822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Avertir la voisine </a:t>
            </a:r>
          </a:p>
        </p:txBody>
      </p:sp>
      <p:sp>
        <p:nvSpPr>
          <p:cNvPr id="836" name="Line"/>
          <p:cNvSpPr/>
          <p:nvPr/>
        </p:nvSpPr>
        <p:spPr>
          <a:xfrm rot="7162552">
            <a:off x="6582272" y="10191905"/>
            <a:ext cx="2037031" cy="3309345"/>
          </a:xfrm>
          <a:custGeom>
            <a:avLst/>
            <a:gdLst/>
            <a:ahLst/>
            <a:cxnLst>
              <a:cxn ang="0">
                <a:pos x="wd2" y="hd2"/>
              </a:cxn>
              <a:cxn ang="5400000">
                <a:pos x="wd2" y="hd2"/>
              </a:cxn>
              <a:cxn ang="10800000">
                <a:pos x="wd2" y="hd2"/>
              </a:cxn>
              <a:cxn ang="16200000">
                <a:pos x="wd2" y="hd2"/>
              </a:cxn>
            </a:cxnLst>
            <a:rect l="0" t="0" r="r" b="b"/>
            <a:pathLst>
              <a:path w="20852" h="21600" extrusionOk="0">
                <a:moveTo>
                  <a:pt x="571" y="0"/>
                </a:moveTo>
                <a:cubicBezTo>
                  <a:pt x="-748" y="3922"/>
                  <a:pt x="235" y="8017"/>
                  <a:pt x="3334" y="11508"/>
                </a:cubicBezTo>
                <a:cubicBezTo>
                  <a:pt x="5322" y="13748"/>
                  <a:pt x="8121" y="15654"/>
                  <a:pt x="11496" y="17067"/>
                </a:cubicBezTo>
                <a:lnTo>
                  <a:pt x="20852" y="21600"/>
                </a:lnTo>
              </a:path>
            </a:pathLst>
          </a:custGeom>
          <a:ln w="254000">
            <a:solidFill>
              <a:schemeClr val="accent5">
                <a:hueOff val="-82419"/>
                <a:satOff val="-9513"/>
                <a:lumOff val="-16343"/>
              </a:schemeClr>
            </a:solidFill>
            <a:custDash>
              <a:ds d="200000" sp="200000"/>
            </a:custDash>
            <a:miter lim="400000"/>
            <a:tailEnd type="arrow"/>
          </a:ln>
        </p:spPr>
        <p:txBody>
          <a:bodyPr lIns="50800" tIns="50800" rIns="50800" bIns="50800" anchor="ctr"/>
          <a:lstStyle/>
          <a:p>
            <a:pPr>
              <a:lnSpc>
                <a:spcPct val="160000"/>
              </a:lnSpc>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83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83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p:tmAbs val="0"/>
                                  </p:iterate>
                                  <p:childTnLst>
                                    <p:set>
                                      <p:cBhvr>
                                        <p:cTn id="18" fill="hold"/>
                                        <p:tgtEl>
                                          <p:spTgt spid="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 grpId="2" animBg="1" advAuto="0"/>
      <p:bldP spid="833" grpId="1" animBg="1" advAuto="0"/>
      <p:bldP spid="834" grpId="5" animBg="1" advAuto="0"/>
      <p:bldP spid="835" grpId="4" animBg="1" advAuto="0"/>
      <p:bldP spid="836" grpId="3"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CECEB"/>
        </a:solidFill>
        <a:effectLst/>
      </p:bgPr>
    </p:bg>
    <p:spTree>
      <p:nvGrpSpPr>
        <p:cNvPr id="1" name=""/>
        <p:cNvGrpSpPr/>
        <p:nvPr/>
      </p:nvGrpSpPr>
      <p:grpSpPr>
        <a:xfrm>
          <a:off x="0" y="0"/>
          <a:ext cx="0" cy="0"/>
          <a:chOff x="0" y="0"/>
          <a:chExt cx="0" cy="0"/>
        </a:xfrm>
      </p:grpSpPr>
      <p:sp>
        <p:nvSpPr>
          <p:cNvPr id="840"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grpSp>
        <p:nvGrpSpPr>
          <p:cNvPr id="848" name="Group"/>
          <p:cNvGrpSpPr/>
          <p:nvPr/>
        </p:nvGrpSpPr>
        <p:grpSpPr>
          <a:xfrm>
            <a:off x="3689350" y="2564914"/>
            <a:ext cx="16992912" cy="9900795"/>
            <a:chOff x="38100" y="38100"/>
            <a:chExt cx="16992911" cy="9900793"/>
          </a:xfrm>
        </p:grpSpPr>
        <p:graphicFrame>
          <p:nvGraphicFramePr>
            <p:cNvPr id="841" name="Table 1"/>
            <p:cNvGraphicFramePr/>
            <p:nvPr/>
          </p:nvGraphicFramePr>
          <p:xfrm>
            <a:off x="38100" y="38100"/>
            <a:ext cx="16992911" cy="9900793"/>
          </p:xfrm>
          <a:graphic>
            <a:graphicData uri="http://schemas.openxmlformats.org/drawingml/2006/table">
              <a:tbl>
                <a:tblPr>
                  <a:tableStyleId>{4C3C2611-4C71-4FC5-86AE-919BDF0F9419}</a:tableStyleId>
                </a:tblPr>
                <a:tblGrid>
                  <a:gridCol w="4248228">
                    <a:extLst>
                      <a:ext uri="{9D8B030D-6E8A-4147-A177-3AD203B41FA5}">
                        <a16:colId xmlns:a16="http://schemas.microsoft.com/office/drawing/2014/main" val="20000"/>
                      </a:ext>
                    </a:extLst>
                  </a:gridCol>
                  <a:gridCol w="4248228">
                    <a:extLst>
                      <a:ext uri="{9D8B030D-6E8A-4147-A177-3AD203B41FA5}">
                        <a16:colId xmlns:a16="http://schemas.microsoft.com/office/drawing/2014/main" val="20001"/>
                      </a:ext>
                    </a:extLst>
                  </a:gridCol>
                  <a:gridCol w="4248228">
                    <a:extLst>
                      <a:ext uri="{9D8B030D-6E8A-4147-A177-3AD203B41FA5}">
                        <a16:colId xmlns:a16="http://schemas.microsoft.com/office/drawing/2014/main" val="20002"/>
                      </a:ext>
                    </a:extLst>
                  </a:gridCol>
                  <a:gridCol w="4248228">
                    <a:extLst>
                      <a:ext uri="{9D8B030D-6E8A-4147-A177-3AD203B41FA5}">
                        <a16:colId xmlns:a16="http://schemas.microsoft.com/office/drawing/2014/main" val="20003"/>
                      </a:ext>
                    </a:extLst>
                  </a:gridCol>
                </a:tblGrid>
                <a:tr h="1719565">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Objectifs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 voulons nous accomplir ensemble ?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Engagements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Qui fait quoi et avec qui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Ressources partagées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De quelles ressources avons-nous besoin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tc>
                    <a:txBody>
                      <a:bodyPr/>
                      <a:lstStyle/>
                      <a:p>
                        <a:pPr algn="l" defTabSz="914400">
                          <a:defRPr sz="2100">
                            <a:latin typeface="Gellix Regular"/>
                            <a:ea typeface="Gellix Regular"/>
                            <a:cs typeface="Gellix Regular"/>
                            <a:sym typeface="Gellix Regular"/>
                          </a:defRPr>
                        </a:pPr>
                        <a:endParaRPr/>
                      </a:p>
                      <a:p>
                        <a:pPr algn="l" defTabSz="914400">
                          <a:defRPr sz="2100">
                            <a:latin typeface="Gellix Regular"/>
                            <a:ea typeface="Gellix Regular"/>
                            <a:cs typeface="Gellix Regular"/>
                            <a:sym typeface="Gellix Regular"/>
                          </a:defRPr>
                        </a:pPr>
                        <a:r>
                          <a:t>Risques partagés</a:t>
                        </a:r>
                      </a:p>
                      <a:p>
                        <a:pPr algn="l" defTabSz="914400">
                          <a:defRPr sz="2100">
                            <a:latin typeface="Gellix Regular"/>
                            <a:ea typeface="Gellix Regular"/>
                            <a:cs typeface="Gellix Regular"/>
                            <a:sym typeface="Gellix Regular"/>
                          </a:defRPr>
                        </a:pPr>
                        <a:endParaRPr/>
                      </a:p>
                      <a:p>
                        <a:pPr algn="l" defTabSz="914400">
                          <a:defRPr sz="1500">
                            <a:latin typeface="Gellix Regular"/>
                            <a:ea typeface="Gellix Regular"/>
                            <a:cs typeface="Gellix Regular"/>
                            <a:sym typeface="Gellix Regular"/>
                          </a:defRPr>
                        </a:pPr>
                        <a:r>
                          <a:t>Qu'est ce qui nous empêche de réussir ?</a:t>
                        </a:r>
                      </a:p>
                    </a:txBody>
                    <a:tcPr marL="127000" marR="127000" marT="127000" marB="127000" horzOverflow="overflow">
                      <a:lnL w="50800">
                        <a:solidFill>
                          <a:srgbClr val="000000"/>
                        </a:solidFill>
                        <a:miter lim="400000"/>
                      </a:lnL>
                      <a:lnR w="50800">
                        <a:solidFill>
                          <a:srgbClr val="000000"/>
                        </a:solidFill>
                        <a:miter lim="400000"/>
                      </a:lnR>
                      <a:lnT w="50800">
                        <a:solidFill>
                          <a:srgbClr val="000000"/>
                        </a:solidFill>
                        <a:miter lim="400000"/>
                      </a:lnT>
                      <a:lnB w="0">
                        <a:miter lim="400000"/>
                      </a:lnB>
                      <a:solidFill>
                        <a:srgbClr val="FFFFFF"/>
                      </a:solidFill>
                    </a:tcPr>
                  </a:tc>
                  <a:extLst>
                    <a:ext uri="{0D108BD9-81ED-4DB2-BD59-A6C34878D82A}">
                      <a16:rowId xmlns:a16="http://schemas.microsoft.com/office/drawing/2014/main" val="10000"/>
                    </a:ext>
                  </a:extLst>
                </a:tr>
                <a:tr h="8181230">
                  <a:tc>
                    <a:txBody>
                      <a:bodyPr/>
                      <a:lstStyle/>
                      <a:p>
                        <a:pPr algn="l"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tc>
                    <a:txBody>
                      <a:bodyPr/>
                      <a:lstStyle/>
                      <a:p>
                        <a:pPr defTabSz="914400">
                          <a:defRPr sz="3200">
                            <a:latin typeface="Gellix Regular"/>
                            <a:ea typeface="Gellix Regular"/>
                            <a:cs typeface="Gellix Regular"/>
                            <a:sym typeface="Gellix Regular"/>
                          </a:defRPr>
                        </a:pPr>
                        <a:endParaRPr/>
                      </a:p>
                    </a:txBody>
                    <a:tcPr marL="50800" marR="50800" marT="50800" marB="50800" anchor="ctr" horzOverflow="overflow">
                      <a:lnL w="50800">
                        <a:solidFill>
                          <a:srgbClr val="000000"/>
                        </a:solidFill>
                        <a:miter lim="400000"/>
                      </a:lnL>
                      <a:lnR w="50800">
                        <a:solidFill>
                          <a:srgbClr val="000000"/>
                        </a:solidFill>
                        <a:miter lim="400000"/>
                      </a:lnR>
                      <a:lnT w="0">
                        <a:miter lim="400000"/>
                      </a:lnT>
                      <a:lnB w="50800">
                        <a:solidFill>
                          <a:srgbClr val="000000"/>
                        </a:solidFill>
                        <a:miter lim="400000"/>
                      </a:lnB>
                      <a:solidFill>
                        <a:srgbClr val="FFFFFF"/>
                      </a:solidFill>
                    </a:tcPr>
                  </a:tc>
                  <a:extLst>
                    <a:ext uri="{0D108BD9-81ED-4DB2-BD59-A6C34878D82A}">
                      <a16:rowId xmlns:a16="http://schemas.microsoft.com/office/drawing/2014/main" val="10001"/>
                    </a:ext>
                  </a:extLst>
                </a:tr>
              </a:tbl>
            </a:graphicData>
          </a:graphic>
        </p:graphicFrame>
        <p:pic>
          <p:nvPicPr>
            <p:cNvPr id="842" name="Image" descr="Image"/>
            <p:cNvPicPr>
              <a:picLocks noChangeAspect="1"/>
            </p:cNvPicPr>
            <p:nvPr/>
          </p:nvPicPr>
          <p:blipFill>
            <a:blip r:embed="rId3">
              <a:extLst/>
            </a:blip>
            <a:stretch>
              <a:fillRect/>
            </a:stretch>
          </p:blipFill>
          <p:spPr>
            <a:xfrm>
              <a:off x="15991919" y="417446"/>
              <a:ext cx="844645" cy="537501"/>
            </a:xfrm>
            <a:prstGeom prst="rect">
              <a:avLst/>
            </a:prstGeom>
            <a:ln w="12700" cap="flat">
              <a:noFill/>
              <a:miter lim="400000"/>
            </a:ln>
            <a:effectLst/>
          </p:spPr>
        </p:pic>
        <p:pic>
          <p:nvPicPr>
            <p:cNvPr id="843" name="Image" descr="Image"/>
            <p:cNvPicPr>
              <a:picLocks noChangeAspect="1"/>
            </p:cNvPicPr>
            <p:nvPr/>
          </p:nvPicPr>
          <p:blipFill>
            <a:blip r:embed="rId4">
              <a:extLst/>
            </a:blip>
            <a:stretch>
              <a:fillRect/>
            </a:stretch>
          </p:blipFill>
          <p:spPr>
            <a:xfrm>
              <a:off x="11819056" y="412780"/>
              <a:ext cx="826924" cy="537501"/>
            </a:xfrm>
            <a:prstGeom prst="rect">
              <a:avLst/>
            </a:prstGeom>
            <a:ln w="12700" cap="flat">
              <a:noFill/>
              <a:miter lim="400000"/>
            </a:ln>
            <a:effectLst/>
          </p:spPr>
        </p:pic>
        <p:pic>
          <p:nvPicPr>
            <p:cNvPr id="844" name="Image" descr="Image"/>
            <p:cNvPicPr>
              <a:picLocks noChangeAspect="1"/>
            </p:cNvPicPr>
            <p:nvPr/>
          </p:nvPicPr>
          <p:blipFill>
            <a:blip r:embed="rId5">
              <a:extLst/>
            </a:blip>
            <a:stretch>
              <a:fillRect/>
            </a:stretch>
          </p:blipFill>
          <p:spPr>
            <a:xfrm>
              <a:off x="3368323" y="346410"/>
              <a:ext cx="673101" cy="673101"/>
            </a:xfrm>
            <a:prstGeom prst="rect">
              <a:avLst/>
            </a:prstGeom>
            <a:ln w="12700" cap="flat">
              <a:noFill/>
              <a:miter lim="400000"/>
            </a:ln>
            <a:effectLst/>
          </p:spPr>
        </p:pic>
        <p:pic>
          <p:nvPicPr>
            <p:cNvPr id="845" name="handshake-icon-png-4.jpg.png" descr="handshake-icon-png-4.jpg.png"/>
            <p:cNvPicPr>
              <a:picLocks noChangeAspect="1"/>
            </p:cNvPicPr>
            <p:nvPr/>
          </p:nvPicPr>
          <p:blipFill>
            <a:blip r:embed="rId6">
              <a:extLst/>
            </a:blip>
            <a:stretch>
              <a:fillRect/>
            </a:stretch>
          </p:blipFill>
          <p:spPr>
            <a:xfrm>
              <a:off x="7419449" y="415687"/>
              <a:ext cx="955821" cy="596901"/>
            </a:xfrm>
            <a:prstGeom prst="rect">
              <a:avLst/>
            </a:prstGeom>
            <a:ln w="12700" cap="flat">
              <a:noFill/>
              <a:miter lim="400000"/>
            </a:ln>
            <a:effectLst/>
          </p:spPr>
        </p:pic>
        <p:pic>
          <p:nvPicPr>
            <p:cNvPr id="846" name="Image" descr="Image"/>
            <p:cNvPicPr>
              <a:picLocks noChangeAspect="1"/>
            </p:cNvPicPr>
            <p:nvPr/>
          </p:nvPicPr>
          <p:blipFill>
            <a:blip r:embed="rId7">
              <a:extLst/>
            </a:blip>
            <a:stretch>
              <a:fillRect/>
            </a:stretch>
          </p:blipFill>
          <p:spPr>
            <a:xfrm>
              <a:off x="12003917" y="9165887"/>
              <a:ext cx="609601" cy="596901"/>
            </a:xfrm>
            <a:prstGeom prst="rect">
              <a:avLst/>
            </a:prstGeom>
            <a:ln w="12700" cap="flat">
              <a:noFill/>
              <a:miter lim="400000"/>
            </a:ln>
            <a:effectLst/>
          </p:spPr>
        </p:pic>
        <p:pic>
          <p:nvPicPr>
            <p:cNvPr id="847" name="Image" descr="Image"/>
            <p:cNvPicPr>
              <a:picLocks noChangeAspect="1"/>
            </p:cNvPicPr>
            <p:nvPr/>
          </p:nvPicPr>
          <p:blipFill>
            <a:blip r:embed="rId7">
              <a:extLst/>
            </a:blip>
            <a:stretch>
              <a:fillRect/>
            </a:stretch>
          </p:blipFill>
          <p:spPr>
            <a:xfrm>
              <a:off x="16185641" y="9165887"/>
              <a:ext cx="609601" cy="596901"/>
            </a:xfrm>
            <a:prstGeom prst="rect">
              <a:avLst/>
            </a:prstGeom>
            <a:ln w="12700" cap="flat">
              <a:noFill/>
              <a:miter lim="400000"/>
            </a:ln>
            <a:effectLst/>
          </p:spPr>
        </p:pic>
      </p:grpSp>
      <p:sp>
        <p:nvSpPr>
          <p:cNvPr id="849" name="Risques partagés"/>
          <p:cNvSpPr txBox="1"/>
          <p:nvPr/>
        </p:nvSpPr>
        <p:spPr>
          <a:xfrm>
            <a:off x="1206722" y="1181100"/>
            <a:ext cx="615315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Risques partagés</a:t>
            </a:r>
          </a:p>
        </p:txBody>
      </p:sp>
      <p:sp>
        <p:nvSpPr>
          <p:cNvPr id="850" name="Line"/>
          <p:cNvSpPr/>
          <p:nvPr/>
        </p:nvSpPr>
        <p:spPr>
          <a:xfrm>
            <a:off x="1244600" y="2292350"/>
            <a:ext cx="6777860" cy="0"/>
          </a:xfrm>
          <a:prstGeom prst="line">
            <a:avLst/>
          </a:prstGeom>
          <a:ln w="63500">
            <a:solidFill>
              <a:srgbClr val="0600A3"/>
            </a:solidFill>
            <a:miter lim="400000"/>
          </a:ln>
        </p:spPr>
        <p:txBody>
          <a:bodyPr lIns="50800" tIns="50800" rIns="50800" bIns="50800" anchor="ctr"/>
          <a:lstStyle/>
          <a:p>
            <a:endParaRPr/>
          </a:p>
        </p:txBody>
      </p:sp>
      <p:sp>
        <p:nvSpPr>
          <p:cNvPr id="851" name="Faire la liste des invités"/>
          <p:cNvSpPr/>
          <p:nvPr/>
        </p:nvSpPr>
        <p:spPr>
          <a:xfrm>
            <a:off x="4245109" y="3937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la liste des invités</a:t>
            </a:r>
          </a:p>
        </p:txBody>
      </p:sp>
      <p:sp>
        <p:nvSpPr>
          <p:cNvPr id="852" name="Cuisiner un gateau au chocolat"/>
          <p:cNvSpPr/>
          <p:nvPr/>
        </p:nvSpPr>
        <p:spPr>
          <a:xfrm>
            <a:off x="4245109" y="5852476"/>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Cuisiner un gateau au chocolat</a:t>
            </a:r>
          </a:p>
        </p:txBody>
      </p:sp>
      <p:sp>
        <p:nvSpPr>
          <p:cNvPr id="853" name="Louise"/>
          <p:cNvSpPr/>
          <p:nvPr/>
        </p:nvSpPr>
        <p:spPr>
          <a:xfrm>
            <a:off x="8495138" y="3937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854" name="Tom"/>
          <p:cNvSpPr/>
          <p:nvPr/>
        </p:nvSpPr>
        <p:spPr>
          <a:xfrm>
            <a:off x="8488788" y="5833189"/>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855" name="Budget 50.-"/>
          <p:cNvSpPr/>
          <p:nvPr/>
        </p:nvSpPr>
        <p:spPr>
          <a:xfrm>
            <a:off x="12745166" y="4445260"/>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Budget 50.-</a:t>
            </a:r>
          </a:p>
        </p:txBody>
      </p:sp>
      <p:pic>
        <p:nvPicPr>
          <p:cNvPr id="856" name="Image" descr="Image"/>
          <p:cNvPicPr>
            <a:picLocks noChangeAspect="1"/>
          </p:cNvPicPr>
          <p:nvPr/>
        </p:nvPicPr>
        <p:blipFill>
          <a:blip r:embed="rId8">
            <a:extLst/>
          </a:blip>
          <a:stretch>
            <a:fillRect/>
          </a:stretch>
        </p:blipFill>
        <p:spPr>
          <a:xfrm>
            <a:off x="15211367" y="4648460"/>
            <a:ext cx="419101" cy="330201"/>
          </a:xfrm>
          <a:prstGeom prst="rect">
            <a:avLst/>
          </a:prstGeom>
          <a:ln w="12700">
            <a:miter lim="400000"/>
          </a:ln>
        </p:spPr>
      </p:pic>
      <p:sp>
        <p:nvSpPr>
          <p:cNvPr id="857" name="Mission :"/>
          <p:cNvSpPr/>
          <p:nvPr/>
        </p:nvSpPr>
        <p:spPr>
          <a:xfrm>
            <a:off x="12991141" y="1573392"/>
            <a:ext cx="4989142"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Mission :</a:t>
            </a:r>
          </a:p>
        </p:txBody>
      </p:sp>
      <p:sp>
        <p:nvSpPr>
          <p:cNvPr id="858" name="Période :"/>
          <p:cNvSpPr/>
          <p:nvPr/>
        </p:nvSpPr>
        <p:spPr>
          <a:xfrm>
            <a:off x="18223695" y="1573392"/>
            <a:ext cx="2464966" cy="8140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101600" algn="l" defTabSz="825500">
              <a:defRPr sz="1500" i="1">
                <a:solidFill>
                  <a:srgbClr val="000000"/>
                </a:solidFill>
                <a:latin typeface="Gellix Regular"/>
                <a:ea typeface="Gellix Regular"/>
                <a:cs typeface="Gellix Regular"/>
                <a:sym typeface="Gellix Regular"/>
              </a:defRPr>
            </a:lvl1pPr>
          </a:lstStyle>
          <a:p>
            <a:r>
              <a:t>Période :</a:t>
            </a:r>
          </a:p>
        </p:txBody>
      </p:sp>
      <p:sp>
        <p:nvSpPr>
          <p:cNvPr id="859" name="Une fête d'anniversaire"/>
          <p:cNvSpPr/>
          <p:nvPr/>
        </p:nvSpPr>
        <p:spPr>
          <a:xfrm>
            <a:off x="1431822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fête d'anniversaire</a:t>
            </a:r>
          </a:p>
        </p:txBody>
      </p:sp>
      <p:sp>
        <p:nvSpPr>
          <p:cNvPr id="860" name="Le 26 octobre"/>
          <p:cNvSpPr/>
          <p:nvPr/>
        </p:nvSpPr>
        <p:spPr>
          <a:xfrm>
            <a:off x="19247208" y="585948"/>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 26 octobre</a:t>
            </a:r>
          </a:p>
        </p:txBody>
      </p:sp>
      <p:sp>
        <p:nvSpPr>
          <p:cNvPr id="861" name="Tom"/>
          <p:cNvSpPr/>
          <p:nvPr/>
        </p:nvSpPr>
        <p:spPr>
          <a:xfrm>
            <a:off x="8495138" y="778205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Tom</a:t>
            </a:r>
          </a:p>
        </p:txBody>
      </p:sp>
      <p:sp>
        <p:nvSpPr>
          <p:cNvPr id="862" name="Achat d'enveloppes"/>
          <p:cNvSpPr/>
          <p:nvPr/>
        </p:nvSpPr>
        <p:spPr>
          <a:xfrm>
            <a:off x="4245109" y="778205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Achat d'enveloppes</a:t>
            </a:r>
          </a:p>
        </p:txBody>
      </p:sp>
      <p:sp>
        <p:nvSpPr>
          <p:cNvPr id="863" name="Louise"/>
          <p:cNvSpPr/>
          <p:nvPr/>
        </p:nvSpPr>
        <p:spPr>
          <a:xfrm>
            <a:off x="8495138" y="98314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864" name="Location salle communale"/>
          <p:cNvSpPr/>
          <p:nvPr/>
        </p:nvSpPr>
        <p:spPr>
          <a:xfrm>
            <a:off x="4245109" y="9679052"/>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Location salle communale</a:t>
            </a:r>
          </a:p>
        </p:txBody>
      </p:sp>
      <p:sp>
        <p:nvSpPr>
          <p:cNvPr id="865" name="Louise"/>
          <p:cNvSpPr/>
          <p:nvPr/>
        </p:nvSpPr>
        <p:spPr>
          <a:xfrm>
            <a:off x="8495138" y="1172822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Louise</a:t>
            </a:r>
          </a:p>
        </p:txBody>
      </p:sp>
      <p:sp>
        <p:nvSpPr>
          <p:cNvPr id="866" name="Avertir la voisine"/>
          <p:cNvSpPr/>
          <p:nvPr/>
        </p:nvSpPr>
        <p:spPr>
          <a:xfrm>
            <a:off x="4245109" y="11728225"/>
            <a:ext cx="3015265" cy="1674499"/>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Avertir la voisine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8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 grpId="2" animBg="1" advAuto="0"/>
      <p:bldP spid="866"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hueOff val="-85258"/>
            <a:satOff val="14347"/>
            <a:lumOff val="22373"/>
          </a:schemeClr>
        </a:solidFill>
        <a:effectLst/>
      </p:bgPr>
    </p:bg>
    <p:spTree>
      <p:nvGrpSpPr>
        <p:cNvPr id="1" name=""/>
        <p:cNvGrpSpPr/>
        <p:nvPr/>
      </p:nvGrpSpPr>
      <p:grpSpPr>
        <a:xfrm>
          <a:off x="0" y="0"/>
          <a:ext cx="0" cy="0"/>
          <a:chOff x="0" y="0"/>
          <a:chExt cx="0" cy="0"/>
        </a:xfrm>
      </p:grpSpPr>
      <p:sp>
        <p:nvSpPr>
          <p:cNvPr id="870" name="Hands on par groupe"/>
          <p:cNvSpPr txBox="1"/>
          <p:nvPr/>
        </p:nvSpPr>
        <p:spPr>
          <a:xfrm>
            <a:off x="1206722" y="1181100"/>
            <a:ext cx="7378447"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Hands on par groupe</a:t>
            </a:r>
          </a:p>
        </p:txBody>
      </p:sp>
      <p:pic>
        <p:nvPicPr>
          <p:cNvPr id="871" name="TeamAlignmentMap-HITT.pdf" descr="TeamAlignmentMap-HITT.pdf"/>
          <p:cNvPicPr>
            <a:picLocks noChangeAspect="1"/>
          </p:cNvPicPr>
          <p:nvPr/>
        </p:nvPicPr>
        <p:blipFill>
          <a:blip r:embed="rId3">
            <a:extLst/>
          </a:blip>
          <a:stretch>
            <a:fillRect/>
          </a:stretch>
        </p:blipFill>
        <p:spPr>
          <a:xfrm>
            <a:off x="10688628" y="2982390"/>
            <a:ext cx="12003557" cy="8488240"/>
          </a:xfrm>
          <a:prstGeom prst="rect">
            <a:avLst/>
          </a:prstGeom>
          <a:ln w="12700">
            <a:miter lim="400000"/>
          </a:ln>
        </p:spPr>
      </p:pic>
      <p:sp>
        <p:nvSpPr>
          <p:cNvPr id="872" name="Line"/>
          <p:cNvSpPr/>
          <p:nvPr/>
        </p:nvSpPr>
        <p:spPr>
          <a:xfrm>
            <a:off x="1244600" y="2292350"/>
            <a:ext cx="7373556" cy="0"/>
          </a:xfrm>
          <a:prstGeom prst="line">
            <a:avLst/>
          </a:prstGeom>
          <a:ln w="63500">
            <a:solidFill>
              <a:srgbClr val="0600A3"/>
            </a:solidFill>
            <a:miter lim="400000"/>
          </a:ln>
        </p:spPr>
        <p:txBody>
          <a:bodyPr lIns="50800" tIns="50800" rIns="50800" bIns="50800" anchor="ctr"/>
          <a:lstStyle/>
          <a:p>
            <a:endParaRPr/>
          </a:p>
        </p:txBody>
      </p:sp>
      <p:sp>
        <p:nvSpPr>
          <p:cNvPr id="873" name="Choisir une mission…"/>
          <p:cNvSpPr txBox="1"/>
          <p:nvPr/>
        </p:nvSpPr>
        <p:spPr>
          <a:xfrm>
            <a:off x="1206182" y="2943291"/>
            <a:ext cx="10329802" cy="508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t>Choisir une mission</a:t>
            </a:r>
          </a:p>
          <a:p>
            <a:pPr algn="l">
              <a:defRPr sz="5000">
                <a:solidFill>
                  <a:srgbClr val="000000"/>
                </a:solidFill>
                <a:latin typeface="Gellix Regular"/>
                <a:ea typeface="Gellix Regular"/>
                <a:cs typeface="Gellix Regular"/>
                <a:sym typeface="Gellix Regular"/>
              </a:defRPr>
            </a:pPr>
            <a:r>
              <a:t>Par exemple:</a:t>
            </a:r>
          </a:p>
          <a:p>
            <a:pPr marL="635000" indent="-635000" algn="l">
              <a:buSzPct val="123000"/>
              <a:buChar char="-"/>
              <a:defRPr sz="5000">
                <a:solidFill>
                  <a:srgbClr val="000000"/>
                </a:solidFill>
                <a:latin typeface="Gellix Regular"/>
                <a:ea typeface="Gellix Regular"/>
                <a:cs typeface="Gellix Regular"/>
                <a:sym typeface="Gellix Regular"/>
              </a:defRPr>
            </a:pPr>
            <a:r>
              <a:t>un voyage d'étude</a:t>
            </a:r>
          </a:p>
          <a:p>
            <a:pPr marL="635000" indent="-635000" algn="l">
              <a:buSzPct val="123000"/>
              <a:buChar char="-"/>
              <a:defRPr sz="5000">
                <a:solidFill>
                  <a:srgbClr val="000000"/>
                </a:solidFill>
                <a:latin typeface="Gellix Regular"/>
                <a:ea typeface="Gellix Regular"/>
                <a:cs typeface="Gellix Regular"/>
                <a:sym typeface="Gellix Regular"/>
              </a:defRPr>
            </a:pPr>
            <a:r>
              <a:t>un déménagement</a:t>
            </a:r>
          </a:p>
          <a:p>
            <a:pPr marL="635000" indent="-635000" algn="l">
              <a:buSzPct val="123000"/>
              <a:buChar char="-"/>
              <a:defRPr sz="5000">
                <a:solidFill>
                  <a:srgbClr val="000000"/>
                </a:solidFill>
                <a:latin typeface="Gellix Regular"/>
                <a:ea typeface="Gellix Regular"/>
                <a:cs typeface="Gellix Regular"/>
                <a:sym typeface="Gellix Regular"/>
              </a:defRPr>
            </a:pPr>
            <a:r>
              <a:t>un repas</a:t>
            </a:r>
          </a:p>
          <a:p>
            <a:pPr algn="l">
              <a:defRPr sz="5000">
                <a:solidFill>
                  <a:srgbClr val="000000"/>
                </a:solidFill>
                <a:latin typeface="Gellix Regular"/>
                <a:ea typeface="Gellix Regular"/>
                <a:cs typeface="Gellix Regular"/>
                <a:sym typeface="Gellix Regular"/>
              </a:defRPr>
            </a:pPr>
            <a:endParaRPr/>
          </a:p>
        </p:txBody>
      </p:sp>
      <p:sp>
        <p:nvSpPr>
          <p:cNvPr id="874" name="10 minutes"/>
          <p:cNvSpPr txBox="1"/>
          <p:nvPr/>
        </p:nvSpPr>
        <p:spPr>
          <a:xfrm>
            <a:off x="1217612" y="12039599"/>
            <a:ext cx="3197861"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Bold"/>
                <a:ea typeface="Gellix Bold"/>
                <a:cs typeface="Gellix Bold"/>
                <a:sym typeface="Gellix Bold"/>
              </a:defRPr>
            </a:lvl1pPr>
          </a:lstStyle>
          <a:p>
            <a:r>
              <a:t>10 minutes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 name="Dre Marika Fenley…"/>
          <p:cNvSpPr txBox="1"/>
          <p:nvPr/>
        </p:nvSpPr>
        <p:spPr>
          <a:xfrm>
            <a:off x="4629931" y="11104165"/>
            <a:ext cx="7060407"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Bold"/>
                <a:ea typeface="Gellix Bold"/>
                <a:cs typeface="Gellix Bold"/>
                <a:sym typeface="Gellix Bold"/>
              </a:defRPr>
            </a:pPr>
            <a:r>
              <a:t>Dre Marika Fenley</a:t>
            </a:r>
          </a:p>
          <a:p>
            <a:pPr algn="l">
              <a:defRPr sz="2500">
                <a:solidFill>
                  <a:srgbClr val="000000"/>
                </a:solidFill>
                <a:latin typeface="Gellix Regular"/>
                <a:ea typeface="Gellix Regular"/>
                <a:cs typeface="Gellix Regular"/>
                <a:sym typeface="Gellix Regular"/>
              </a:defRPr>
            </a:pPr>
            <a:r>
              <a:t>Responsable du support enseignement et pédagogie, spécialiste en leadership</a:t>
            </a:r>
          </a:p>
        </p:txBody>
      </p:sp>
      <p:sp>
        <p:nvSpPr>
          <p:cNvPr id="167" name="Equipe pédagogique"/>
          <p:cNvSpPr txBox="1"/>
          <p:nvPr/>
        </p:nvSpPr>
        <p:spPr>
          <a:xfrm>
            <a:off x="1206722" y="1181100"/>
            <a:ext cx="724966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Equipe pédagogique</a:t>
            </a:r>
          </a:p>
        </p:txBody>
      </p:sp>
      <p:sp>
        <p:nvSpPr>
          <p:cNvPr id="168"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69" name="2019-2.jpg" descr="2019-2.jpg"/>
          <p:cNvPicPr>
            <a:picLocks noChangeAspect="1"/>
          </p:cNvPicPr>
          <p:nvPr/>
        </p:nvPicPr>
        <p:blipFill>
          <a:blip r:embed="rId3">
            <a:extLst/>
          </a:blip>
          <a:srcRect r="39997"/>
          <a:stretch>
            <a:fillRect/>
          </a:stretch>
        </p:blipFill>
        <p:spPr>
          <a:xfrm>
            <a:off x="12509301" y="2909689"/>
            <a:ext cx="7206435" cy="8006875"/>
          </a:xfrm>
          <a:prstGeom prst="rect">
            <a:avLst/>
          </a:prstGeom>
          <a:ln w="12700">
            <a:miter lim="400000"/>
          </a:ln>
        </p:spPr>
      </p:pic>
      <p:pic>
        <p:nvPicPr>
          <p:cNvPr id="170" name="7smg3R33KfEBbTL6iNe9Rw.jpg.jpeg" descr="7smg3R33KfEBbTL6iNe9Rw.jpg.jpeg"/>
          <p:cNvPicPr>
            <a:picLocks noChangeAspect="1"/>
          </p:cNvPicPr>
          <p:nvPr/>
        </p:nvPicPr>
        <p:blipFill>
          <a:blip r:embed="rId4">
            <a:extLst/>
          </a:blip>
          <a:srcRect l="28285" t="14367" r="26372" b="9467"/>
          <a:stretch>
            <a:fillRect/>
          </a:stretch>
        </p:blipFill>
        <p:spPr>
          <a:xfrm>
            <a:off x="4629931" y="2909689"/>
            <a:ext cx="7060459" cy="7896700"/>
          </a:xfrm>
          <a:prstGeom prst="rect">
            <a:avLst/>
          </a:prstGeom>
          <a:ln w="12700">
            <a:miter lim="400000"/>
          </a:ln>
        </p:spPr>
      </p:pic>
      <p:sp>
        <p:nvSpPr>
          <p:cNvPr id="171" name="Prof Adrian Holzer…"/>
          <p:cNvSpPr txBox="1"/>
          <p:nvPr/>
        </p:nvSpPr>
        <p:spPr>
          <a:xfrm>
            <a:off x="12470990" y="11142265"/>
            <a:ext cx="7283079" cy="187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Bold"/>
                <a:ea typeface="Gellix Bold"/>
                <a:cs typeface="Gellix Bold"/>
                <a:sym typeface="Gellix Bold"/>
              </a:defRPr>
            </a:pPr>
            <a:r>
              <a:t>Prof Adrian Holzer</a:t>
            </a:r>
          </a:p>
          <a:p>
            <a:pPr algn="l">
              <a:defRPr sz="2500">
                <a:solidFill>
                  <a:srgbClr val="000000"/>
                </a:solidFill>
                <a:latin typeface="Gellix Regular"/>
                <a:ea typeface="Gellix Regular"/>
                <a:cs typeface="Gellix Regular"/>
                <a:sym typeface="Gellix Regular"/>
              </a:defRPr>
            </a:pPr>
            <a:r>
              <a:t>Vice-doyen de la faculté des sciences économiques, spécialiste en systèmes d'information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Outils pour résoudre le problème"/>
          <p:cNvSpPr txBox="1"/>
          <p:nvPr/>
        </p:nvSpPr>
        <p:spPr>
          <a:xfrm>
            <a:off x="1194022" y="1181100"/>
            <a:ext cx="1136523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Outils pour résoudre le problème</a:t>
            </a:r>
          </a:p>
        </p:txBody>
      </p:sp>
      <p:sp>
        <p:nvSpPr>
          <p:cNvPr id="879"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000000"/>
                </a:solidFill>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880" name="Activités de l'équipe mal alignées"/>
          <p:cNvSpPr txBox="1"/>
          <p:nvPr/>
        </p:nvSpPr>
        <p:spPr>
          <a:xfrm>
            <a:off x="1257522" y="4119996"/>
            <a:ext cx="6296380" cy="265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1"/>
                </a:solidFill>
                <a:latin typeface="Gellix Medium"/>
                <a:ea typeface="Gellix Medium"/>
                <a:cs typeface="Gellix Medium"/>
                <a:sym typeface="Gellix Medium"/>
              </a:defRPr>
            </a:lvl1pPr>
          </a:lstStyle>
          <a:p>
            <a:r>
              <a:t>Activités de l'équipe mal alignées</a:t>
            </a:r>
          </a:p>
        </p:txBody>
      </p:sp>
      <p:sp>
        <p:nvSpPr>
          <p:cNvPr id="881" name="Climat d'équipe délétère"/>
          <p:cNvSpPr txBox="1"/>
          <p:nvPr/>
        </p:nvSpPr>
        <p:spPr>
          <a:xfrm>
            <a:off x="1183034" y="9182251"/>
            <a:ext cx="5920580" cy="180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6000">
                <a:solidFill>
                  <a:schemeClr val="accent6"/>
                </a:solidFill>
                <a:latin typeface="Gellix Medium"/>
                <a:ea typeface="Gellix Medium"/>
                <a:cs typeface="Gellix Medium"/>
                <a:sym typeface="Gellix Medium"/>
              </a:defRPr>
            </a:lvl1pPr>
          </a:lstStyle>
          <a:p>
            <a:r>
              <a:t>Climat d'équipe délétère</a:t>
            </a:r>
          </a:p>
        </p:txBody>
      </p:sp>
      <p:sp>
        <p:nvSpPr>
          <p:cNvPr id="882" name="Line"/>
          <p:cNvSpPr/>
          <p:nvPr/>
        </p:nvSpPr>
        <p:spPr>
          <a:xfrm>
            <a:off x="1270000" y="2292350"/>
            <a:ext cx="11365231" cy="0"/>
          </a:xfrm>
          <a:prstGeom prst="line">
            <a:avLst/>
          </a:prstGeom>
          <a:ln w="63500">
            <a:solidFill>
              <a:srgbClr val="0600A3"/>
            </a:solidFill>
            <a:miter lim="400000"/>
          </a:ln>
        </p:spPr>
        <p:txBody>
          <a:bodyPr lIns="50800" tIns="50800" rIns="50800" bIns="50800" anchor="ctr"/>
          <a:lstStyle/>
          <a:p>
            <a:endParaRPr/>
          </a:p>
        </p:txBody>
      </p:sp>
      <p:sp>
        <p:nvSpPr>
          <p:cNvPr id="883" name="On ne sait pas, qui fait  quoi"/>
          <p:cNvSpPr/>
          <p:nvPr/>
        </p:nvSpPr>
        <p:spPr>
          <a:xfrm>
            <a:off x="15902024" y="2722281"/>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On ne sait pas, qui fait  quoi</a:t>
            </a:r>
          </a:p>
        </p:txBody>
      </p:sp>
      <p:sp>
        <p:nvSpPr>
          <p:cNvPr id="884" name="Perte de temps en réunion"/>
          <p:cNvSpPr/>
          <p:nvPr/>
        </p:nvSpPr>
        <p:spPr>
          <a:xfrm rot="21092227">
            <a:off x="15363992" y="4226786"/>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Perte de temps en réunion</a:t>
            </a:r>
          </a:p>
        </p:txBody>
      </p:sp>
      <p:sp>
        <p:nvSpPr>
          <p:cNvPr id="885" name="Travail accompli lentement"/>
          <p:cNvSpPr/>
          <p:nvPr/>
        </p:nvSpPr>
        <p:spPr>
          <a:xfrm rot="21359163">
            <a:off x="15363992" y="2722281"/>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accompli lentement</a:t>
            </a:r>
          </a:p>
        </p:txBody>
      </p:sp>
      <p:sp>
        <p:nvSpPr>
          <p:cNvPr id="886" name="Les priorités changent sans raison"/>
          <p:cNvSpPr/>
          <p:nvPr/>
        </p:nvSpPr>
        <p:spPr>
          <a:xfrm>
            <a:off x="15105093" y="4617735"/>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Les priorités changent sans raison</a:t>
            </a:r>
          </a:p>
        </p:txBody>
      </p:sp>
      <p:sp>
        <p:nvSpPr>
          <p:cNvPr id="887" name="Projet en double"/>
          <p:cNvSpPr/>
          <p:nvPr/>
        </p:nvSpPr>
        <p:spPr>
          <a:xfrm>
            <a:off x="17440464" y="2507087"/>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Projet en double</a:t>
            </a:r>
          </a:p>
        </p:txBody>
      </p:sp>
      <p:sp>
        <p:nvSpPr>
          <p:cNvPr id="888" name="Travail en silo"/>
          <p:cNvSpPr/>
          <p:nvPr/>
        </p:nvSpPr>
        <p:spPr>
          <a:xfrm rot="294988">
            <a:off x="17090232" y="4226786"/>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en silo</a:t>
            </a:r>
          </a:p>
        </p:txBody>
      </p:sp>
      <p:sp>
        <p:nvSpPr>
          <p:cNvPr id="889" name="Travail en silo"/>
          <p:cNvSpPr/>
          <p:nvPr/>
        </p:nvSpPr>
        <p:spPr>
          <a:xfrm rot="383514">
            <a:off x="17090232" y="2722281"/>
            <a:ext cx="3547540"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Travail en silo</a:t>
            </a:r>
          </a:p>
        </p:txBody>
      </p:sp>
      <p:sp>
        <p:nvSpPr>
          <p:cNvPr id="890" name="Gros travail, peu de résultat"/>
          <p:cNvSpPr/>
          <p:nvPr/>
        </p:nvSpPr>
        <p:spPr>
          <a:xfrm>
            <a:off x="16177626" y="3817404"/>
            <a:ext cx="3547539" cy="2071466"/>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Gros travail, peu de résultat</a:t>
            </a:r>
          </a:p>
        </p:txBody>
      </p:sp>
      <p:sp>
        <p:nvSpPr>
          <p:cNvPr id="891" name="Manque de confiance"/>
          <p:cNvSpPr/>
          <p:nvPr/>
        </p:nvSpPr>
        <p:spPr>
          <a:xfrm rot="21092227">
            <a:off x="15363992" y="8352719"/>
            <a:ext cx="3547539"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de confiance</a:t>
            </a:r>
          </a:p>
        </p:txBody>
      </p:sp>
      <p:sp>
        <p:nvSpPr>
          <p:cNvPr id="892" name="Concurrence interne"/>
          <p:cNvSpPr/>
          <p:nvPr/>
        </p:nvSpPr>
        <p:spPr>
          <a:xfrm>
            <a:off x="15902024" y="9852235"/>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Concurrence interne</a:t>
            </a:r>
          </a:p>
        </p:txBody>
      </p:sp>
      <p:sp>
        <p:nvSpPr>
          <p:cNvPr id="893" name="Manque d'implication"/>
          <p:cNvSpPr/>
          <p:nvPr/>
        </p:nvSpPr>
        <p:spPr>
          <a:xfrm>
            <a:off x="16382886" y="7475584"/>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d'implication</a:t>
            </a:r>
          </a:p>
        </p:txBody>
      </p:sp>
      <p:sp>
        <p:nvSpPr>
          <p:cNvPr id="894" name="Peur"/>
          <p:cNvSpPr/>
          <p:nvPr/>
        </p:nvSpPr>
        <p:spPr>
          <a:xfrm>
            <a:off x="18352653" y="9852235"/>
            <a:ext cx="3547539"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Peur</a:t>
            </a:r>
          </a:p>
        </p:txBody>
      </p:sp>
      <p:sp>
        <p:nvSpPr>
          <p:cNvPr id="895" name="Manque de reconnaissance"/>
          <p:cNvSpPr/>
          <p:nvPr/>
        </p:nvSpPr>
        <p:spPr>
          <a:xfrm rot="388749">
            <a:off x="17735137" y="8023145"/>
            <a:ext cx="3547540" cy="20714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Manque de reconnaissance</a:t>
            </a:r>
          </a:p>
        </p:txBody>
      </p:sp>
      <p:sp>
        <p:nvSpPr>
          <p:cNvPr id="896" name="Perte de motivation"/>
          <p:cNvSpPr/>
          <p:nvPr/>
        </p:nvSpPr>
        <p:spPr>
          <a:xfrm rot="21040886">
            <a:off x="17735137" y="9327881"/>
            <a:ext cx="3547540" cy="207146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Perte de motivation</a:t>
            </a:r>
          </a:p>
        </p:txBody>
      </p:sp>
      <p:pic>
        <p:nvPicPr>
          <p:cNvPr id="897" name="TeamAlignmentMap-HITT.pdf" descr="TeamAlignmentMap-HITT.pdf"/>
          <p:cNvPicPr>
            <a:picLocks noChangeAspect="1"/>
          </p:cNvPicPr>
          <p:nvPr/>
        </p:nvPicPr>
        <p:blipFill>
          <a:blip r:embed="rId3">
            <a:extLst/>
          </a:blip>
          <a:stretch>
            <a:fillRect/>
          </a:stretch>
        </p:blipFill>
        <p:spPr>
          <a:xfrm>
            <a:off x="14993852" y="2071937"/>
            <a:ext cx="6825176" cy="4826381"/>
          </a:xfrm>
          <a:prstGeom prst="rect">
            <a:avLst/>
          </a:prstGeom>
          <a:ln w="12700">
            <a:miter lim="400000"/>
          </a:ln>
        </p:spPr>
      </p:pic>
      <p:sp>
        <p:nvSpPr>
          <p:cNvPr id="898" name="Team alignment map"/>
          <p:cNvSpPr txBox="1"/>
          <p:nvPr/>
        </p:nvSpPr>
        <p:spPr>
          <a:xfrm>
            <a:off x="14736176" y="4008877"/>
            <a:ext cx="7449313" cy="952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alignment map</a:t>
            </a:r>
          </a:p>
        </p:txBody>
      </p:sp>
      <p:pic>
        <p:nvPicPr>
          <p:cNvPr id="899" name="team_contract_small.jpeg" descr="team_contract_small.jpeg"/>
          <p:cNvPicPr>
            <a:picLocks noChangeAspect="1"/>
          </p:cNvPicPr>
          <p:nvPr/>
        </p:nvPicPr>
        <p:blipFill>
          <a:blip r:embed="rId4">
            <a:extLst/>
          </a:blip>
          <a:stretch>
            <a:fillRect/>
          </a:stretch>
        </p:blipFill>
        <p:spPr>
          <a:xfrm>
            <a:off x="14951558" y="7180958"/>
            <a:ext cx="7018548" cy="4978059"/>
          </a:xfrm>
          <a:prstGeom prst="rect">
            <a:avLst/>
          </a:prstGeom>
          <a:ln w="12700">
            <a:miter lim="400000"/>
          </a:ln>
        </p:spPr>
      </p:pic>
      <p:sp>
        <p:nvSpPr>
          <p:cNvPr id="900" name="Team contract"/>
          <p:cNvSpPr txBox="1"/>
          <p:nvPr/>
        </p:nvSpPr>
        <p:spPr>
          <a:xfrm>
            <a:off x="15862792" y="9335650"/>
            <a:ext cx="5196079" cy="9525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contract</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eam contract"/>
          <p:cNvSpPr txBox="1"/>
          <p:nvPr/>
        </p:nvSpPr>
        <p:spPr>
          <a:xfrm>
            <a:off x="1206722" y="1181100"/>
            <a:ext cx="519607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contract</a:t>
            </a:r>
          </a:p>
        </p:txBody>
      </p:sp>
      <p:sp>
        <p:nvSpPr>
          <p:cNvPr id="905" name="Mastrogiacomo, S., &amp; Osterwalder, A. (2021). High-Impact Tools for Teams: 5 Tools to Align Team Members, Build Trust, and Get Results Fast (Vol. 5). John Wiley &amp; Sons."/>
          <p:cNvSpPr txBox="1"/>
          <p:nvPr/>
        </p:nvSpPr>
        <p:spPr>
          <a:xfrm>
            <a:off x="1282065" y="12642850"/>
            <a:ext cx="14352271"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906"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sp>
        <p:nvSpPr>
          <p:cNvPr id="907" name="Attitudes et comportement…"/>
          <p:cNvSpPr txBox="1"/>
          <p:nvPr/>
        </p:nvSpPr>
        <p:spPr>
          <a:xfrm>
            <a:off x="1245779" y="2641600"/>
            <a:ext cx="6877305" cy="353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508000" indent="-508000" algn="l">
              <a:buSzPct val="123000"/>
              <a:buChar char="-"/>
              <a:defRPr sz="4000">
                <a:solidFill>
                  <a:srgbClr val="000000"/>
                </a:solidFill>
                <a:latin typeface="Gellix Regular"/>
                <a:ea typeface="Gellix Regular"/>
                <a:cs typeface="Gellix Regular"/>
                <a:sym typeface="Gellix Regular"/>
              </a:defRPr>
            </a:pPr>
            <a:r>
              <a:t>Attitudes et comportement</a:t>
            </a:r>
          </a:p>
          <a:p>
            <a:pPr marL="508000" indent="-508000" algn="l">
              <a:buSzPct val="123000"/>
              <a:buChar char="-"/>
              <a:defRPr sz="4000">
                <a:solidFill>
                  <a:srgbClr val="000000"/>
                </a:solidFill>
                <a:latin typeface="Gellix Regular"/>
                <a:ea typeface="Gellix Regular"/>
                <a:cs typeface="Gellix Regular"/>
                <a:sym typeface="Gellix Regular"/>
              </a:defRPr>
            </a:pPr>
            <a:r>
              <a:t>Prise de décision</a:t>
            </a:r>
          </a:p>
          <a:p>
            <a:pPr marL="508000" indent="-508000" algn="l">
              <a:buSzPct val="123000"/>
              <a:buChar char="-"/>
              <a:defRPr sz="4000">
                <a:solidFill>
                  <a:srgbClr val="000000"/>
                </a:solidFill>
                <a:latin typeface="Gellix Regular"/>
                <a:ea typeface="Gellix Regular"/>
                <a:cs typeface="Gellix Regular"/>
                <a:sym typeface="Gellix Regular"/>
              </a:defRPr>
            </a:pPr>
            <a:r>
              <a:t>Communication</a:t>
            </a:r>
          </a:p>
          <a:p>
            <a:pPr marL="508000" indent="-508000" algn="l">
              <a:buSzPct val="123000"/>
              <a:buChar char="-"/>
              <a:defRPr sz="4000">
                <a:solidFill>
                  <a:srgbClr val="000000"/>
                </a:solidFill>
                <a:latin typeface="Gellix Regular"/>
                <a:ea typeface="Gellix Regular"/>
                <a:cs typeface="Gellix Regular"/>
                <a:sym typeface="Gellix Regular"/>
              </a:defRPr>
            </a:pPr>
            <a:r>
              <a:t>Utilisations d'outils</a:t>
            </a:r>
          </a:p>
          <a:p>
            <a:pPr marL="508000" indent="-508000" algn="l">
              <a:buSzPct val="123000"/>
              <a:buChar char="-"/>
              <a:defRPr sz="4000">
                <a:solidFill>
                  <a:srgbClr val="000000"/>
                </a:solidFill>
                <a:latin typeface="Gellix Regular"/>
                <a:ea typeface="Gellix Regular"/>
                <a:cs typeface="Gellix Regular"/>
                <a:sym typeface="Gellix Regular"/>
              </a:defRPr>
            </a:pPr>
            <a:r>
              <a:t>Gestion de conflits</a:t>
            </a:r>
          </a:p>
          <a:p>
            <a:pPr marL="508000" indent="-508000" algn="l">
              <a:buSzPct val="123000"/>
              <a:buChar char="-"/>
              <a:defRPr sz="4000">
                <a:solidFill>
                  <a:srgbClr val="000000"/>
                </a:solidFill>
                <a:latin typeface="Gellix Regular"/>
                <a:ea typeface="Gellix Regular"/>
                <a:cs typeface="Gellix Regular"/>
                <a:sym typeface="Gellix Regular"/>
              </a:defRPr>
            </a:pPr>
            <a:r>
              <a:t>Relations avec les autres</a:t>
            </a:r>
          </a:p>
        </p:txBody>
      </p:sp>
      <p:pic>
        <p:nvPicPr>
          <p:cNvPr id="908" name="team_contract_small.jpeg" descr="team_contract_small.jpeg"/>
          <p:cNvPicPr>
            <a:picLocks noChangeAspect="1"/>
          </p:cNvPicPr>
          <p:nvPr/>
        </p:nvPicPr>
        <p:blipFill>
          <a:blip r:embed="rId3">
            <a:extLst/>
          </a:blip>
          <a:stretch>
            <a:fillRect/>
          </a:stretch>
        </p:blipFill>
        <p:spPr>
          <a:xfrm>
            <a:off x="11628761" y="3066232"/>
            <a:ext cx="11829201" cy="839011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E5ACD"/>
        </a:solidFill>
        <a:effectLst/>
      </p:bgPr>
    </p:bg>
    <p:spTree>
      <p:nvGrpSpPr>
        <p:cNvPr id="1" name=""/>
        <p:cNvGrpSpPr/>
        <p:nvPr/>
      </p:nvGrpSpPr>
      <p:grpSpPr>
        <a:xfrm>
          <a:off x="0" y="0"/>
          <a:ext cx="0" cy="0"/>
          <a:chOff x="0" y="0"/>
          <a:chExt cx="0" cy="0"/>
        </a:xfrm>
      </p:grpSpPr>
      <p:sp>
        <p:nvSpPr>
          <p:cNvPr id="912" name="Hands on"/>
          <p:cNvSpPr txBox="1"/>
          <p:nvPr/>
        </p:nvSpPr>
        <p:spPr>
          <a:xfrm>
            <a:off x="1155922" y="1181100"/>
            <a:ext cx="338861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FFFFFF"/>
                </a:solidFill>
                <a:latin typeface="Gellix Bold"/>
                <a:ea typeface="Gellix Bold"/>
                <a:cs typeface="Gellix Bold"/>
                <a:sym typeface="Gellix Bold"/>
              </a:defRPr>
            </a:lvl1pPr>
          </a:lstStyle>
          <a:p>
            <a:r>
              <a:t>Hands on</a:t>
            </a:r>
          </a:p>
        </p:txBody>
      </p:sp>
      <p:sp>
        <p:nvSpPr>
          <p:cNvPr id="913" name="Sur SpeakUp (web.speakup.info) salle: 94978…"/>
          <p:cNvSpPr txBox="1"/>
          <p:nvPr/>
        </p:nvSpPr>
        <p:spPr>
          <a:xfrm>
            <a:off x="1206182" y="2943291"/>
            <a:ext cx="10225907"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FFFFFF"/>
                </a:solidFill>
                <a:latin typeface="Gellix Regular"/>
                <a:ea typeface="Gellix Regular"/>
                <a:cs typeface="Gellix Regular"/>
                <a:sym typeface="Gellix Regular"/>
              </a:defRPr>
            </a:pPr>
            <a:r>
              <a:t>Sur SpeakUp (</a:t>
            </a:r>
            <a:r>
              <a:rPr u="sng">
                <a:hlinkClick r:id="rId3"/>
              </a:rPr>
              <a:t>web.speakup.info</a:t>
            </a:r>
            <a:r>
              <a:t>) salle: </a:t>
            </a:r>
            <a:r>
              <a:rPr>
                <a:latin typeface="Gellix Bold"/>
                <a:ea typeface="Gellix Bold"/>
                <a:cs typeface="Gellix Bold"/>
                <a:sym typeface="Gellix Bold"/>
              </a:rPr>
              <a:t>94978</a:t>
            </a:r>
          </a:p>
          <a:p>
            <a:pPr algn="l">
              <a:defRPr sz="5000">
                <a:solidFill>
                  <a:srgbClr val="FFFFFF"/>
                </a:solidFill>
                <a:latin typeface="Gellix Regular"/>
                <a:ea typeface="Gellix Regular"/>
                <a:cs typeface="Gellix Regular"/>
                <a:sym typeface="Gellix Regular"/>
              </a:defRPr>
            </a:pPr>
            <a:endParaRPr>
              <a:latin typeface="Gellix Bold"/>
              <a:ea typeface="Gellix Bold"/>
              <a:cs typeface="Gellix Bold"/>
              <a:sym typeface="Gellix Bold"/>
            </a:endParaRPr>
          </a:p>
          <a:p>
            <a:pPr algn="l">
              <a:defRPr sz="5000">
                <a:solidFill>
                  <a:srgbClr val="FFFFFF"/>
                </a:solidFill>
                <a:latin typeface="Gellix Regular"/>
                <a:ea typeface="Gellix Regular"/>
                <a:cs typeface="Gellix Regular"/>
                <a:sym typeface="Gellix Regular"/>
              </a:defRPr>
            </a:pPr>
            <a:r>
              <a:t>Poster des messages de comportements et attitudes que vous mettriez dans ou en dehors du contrat (IN ou OUT)</a:t>
            </a:r>
          </a:p>
          <a:p>
            <a:pPr algn="l">
              <a:defRPr sz="5000">
                <a:solidFill>
                  <a:srgbClr val="FFFFFF"/>
                </a:solidFill>
                <a:latin typeface="Gellix Regular"/>
                <a:ea typeface="Gellix Regular"/>
                <a:cs typeface="Gellix Regular"/>
                <a:sym typeface="Gellix Regular"/>
              </a:defRPr>
            </a:pPr>
            <a:endParaRPr/>
          </a:p>
          <a:p>
            <a:pPr algn="l">
              <a:defRPr sz="5000">
                <a:solidFill>
                  <a:srgbClr val="FFFFFF"/>
                </a:solidFill>
                <a:latin typeface="Gellix Regular"/>
                <a:ea typeface="Gellix Regular"/>
                <a:cs typeface="Gellix Regular"/>
                <a:sym typeface="Gellix Regular"/>
              </a:defRPr>
            </a:pPr>
            <a:r>
              <a:t>Si vous voyez des messages d'autres personnes, likez ou dislikez si vous êtes d'accord ou non</a:t>
            </a:r>
          </a:p>
        </p:txBody>
      </p:sp>
      <p:sp>
        <p:nvSpPr>
          <p:cNvPr id="914" name="2 minutes seul-e pour poster, 1 minutes pour lire, 5 minutes discussion en classe"/>
          <p:cNvSpPr txBox="1"/>
          <p:nvPr/>
        </p:nvSpPr>
        <p:spPr>
          <a:xfrm>
            <a:off x="1217612" y="12039599"/>
            <a:ext cx="22729826"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FFFFFF"/>
                </a:solidFill>
                <a:latin typeface="Gellix Bold"/>
                <a:ea typeface="Gellix Bold"/>
                <a:cs typeface="Gellix Bold"/>
                <a:sym typeface="Gellix Bold"/>
              </a:defRPr>
            </a:lvl1pPr>
          </a:lstStyle>
          <a:p>
            <a:r>
              <a:t>2 minutes seul-e pour poster, 1 minutes pour lire, 5 minutes discussion en classe</a:t>
            </a:r>
          </a:p>
        </p:txBody>
      </p:sp>
      <p:sp>
        <p:nvSpPr>
          <p:cNvPr id="915" name="Line"/>
          <p:cNvSpPr/>
          <p:nvPr/>
        </p:nvSpPr>
        <p:spPr>
          <a:xfrm>
            <a:off x="1244600" y="2292350"/>
            <a:ext cx="8955762" cy="0"/>
          </a:xfrm>
          <a:prstGeom prst="line">
            <a:avLst/>
          </a:prstGeom>
          <a:ln w="63500">
            <a:solidFill>
              <a:srgbClr val="FFFFFF"/>
            </a:solidFill>
            <a:miter lim="400000"/>
          </a:ln>
        </p:spPr>
        <p:txBody>
          <a:bodyPr lIns="50800" tIns="50800" rIns="50800" bIns="50800" anchor="ctr"/>
          <a:lstStyle/>
          <a:p>
            <a:endParaRPr/>
          </a:p>
        </p:txBody>
      </p:sp>
      <p:pic>
        <p:nvPicPr>
          <p:cNvPr id="916" name="IMG_1886.PNG" descr="IMG_1886.PNG"/>
          <p:cNvPicPr>
            <a:picLocks noChangeAspect="1"/>
          </p:cNvPicPr>
          <p:nvPr/>
        </p:nvPicPr>
        <p:blipFill>
          <a:blip r:embed="rId4">
            <a:extLst/>
          </a:blip>
          <a:stretch>
            <a:fillRect/>
          </a:stretch>
        </p:blipFill>
        <p:spPr>
          <a:xfrm>
            <a:off x="12884974" y="1981200"/>
            <a:ext cx="9753601" cy="97536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920" name="team_contract_small.jpeg" descr="team_contract_small.jpeg"/>
          <p:cNvPicPr>
            <a:picLocks noChangeAspect="1"/>
          </p:cNvPicPr>
          <p:nvPr/>
        </p:nvPicPr>
        <p:blipFill>
          <a:blip r:embed="rId3">
            <a:extLst/>
          </a:blip>
          <a:stretch>
            <a:fillRect/>
          </a:stretch>
        </p:blipFill>
        <p:spPr>
          <a:xfrm>
            <a:off x="2693950" y="-1"/>
            <a:ext cx="19338145" cy="13716001"/>
          </a:xfrm>
          <a:prstGeom prst="rect">
            <a:avLst/>
          </a:prstGeom>
          <a:ln w="12700">
            <a:miter lim="400000"/>
          </a:ln>
        </p:spPr>
      </p:pic>
      <p:sp>
        <p:nvSpPr>
          <p:cNvPr id="921" name="Se faire confiance"/>
          <p:cNvSpPr/>
          <p:nvPr/>
        </p:nvSpPr>
        <p:spPr>
          <a:xfrm>
            <a:off x="13270672" y="4552975"/>
            <a:ext cx="3015265"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Se faire confiance</a:t>
            </a:r>
          </a:p>
        </p:txBody>
      </p:sp>
      <p:sp>
        <p:nvSpPr>
          <p:cNvPr id="922" name="Mastrogiacomo, S., &amp; Osterwalder, A. (2021). High-Impact Tools for Teams: 5 Tools to Align Team Members, Build Trust, and Get Results Fast (Vol. 5). John Wiley &amp; Sons."/>
          <p:cNvSpPr txBox="1"/>
          <p:nvPr/>
        </p:nvSpPr>
        <p:spPr>
          <a:xfrm>
            <a:off x="1226870" y="13222399"/>
            <a:ext cx="14352271"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atin typeface="Gellix Regular"/>
                <a:ea typeface="Gellix Regular"/>
                <a:cs typeface="Gellix Regular"/>
                <a:sym typeface="Gellix Regular"/>
              </a:defRPr>
            </a:lvl1pPr>
          </a:lstStyle>
          <a:p>
            <a:r>
              <a:t>Mastrogiacomo, S., &amp; Osterwalder, A. (2021). High-Impact Tools for Teams: 5 Tools to Align Team Members, Build Trust, and Get Results Fast (Vol. 5). John Wiley &amp; Sons.</a:t>
            </a:r>
          </a:p>
        </p:txBody>
      </p:sp>
      <p:sp>
        <p:nvSpPr>
          <p:cNvPr id="923" name="Partager souvent et tôt"/>
          <p:cNvSpPr/>
          <p:nvPr/>
        </p:nvSpPr>
        <p:spPr>
          <a:xfrm>
            <a:off x="6128977" y="3752221"/>
            <a:ext cx="3015265" cy="1674500"/>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Partager souvent et tôt</a:t>
            </a:r>
          </a:p>
        </p:txBody>
      </p:sp>
      <p:sp>
        <p:nvSpPr>
          <p:cNvPr id="924" name="Manquer de respect"/>
          <p:cNvSpPr/>
          <p:nvPr/>
        </p:nvSpPr>
        <p:spPr>
          <a:xfrm>
            <a:off x="16355820" y="1169660"/>
            <a:ext cx="3015265" cy="1674499"/>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Manquer de respect</a:t>
            </a:r>
          </a:p>
        </p:txBody>
      </p:sp>
      <p:sp>
        <p:nvSpPr>
          <p:cNvPr id="925" name="Faire bien dès la première fois"/>
          <p:cNvSpPr/>
          <p:nvPr/>
        </p:nvSpPr>
        <p:spPr>
          <a:xfrm>
            <a:off x="18881464" y="7662072"/>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bien dès la première fois</a:t>
            </a:r>
          </a:p>
        </p:txBody>
      </p:sp>
      <p:sp>
        <p:nvSpPr>
          <p:cNvPr id="926" name="Jeux politiques"/>
          <p:cNvSpPr/>
          <p:nvPr/>
        </p:nvSpPr>
        <p:spPr>
          <a:xfrm>
            <a:off x="18881464" y="5142982"/>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Jeux politiques</a:t>
            </a:r>
          </a:p>
        </p:txBody>
      </p:sp>
      <p:sp>
        <p:nvSpPr>
          <p:cNvPr id="927" name="Ne pas faire confiance au autres"/>
          <p:cNvSpPr/>
          <p:nvPr/>
        </p:nvSpPr>
        <p:spPr>
          <a:xfrm>
            <a:off x="18006908" y="3023872"/>
            <a:ext cx="3015265" cy="1674499"/>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Ne pas faire confiance au autres</a:t>
            </a:r>
          </a:p>
        </p:txBody>
      </p:sp>
      <p:sp>
        <p:nvSpPr>
          <p:cNvPr id="928" name="Ne pas s'excuser en cas de retard"/>
          <p:cNvSpPr/>
          <p:nvPr/>
        </p:nvSpPr>
        <p:spPr>
          <a:xfrm>
            <a:off x="3555574" y="10860080"/>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Ne pas s'excuser en cas de retard</a:t>
            </a:r>
          </a:p>
        </p:txBody>
      </p:sp>
      <p:sp>
        <p:nvSpPr>
          <p:cNvPr id="929" name="Faire des réunions dans l'open space"/>
          <p:cNvSpPr/>
          <p:nvPr/>
        </p:nvSpPr>
        <p:spPr>
          <a:xfrm>
            <a:off x="-4629944" y="10960256"/>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des réunions dans l'open space</a:t>
            </a:r>
          </a:p>
        </p:txBody>
      </p:sp>
      <p:sp>
        <p:nvSpPr>
          <p:cNvPr id="930" name="Une personne qui décide tout qui domine"/>
          <p:cNvSpPr/>
          <p:nvPr/>
        </p:nvSpPr>
        <p:spPr>
          <a:xfrm>
            <a:off x="17610776" y="10391985"/>
            <a:ext cx="3015265" cy="1674499"/>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Une personne qui décide tout qui domine</a:t>
            </a:r>
          </a:p>
        </p:txBody>
      </p:sp>
      <p:sp>
        <p:nvSpPr>
          <p:cNvPr id="931" name="Apporter des changement de dernière minute"/>
          <p:cNvSpPr/>
          <p:nvPr/>
        </p:nvSpPr>
        <p:spPr>
          <a:xfrm>
            <a:off x="1869794" y="8654865"/>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Apporter des changement de dernière minute</a:t>
            </a:r>
          </a:p>
        </p:txBody>
      </p:sp>
      <p:sp>
        <p:nvSpPr>
          <p:cNvPr id="932" name="Appliquer les procédures aveuglément"/>
          <p:cNvSpPr/>
          <p:nvPr/>
        </p:nvSpPr>
        <p:spPr>
          <a:xfrm>
            <a:off x="1732976" y="5887072"/>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Appliquer les procédures aveuglément</a:t>
            </a:r>
          </a:p>
        </p:txBody>
      </p:sp>
      <p:sp>
        <p:nvSpPr>
          <p:cNvPr id="933" name="Solutions toute faites"/>
          <p:cNvSpPr/>
          <p:nvPr/>
        </p:nvSpPr>
        <p:spPr>
          <a:xfrm>
            <a:off x="11509141" y="538198"/>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Solutions toute faites</a:t>
            </a:r>
          </a:p>
        </p:txBody>
      </p:sp>
      <p:sp>
        <p:nvSpPr>
          <p:cNvPr id="934" name="Plagier"/>
          <p:cNvSpPr/>
          <p:nvPr/>
        </p:nvSpPr>
        <p:spPr>
          <a:xfrm>
            <a:off x="5696776" y="979208"/>
            <a:ext cx="3015265" cy="1674499"/>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Plagier</a:t>
            </a:r>
          </a:p>
        </p:txBody>
      </p:sp>
      <p:sp>
        <p:nvSpPr>
          <p:cNvPr id="935" name="Ne pas s'impliquer"/>
          <p:cNvSpPr/>
          <p:nvPr/>
        </p:nvSpPr>
        <p:spPr>
          <a:xfrm>
            <a:off x="1732976" y="3717464"/>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Ne pas s'impliquer</a:t>
            </a:r>
          </a:p>
        </p:txBody>
      </p:sp>
      <p:sp>
        <p:nvSpPr>
          <p:cNvPr id="936" name="Ne pas faire part des problèmes"/>
          <p:cNvSpPr/>
          <p:nvPr/>
        </p:nvSpPr>
        <p:spPr>
          <a:xfrm>
            <a:off x="2143430" y="1684674"/>
            <a:ext cx="3015265" cy="1674500"/>
          </a:xfrm>
          <a:prstGeom prst="rect">
            <a:avLst/>
          </a:prstGeom>
          <a:solidFill>
            <a:schemeClr val="accent6">
              <a:lumOff val="1616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Ne pas faire part des problèmes</a:t>
            </a:r>
          </a:p>
        </p:txBody>
      </p:sp>
      <p:sp>
        <p:nvSpPr>
          <p:cNvPr id="937" name="Pas de réunion le vendredi"/>
          <p:cNvSpPr/>
          <p:nvPr/>
        </p:nvSpPr>
        <p:spPr>
          <a:xfrm>
            <a:off x="9602815" y="2573991"/>
            <a:ext cx="3015265"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Pas de réunion le vendredi</a:t>
            </a:r>
          </a:p>
        </p:txBody>
      </p:sp>
      <p:sp>
        <p:nvSpPr>
          <p:cNvPr id="938" name="S'écouter les uns les autres"/>
          <p:cNvSpPr/>
          <p:nvPr/>
        </p:nvSpPr>
        <p:spPr>
          <a:xfrm>
            <a:off x="10684367" y="10242250"/>
            <a:ext cx="3015266"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S'écouter les uns les autres</a:t>
            </a:r>
          </a:p>
        </p:txBody>
      </p:sp>
      <p:sp>
        <p:nvSpPr>
          <p:cNvPr id="939" name="Achever le travail convenu"/>
          <p:cNvSpPr/>
          <p:nvPr/>
        </p:nvSpPr>
        <p:spPr>
          <a:xfrm>
            <a:off x="8559281" y="6525235"/>
            <a:ext cx="3015265"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Achever le travail convenu</a:t>
            </a:r>
          </a:p>
        </p:txBody>
      </p:sp>
      <p:sp>
        <p:nvSpPr>
          <p:cNvPr id="940" name="Venir préparé aux réunions"/>
          <p:cNvSpPr/>
          <p:nvPr/>
        </p:nvSpPr>
        <p:spPr>
          <a:xfrm>
            <a:off x="9597211" y="8346932"/>
            <a:ext cx="3015266"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Venir préparé aux réunions</a:t>
            </a:r>
          </a:p>
        </p:txBody>
      </p:sp>
      <p:sp>
        <p:nvSpPr>
          <p:cNvPr id="941" name="Commettre une erreur"/>
          <p:cNvSpPr/>
          <p:nvPr/>
        </p:nvSpPr>
        <p:spPr>
          <a:xfrm>
            <a:off x="12940551" y="2662325"/>
            <a:ext cx="3015265"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Commettre une erreur</a:t>
            </a:r>
          </a:p>
        </p:txBody>
      </p:sp>
      <p:sp>
        <p:nvSpPr>
          <p:cNvPr id="942" name="Etre à l'heure"/>
          <p:cNvSpPr/>
          <p:nvPr/>
        </p:nvSpPr>
        <p:spPr>
          <a:xfrm>
            <a:off x="5326660" y="6020750"/>
            <a:ext cx="3015265" cy="1674500"/>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Etre à l'heure</a:t>
            </a:r>
          </a:p>
        </p:txBody>
      </p:sp>
      <p:sp>
        <p:nvSpPr>
          <p:cNvPr id="943" name="Informer des progrès"/>
          <p:cNvSpPr/>
          <p:nvPr/>
        </p:nvSpPr>
        <p:spPr>
          <a:xfrm>
            <a:off x="6128977" y="8346932"/>
            <a:ext cx="3015265"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Informer des progrès</a:t>
            </a:r>
          </a:p>
        </p:txBody>
      </p:sp>
      <p:sp>
        <p:nvSpPr>
          <p:cNvPr id="944" name="Etre ouverts aux nouvelles idées"/>
          <p:cNvSpPr/>
          <p:nvPr/>
        </p:nvSpPr>
        <p:spPr>
          <a:xfrm>
            <a:off x="9196053" y="4609783"/>
            <a:ext cx="3015265" cy="1674500"/>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Etre ouverts aux nouvelles idées</a:t>
            </a:r>
          </a:p>
        </p:txBody>
      </p:sp>
      <p:sp>
        <p:nvSpPr>
          <p:cNvPr id="945" name="Ecouteurs sur les oreilles = ne pas déranger"/>
          <p:cNvSpPr/>
          <p:nvPr/>
        </p:nvSpPr>
        <p:spPr>
          <a:xfrm>
            <a:off x="-5360526" y="4871605"/>
            <a:ext cx="3015266" cy="1674500"/>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Ecouteurs sur les oreilles = ne pas déranger</a:t>
            </a:r>
          </a:p>
        </p:txBody>
      </p:sp>
      <p:sp>
        <p:nvSpPr>
          <p:cNvPr id="946" name="Les réunions sont bien organisées"/>
          <p:cNvSpPr/>
          <p:nvPr/>
        </p:nvSpPr>
        <p:spPr>
          <a:xfrm>
            <a:off x="12681219" y="6525235"/>
            <a:ext cx="3015265" cy="1674499"/>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Les réunions sont bien organisées</a:t>
            </a:r>
          </a:p>
        </p:txBody>
      </p:sp>
      <p:sp>
        <p:nvSpPr>
          <p:cNvPr id="947" name="Faire connaissance autour d'un café"/>
          <p:cNvSpPr/>
          <p:nvPr/>
        </p:nvSpPr>
        <p:spPr>
          <a:xfrm>
            <a:off x="15825651" y="4359197"/>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Faire connaissance autour d'un café</a:t>
            </a:r>
          </a:p>
        </p:txBody>
      </p:sp>
      <p:sp>
        <p:nvSpPr>
          <p:cNvPr id="948" name="S'attribuer des rôles tournants (animation, prise de note, porte parole)"/>
          <p:cNvSpPr/>
          <p:nvPr/>
        </p:nvSpPr>
        <p:spPr>
          <a:xfrm>
            <a:off x="15385586" y="6172015"/>
            <a:ext cx="3639585" cy="2151186"/>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S'attribuer des rôles tournants (animation, prise de note, porte parole)</a:t>
            </a:r>
          </a:p>
        </p:txBody>
      </p:sp>
      <p:sp>
        <p:nvSpPr>
          <p:cNvPr id="949" name="Les décisions sont faites à la majorité"/>
          <p:cNvSpPr/>
          <p:nvPr/>
        </p:nvSpPr>
        <p:spPr>
          <a:xfrm>
            <a:off x="14431148" y="10960256"/>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Les décisions sont faites à la majorité</a:t>
            </a:r>
          </a:p>
        </p:txBody>
      </p:sp>
      <p:sp>
        <p:nvSpPr>
          <p:cNvPr id="950" name="Tout le monde participe"/>
          <p:cNvSpPr/>
          <p:nvPr/>
        </p:nvSpPr>
        <p:spPr>
          <a:xfrm>
            <a:off x="13677707" y="8383742"/>
            <a:ext cx="3015265" cy="1674500"/>
          </a:xfrm>
          <a:prstGeom prst="rect">
            <a:avLst/>
          </a:prstGeom>
          <a:solidFill>
            <a:srgbClr val="56EEB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Tout le monde participe</a:t>
            </a:r>
          </a:p>
        </p:txBody>
      </p:sp>
      <p:sp>
        <p:nvSpPr>
          <p:cNvPr id="951" name="Désigner une personne qui donne le parole"/>
          <p:cNvSpPr/>
          <p:nvPr/>
        </p:nvSpPr>
        <p:spPr>
          <a:xfrm>
            <a:off x="16355820" y="8681368"/>
            <a:ext cx="3015265" cy="1674500"/>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3000">
                <a:solidFill>
                  <a:srgbClr val="000000"/>
                </a:solidFill>
                <a:latin typeface="Gellix Regular"/>
                <a:ea typeface="Gellix Regular"/>
                <a:cs typeface="Gellix Regular"/>
                <a:sym typeface="Gellix Regular"/>
              </a:defRPr>
            </a:lvl1pPr>
          </a:lstStyle>
          <a:p>
            <a:r>
              <a:t>Désigner une personne qui donne le parole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93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9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92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p:tmAbs val="0"/>
                                  </p:iterate>
                                  <p:childTnLst>
                                    <p:set>
                                      <p:cBhvr>
                                        <p:cTn id="18" fill="hold"/>
                                        <p:tgtEl>
                                          <p:spTgt spid="93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6" nodeType="afterEffect">
                                  <p:stCondLst>
                                    <p:cond delay="0"/>
                                  </p:stCondLst>
                                  <p:iterate>
                                    <p:tmAbs val="0"/>
                                  </p:iterate>
                                  <p:childTnLst>
                                    <p:set>
                                      <p:cBhvr>
                                        <p:cTn id="21" fill="hold"/>
                                        <p:tgtEl>
                                          <p:spTgt spid="93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7" nodeType="afterEffect">
                                  <p:stCondLst>
                                    <p:cond delay="0"/>
                                  </p:stCondLst>
                                  <p:iterate>
                                    <p:tmAbs val="0"/>
                                  </p:iterate>
                                  <p:childTnLst>
                                    <p:set>
                                      <p:cBhvr>
                                        <p:cTn id="24" fill="hold"/>
                                        <p:tgtEl>
                                          <p:spTgt spid="92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8" nodeType="afterEffect">
                                  <p:stCondLst>
                                    <p:cond delay="0"/>
                                  </p:stCondLst>
                                  <p:iterate>
                                    <p:tmAbs val="0"/>
                                  </p:iterate>
                                  <p:childTnLst>
                                    <p:set>
                                      <p:cBhvr>
                                        <p:cTn id="27" fill="hold"/>
                                        <p:tgtEl>
                                          <p:spTgt spid="93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9" nodeType="afterEffect">
                                  <p:stCondLst>
                                    <p:cond delay="0"/>
                                  </p:stCondLst>
                                  <p:iterate>
                                    <p:tmAbs val="0"/>
                                  </p:iterate>
                                  <p:childTnLst>
                                    <p:set>
                                      <p:cBhvr>
                                        <p:cTn id="30" fill="hold"/>
                                        <p:tgtEl>
                                          <p:spTgt spid="92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0" nodeType="afterEffect">
                                  <p:stCondLst>
                                    <p:cond delay="0"/>
                                  </p:stCondLst>
                                  <p:iterate>
                                    <p:tmAbs val="0"/>
                                  </p:iterate>
                                  <p:childTnLst>
                                    <p:set>
                                      <p:cBhvr>
                                        <p:cTn id="33" fill="hold"/>
                                        <p:tgtEl>
                                          <p:spTgt spid="93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1" nodeType="afterEffect">
                                  <p:stCondLst>
                                    <p:cond delay="0"/>
                                  </p:stCondLst>
                                  <p:iterate>
                                    <p:tmAbs val="0"/>
                                  </p:iterate>
                                  <p:childTnLst>
                                    <p:set>
                                      <p:cBhvr>
                                        <p:cTn id="36" fill="hold"/>
                                        <p:tgtEl>
                                          <p:spTgt spid="93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2" nodeType="afterEffect">
                                  <p:stCondLst>
                                    <p:cond delay="0"/>
                                  </p:stCondLst>
                                  <p:iterate>
                                    <p:tmAbs val="0"/>
                                  </p:iterate>
                                  <p:childTnLst>
                                    <p:set>
                                      <p:cBhvr>
                                        <p:cTn id="39" fill="hold"/>
                                        <p:tgtEl>
                                          <p:spTgt spid="9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3" nodeType="clickEffect">
                                  <p:stCondLst>
                                    <p:cond delay="0"/>
                                  </p:stCondLst>
                                  <p:iterate>
                                    <p:tmAbs val="0"/>
                                  </p:iterate>
                                  <p:childTnLst>
                                    <p:set>
                                      <p:cBhvr>
                                        <p:cTn id="43" fill="hold"/>
                                        <p:tgtEl>
                                          <p:spTgt spid="94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4" nodeType="afterEffect">
                                  <p:stCondLst>
                                    <p:cond delay="0"/>
                                  </p:stCondLst>
                                  <p:iterate>
                                    <p:tmAbs val="0"/>
                                  </p:iterate>
                                  <p:childTnLst>
                                    <p:set>
                                      <p:cBhvr>
                                        <p:cTn id="46" fill="hold"/>
                                        <p:tgtEl>
                                          <p:spTgt spid="94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5" nodeType="afterEffect">
                                  <p:stCondLst>
                                    <p:cond delay="0"/>
                                  </p:stCondLst>
                                  <p:iterate>
                                    <p:tmAbs val="0"/>
                                  </p:iterate>
                                  <p:childTnLst>
                                    <p:set>
                                      <p:cBhvr>
                                        <p:cTn id="49" fill="hold"/>
                                        <p:tgtEl>
                                          <p:spTgt spid="942"/>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6" nodeType="afterEffect">
                                  <p:stCondLst>
                                    <p:cond delay="0"/>
                                  </p:stCondLst>
                                  <p:iterate>
                                    <p:tmAbs val="0"/>
                                  </p:iterate>
                                  <p:childTnLst>
                                    <p:set>
                                      <p:cBhvr>
                                        <p:cTn id="52" fill="hold"/>
                                        <p:tgtEl>
                                          <p:spTgt spid="946"/>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7" nodeType="afterEffect">
                                  <p:stCondLst>
                                    <p:cond delay="0"/>
                                  </p:stCondLst>
                                  <p:iterate>
                                    <p:tmAbs val="0"/>
                                  </p:iterate>
                                  <p:childTnLst>
                                    <p:set>
                                      <p:cBhvr>
                                        <p:cTn id="55" fill="hold"/>
                                        <p:tgtEl>
                                          <p:spTgt spid="94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18" nodeType="afterEffect">
                                  <p:stCondLst>
                                    <p:cond delay="0"/>
                                  </p:stCondLst>
                                  <p:iterate>
                                    <p:tmAbs val="0"/>
                                  </p:iterate>
                                  <p:childTnLst>
                                    <p:set>
                                      <p:cBhvr>
                                        <p:cTn id="58" fill="hold"/>
                                        <p:tgtEl>
                                          <p:spTgt spid="939"/>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9" nodeType="afterEffect">
                                  <p:stCondLst>
                                    <p:cond delay="0"/>
                                  </p:stCondLst>
                                  <p:iterate>
                                    <p:tmAbs val="0"/>
                                  </p:iterate>
                                  <p:childTnLst>
                                    <p:set>
                                      <p:cBhvr>
                                        <p:cTn id="61" fill="hold"/>
                                        <p:tgtEl>
                                          <p:spTgt spid="937"/>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20" nodeType="afterEffect">
                                  <p:stCondLst>
                                    <p:cond delay="0"/>
                                  </p:stCondLst>
                                  <p:iterate>
                                    <p:tmAbs val="0"/>
                                  </p:iterate>
                                  <p:childTnLst>
                                    <p:set>
                                      <p:cBhvr>
                                        <p:cTn id="64" fill="hold"/>
                                        <p:tgtEl>
                                          <p:spTgt spid="941"/>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21" nodeType="afterEffect">
                                  <p:stCondLst>
                                    <p:cond delay="0"/>
                                  </p:stCondLst>
                                  <p:iterate>
                                    <p:tmAbs val="0"/>
                                  </p:iterate>
                                  <p:childTnLst>
                                    <p:set>
                                      <p:cBhvr>
                                        <p:cTn id="67" fill="hold"/>
                                        <p:tgtEl>
                                          <p:spTgt spid="93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22" nodeType="afterEffect">
                                  <p:stCondLst>
                                    <p:cond delay="0"/>
                                  </p:stCondLst>
                                  <p:iterate>
                                    <p:tmAbs val="0"/>
                                  </p:iterate>
                                  <p:childTnLst>
                                    <p:set>
                                      <p:cBhvr>
                                        <p:cTn id="70" fill="hold"/>
                                        <p:tgtEl>
                                          <p:spTgt spid="940"/>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23" nodeType="afterEffect">
                                  <p:stCondLst>
                                    <p:cond delay="0"/>
                                  </p:stCondLst>
                                  <p:iterate>
                                    <p:tmAbs val="0"/>
                                  </p:iterate>
                                  <p:childTnLst>
                                    <p:set>
                                      <p:cBhvr>
                                        <p:cTn id="73" fill="hold"/>
                                        <p:tgtEl>
                                          <p:spTgt spid="921"/>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24" nodeType="afterEffect">
                                  <p:stCondLst>
                                    <p:cond delay="0"/>
                                  </p:stCondLst>
                                  <p:iterate>
                                    <p:tmAbs val="0"/>
                                  </p:iterate>
                                  <p:childTnLst>
                                    <p:set>
                                      <p:cBhvr>
                                        <p:cTn id="76" fill="hold"/>
                                        <p:tgtEl>
                                          <p:spTgt spid="950"/>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25" nodeType="afterEffect">
                                  <p:stCondLst>
                                    <p:cond delay="0"/>
                                  </p:stCondLst>
                                  <p:iterate>
                                    <p:tmAbs val="0"/>
                                  </p:iterate>
                                  <p:childTnLst>
                                    <p:set>
                                      <p:cBhvr>
                                        <p:cTn id="79" fill="hold"/>
                                        <p:tgtEl>
                                          <p:spTgt spid="92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26" nodeType="clickEffect">
                                  <p:stCondLst>
                                    <p:cond delay="0"/>
                                  </p:stCondLst>
                                  <p:iterate>
                                    <p:tmAbs val="0"/>
                                  </p:iterate>
                                  <p:childTnLst>
                                    <p:set>
                                      <p:cBhvr>
                                        <p:cTn id="83" fill="hold"/>
                                        <p:tgtEl>
                                          <p:spTgt spid="947"/>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27" nodeType="afterEffect">
                                  <p:stCondLst>
                                    <p:cond delay="0"/>
                                  </p:stCondLst>
                                  <p:iterate>
                                    <p:tmAbs val="0"/>
                                  </p:iterate>
                                  <p:childTnLst>
                                    <p:set>
                                      <p:cBhvr>
                                        <p:cTn id="86" fill="hold"/>
                                        <p:tgtEl>
                                          <p:spTgt spid="951"/>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28" nodeType="afterEffect">
                                  <p:stCondLst>
                                    <p:cond delay="0"/>
                                  </p:stCondLst>
                                  <p:iterate>
                                    <p:tmAbs val="0"/>
                                  </p:iterate>
                                  <p:childTnLst>
                                    <p:set>
                                      <p:cBhvr>
                                        <p:cTn id="89" fill="hold"/>
                                        <p:tgtEl>
                                          <p:spTgt spid="948"/>
                                        </p:tgtEl>
                                        <p:attrNameLst>
                                          <p:attrName>style.visibility</p:attrName>
                                        </p:attrNameLst>
                                      </p:cBhvr>
                                      <p:to>
                                        <p:strVal val="visible"/>
                                      </p:to>
                                    </p:set>
                                  </p:childTnLst>
                                </p:cTn>
                              </p:par>
                            </p:childTnLst>
                          </p:cTn>
                        </p:par>
                        <p:par>
                          <p:cTn id="90" fill="hold">
                            <p:stCondLst>
                              <p:cond delay="0"/>
                            </p:stCondLst>
                            <p:childTnLst>
                              <p:par>
                                <p:cTn id="91" presetID="1" presetClass="entr" presetSubtype="0" fill="hold" grpId="29" nodeType="afterEffect">
                                  <p:stCondLst>
                                    <p:cond delay="0"/>
                                  </p:stCondLst>
                                  <p:iterate>
                                    <p:tmAbs val="0"/>
                                  </p:iterate>
                                  <p:childTnLst>
                                    <p:set>
                                      <p:cBhvr>
                                        <p:cTn id="92" fill="hold"/>
                                        <p:tgtEl>
                                          <p:spTgt spid="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 grpId="23" animBg="1" advAuto="0"/>
      <p:bldP spid="923" grpId="25" animBg="1" advAuto="0"/>
      <p:bldP spid="924" grpId="3" animBg="1" advAuto="0"/>
      <p:bldP spid="925" grpId="7" animBg="1" advAuto="0"/>
      <p:bldP spid="926" grpId="12" animBg="1" advAuto="0"/>
      <p:bldP spid="927" grpId="9" animBg="1" advAuto="0"/>
      <p:bldP spid="928" grpId="4" animBg="1" advAuto="0"/>
      <p:bldP spid="930" grpId="5" animBg="1" advAuto="0"/>
      <p:bldP spid="931" grpId="8" animBg="1" advAuto="0"/>
      <p:bldP spid="932" grpId="6" animBg="1" advAuto="0"/>
      <p:bldP spid="933" grpId="1" animBg="1" advAuto="0"/>
      <p:bldP spid="934" grpId="2" animBg="1" advAuto="0"/>
      <p:bldP spid="935" grpId="11" animBg="1" advAuto="0"/>
      <p:bldP spid="936" grpId="10" animBg="1" advAuto="0"/>
      <p:bldP spid="937" grpId="19" animBg="1" advAuto="0"/>
      <p:bldP spid="938" grpId="21" animBg="1" advAuto="0"/>
      <p:bldP spid="939" grpId="18" animBg="1" advAuto="0"/>
      <p:bldP spid="940" grpId="22" animBg="1" advAuto="0"/>
      <p:bldP spid="941" grpId="20" animBg="1" advAuto="0"/>
      <p:bldP spid="942" grpId="15" animBg="1" advAuto="0"/>
      <p:bldP spid="943" grpId="17" animBg="1" advAuto="0"/>
      <p:bldP spid="944" grpId="13" animBg="1" advAuto="0"/>
      <p:bldP spid="945" grpId="14" animBg="1" advAuto="0"/>
      <p:bldP spid="946" grpId="16" animBg="1" advAuto="0"/>
      <p:bldP spid="947" grpId="26" animBg="1" advAuto="0"/>
      <p:bldP spid="948" grpId="28" animBg="1" advAuto="0"/>
      <p:bldP spid="949" grpId="29" animBg="1" advAuto="0"/>
      <p:bldP spid="950" grpId="24" animBg="1" advAuto="0"/>
      <p:bldP spid="951" grpId="27"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Team communication"/>
          <p:cNvSpPr txBox="1"/>
          <p:nvPr/>
        </p:nvSpPr>
        <p:spPr>
          <a:xfrm>
            <a:off x="1206722" y="1181100"/>
            <a:ext cx="7637527"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Team communication</a:t>
            </a:r>
          </a:p>
        </p:txBody>
      </p:sp>
      <p:sp>
        <p:nvSpPr>
          <p:cNvPr id="956"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957" name="2.4 Les biais cognitifs" descr="2.4 Les biais cognitifs"/>
          <p:cNvPicPr>
            <a:picLocks/>
          </p:cNvPicPr>
          <p:nvPr>
            <a:videoFile r:link="rId1"/>
          </p:nvPr>
        </p:nvPicPr>
        <p:blipFill>
          <a:blip r:embed="rId4">
            <a:extLst/>
          </a:blip>
          <a:stretch>
            <a:fillRect/>
          </a:stretch>
        </p:blipFill>
        <p:spPr>
          <a:xfrm>
            <a:off x="3199005" y="2451100"/>
            <a:ext cx="17985990" cy="1011711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57"/>
                </p:tgtEl>
              </p:cMediaNode>
            </p:video>
            <p:seq concurrent="1" prevAc="none" nextAc="seek">
              <p:cTn id="8" restart="whenNotActive" fill="hold" evtFilter="cancelBubble" nodeType="interactiveSeq">
                <p:stCondLst>
                  <p:cond evt="onClick" delay="0">
                    <p:tgtEl>
                      <p:spTgt spid="95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57"/>
                                        </p:tgtEl>
                                      </p:cBhvr>
                                    </p:cmd>
                                  </p:childTnLst>
                                </p:cTn>
                              </p:par>
                            </p:childTnLst>
                          </p:cTn>
                        </p:par>
                      </p:childTnLst>
                    </p:cTn>
                  </p:par>
                </p:childTnLst>
              </p:cTn>
              <p:nextCondLst>
                <p:cond evt="onClick" delay="0">
                  <p:tgtEl>
                    <p:spTgt spid="95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E5ACD"/>
        </a:solidFill>
        <a:effectLst/>
      </p:bgPr>
    </p:bg>
    <p:spTree>
      <p:nvGrpSpPr>
        <p:cNvPr id="1" name=""/>
        <p:cNvGrpSpPr/>
        <p:nvPr/>
      </p:nvGrpSpPr>
      <p:grpSpPr>
        <a:xfrm>
          <a:off x="0" y="0"/>
          <a:ext cx="0" cy="0"/>
          <a:chOff x="0" y="0"/>
          <a:chExt cx="0" cy="0"/>
        </a:xfrm>
      </p:grpSpPr>
      <p:sp>
        <p:nvSpPr>
          <p:cNvPr id="961" name="Quiz quelles affirmations sont vraies ?  (SpeakUp salle 47567)"/>
          <p:cNvSpPr txBox="1"/>
          <p:nvPr/>
        </p:nvSpPr>
        <p:spPr>
          <a:xfrm>
            <a:off x="1155922" y="1181100"/>
            <a:ext cx="2128723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FFFFFF"/>
                </a:solidFill>
                <a:latin typeface="Gellix Bold"/>
                <a:ea typeface="Gellix Bold"/>
                <a:cs typeface="Gellix Bold"/>
                <a:sym typeface="Gellix Bold"/>
              </a:defRPr>
            </a:lvl1pPr>
          </a:lstStyle>
          <a:p>
            <a:r>
              <a:t>Quiz quelles affirmations sont vraies ?  (SpeakUp salle 47567)</a:t>
            </a:r>
          </a:p>
        </p:txBody>
      </p:sp>
      <p:sp>
        <p:nvSpPr>
          <p:cNvPr id="962" name="Nous basons la plupart de nos décisions sur la pensée logique.…"/>
          <p:cNvSpPr txBox="1"/>
          <p:nvPr/>
        </p:nvSpPr>
        <p:spPr>
          <a:xfrm>
            <a:off x="1206182" y="2663891"/>
            <a:ext cx="21211495" cy="11182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926041" indent="-926041" algn="l">
              <a:buSzPct val="100000"/>
              <a:buAutoNum type="alphaUcPeriod"/>
              <a:defRPr sz="5000">
                <a:solidFill>
                  <a:srgbClr val="FFFFFF"/>
                </a:solidFill>
                <a:latin typeface="Gellix Regular"/>
                <a:ea typeface="Gellix Regular"/>
                <a:cs typeface="Gellix Regular"/>
                <a:sym typeface="Gellix Regular"/>
              </a:defRPr>
            </a:pPr>
            <a:r>
              <a:rPr lang="fr-CH" sz="4800" dirty="0"/>
              <a:t>Nous basons la plupart de nos décisions sur la pensée logique.</a:t>
            </a:r>
          </a:p>
          <a:p>
            <a:pPr algn="l">
              <a:defRPr sz="5000">
                <a:solidFill>
                  <a:srgbClr val="FFFFFF"/>
                </a:solidFill>
                <a:latin typeface="Gellix Regular"/>
                <a:ea typeface="Gellix Regular"/>
                <a:cs typeface="Gellix Regular"/>
                <a:sym typeface="Gellix Regular"/>
              </a:defRPr>
            </a:pPr>
            <a:endParaRPr lang="fr-CH" sz="4800" dirty="0"/>
          </a:p>
          <a:p>
            <a:pPr marL="926041" indent="-926041" algn="l">
              <a:buSzPct val="100000"/>
              <a:buAutoNum type="alphaUcPeriod" startAt="2"/>
              <a:defRPr sz="5000">
                <a:solidFill>
                  <a:srgbClr val="FFFFFF"/>
                </a:solidFill>
                <a:latin typeface="Gellix Regular"/>
                <a:ea typeface="Gellix Regular"/>
                <a:cs typeface="Gellix Regular"/>
                <a:sym typeface="Gellix Regular"/>
              </a:defRPr>
            </a:pPr>
            <a:r>
              <a:rPr lang="fr-CH" sz="4800" dirty="0"/>
              <a:t>Le biais de négativité est le phénomène par lequel nous ignorons les expériences négatives et sommes plus attirés par les choses positives.</a:t>
            </a:r>
          </a:p>
          <a:p>
            <a:pPr algn="l">
              <a:defRPr sz="5000">
                <a:solidFill>
                  <a:srgbClr val="FFFFFF"/>
                </a:solidFill>
                <a:latin typeface="Gellix Regular"/>
                <a:ea typeface="Gellix Regular"/>
                <a:cs typeface="Gellix Regular"/>
                <a:sym typeface="Gellix Regular"/>
              </a:defRPr>
            </a:pPr>
            <a:endParaRPr lang="fr-CH" sz="4800" dirty="0"/>
          </a:p>
          <a:p>
            <a:pPr marL="926041" indent="-926041" algn="l">
              <a:buSzPct val="100000"/>
              <a:buAutoNum type="alphaUcPeriod" startAt="3"/>
              <a:defRPr sz="5000">
                <a:solidFill>
                  <a:srgbClr val="FFFFFF"/>
                </a:solidFill>
                <a:latin typeface="Gellix Regular"/>
                <a:ea typeface="Gellix Regular"/>
                <a:cs typeface="Gellix Regular"/>
                <a:sym typeface="Gellix Regular"/>
              </a:defRPr>
            </a:pPr>
            <a:r>
              <a:rPr lang="fr-CH" sz="4800" dirty="0"/>
              <a:t>Le biais d’ancrage nous amène à trop nous fier à la première information reçue sur un sujet.</a:t>
            </a:r>
          </a:p>
          <a:p>
            <a:pPr algn="l">
              <a:defRPr sz="5000">
                <a:solidFill>
                  <a:srgbClr val="FFFFFF"/>
                </a:solidFill>
                <a:latin typeface="Gellix Regular"/>
                <a:ea typeface="Gellix Regular"/>
                <a:cs typeface="Gellix Regular"/>
                <a:sym typeface="Gellix Regular"/>
              </a:defRPr>
            </a:pPr>
            <a:endParaRPr lang="fr-CH" sz="4800" dirty="0"/>
          </a:p>
          <a:p>
            <a:pPr marL="926041" indent="-926041" algn="l">
              <a:buSzPct val="100000"/>
              <a:buAutoNum type="alphaUcPeriod" startAt="4"/>
              <a:defRPr sz="5000">
                <a:solidFill>
                  <a:srgbClr val="FFFFFF"/>
                </a:solidFill>
                <a:latin typeface="Gellix Regular"/>
                <a:ea typeface="Gellix Regular"/>
                <a:cs typeface="Gellix Regular"/>
                <a:sym typeface="Gellix Regular"/>
              </a:defRPr>
            </a:pPr>
            <a:r>
              <a:rPr lang="fr-CH" sz="4800" dirty="0"/>
              <a:t>C'est le contenu d'un argument et non sa forme qui influence notre compréhension d’un problème.</a:t>
            </a:r>
          </a:p>
          <a:p>
            <a:pPr algn="l">
              <a:defRPr sz="5000">
                <a:solidFill>
                  <a:srgbClr val="FFFFFF"/>
                </a:solidFill>
                <a:latin typeface="Gellix Regular"/>
                <a:ea typeface="Gellix Regular"/>
                <a:cs typeface="Gellix Regular"/>
                <a:sym typeface="Gellix Regular"/>
              </a:defRPr>
            </a:pPr>
            <a:endParaRPr lang="fr-CH" sz="4800" dirty="0"/>
          </a:p>
          <a:p>
            <a:pPr marL="926041" indent="-926041" algn="l">
              <a:buSzPct val="100000"/>
              <a:buAutoNum type="alphaUcPeriod" startAt="5"/>
              <a:defRPr sz="5000">
                <a:solidFill>
                  <a:srgbClr val="FFFFFF"/>
                </a:solidFill>
                <a:latin typeface="Gellix Regular"/>
                <a:ea typeface="Gellix Regular"/>
                <a:cs typeface="Gellix Regular"/>
                <a:sym typeface="Gellix Regular"/>
              </a:defRPr>
            </a:pPr>
            <a:r>
              <a:rPr lang="fr-CH" sz="4800" dirty="0"/>
              <a:t>Un SMS court est une bonne manière d'éviter les malentendus.</a:t>
            </a:r>
          </a:p>
          <a:p>
            <a:pPr marL="926041" indent="-926041" algn="l">
              <a:buSzPct val="100000"/>
              <a:buAutoNum type="alphaUcPeriod" startAt="5"/>
              <a:defRPr sz="5000">
                <a:solidFill>
                  <a:srgbClr val="FFFFFF"/>
                </a:solidFill>
                <a:latin typeface="Gellix Regular"/>
                <a:ea typeface="Gellix Regular"/>
                <a:cs typeface="Gellix Regular"/>
                <a:sym typeface="Gellix Regular"/>
              </a:defRPr>
            </a:pPr>
            <a:endParaRPr lang="fr-CH" sz="4800" dirty="0"/>
          </a:p>
          <a:p>
            <a:pPr marL="926041" indent="-926041" algn="l">
              <a:buSzPct val="100000"/>
              <a:buFontTx/>
              <a:buAutoNum type="alphaUcPeriod" startAt="5"/>
              <a:defRPr sz="5000">
                <a:solidFill>
                  <a:srgbClr val="FFFFFF"/>
                </a:solidFill>
                <a:latin typeface="Gellix Regular"/>
                <a:ea typeface="Gellix Regular"/>
                <a:cs typeface="Gellix Regular"/>
                <a:sym typeface="Gellix Regular"/>
              </a:defRPr>
            </a:pPr>
            <a:r>
              <a:rPr lang="fr-CH" sz="4800" dirty="0"/>
              <a:t>Il est relativement facile d'implanter des fausses mémoires.</a:t>
            </a:r>
          </a:p>
          <a:p>
            <a:pPr algn="l">
              <a:defRPr sz="5000">
                <a:solidFill>
                  <a:srgbClr val="FFFFFF"/>
                </a:solidFill>
                <a:latin typeface="Gellix Regular"/>
                <a:ea typeface="Gellix Regular"/>
                <a:cs typeface="Gellix Regular"/>
                <a:sym typeface="Gellix Regular"/>
              </a:defRPr>
            </a:pPr>
            <a:endParaRPr lang="fr-CH" sz="4800" dirty="0"/>
          </a:p>
        </p:txBody>
      </p:sp>
      <p:sp>
        <p:nvSpPr>
          <p:cNvPr id="963" name="Line"/>
          <p:cNvSpPr/>
          <p:nvPr/>
        </p:nvSpPr>
        <p:spPr>
          <a:xfrm>
            <a:off x="1244600" y="2292350"/>
            <a:ext cx="13504925" cy="0"/>
          </a:xfrm>
          <a:prstGeom prst="line">
            <a:avLst/>
          </a:prstGeom>
          <a:ln w="63500">
            <a:solidFill>
              <a:srgbClr val="FFFFFF"/>
            </a:solidFill>
            <a:miter lim="400000"/>
          </a:ln>
        </p:spPr>
        <p:txBody>
          <a:bodyPr lIns="50800" tIns="50800" rIns="50800" bIns="50800" anchor="ctr"/>
          <a:lstStyle/>
          <a:p>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E5ACD"/>
        </a:solidFill>
        <a:effectLst/>
      </p:bgPr>
    </p:bg>
    <p:spTree>
      <p:nvGrpSpPr>
        <p:cNvPr id="1" name=""/>
        <p:cNvGrpSpPr/>
        <p:nvPr/>
      </p:nvGrpSpPr>
      <p:grpSpPr>
        <a:xfrm>
          <a:off x="0" y="0"/>
          <a:ext cx="0" cy="0"/>
          <a:chOff x="0" y="0"/>
          <a:chExt cx="0" cy="0"/>
        </a:xfrm>
      </p:grpSpPr>
      <p:sp>
        <p:nvSpPr>
          <p:cNvPr id="967" name="Circle"/>
          <p:cNvSpPr/>
          <p:nvPr/>
        </p:nvSpPr>
        <p:spPr>
          <a:xfrm>
            <a:off x="842038" y="10457435"/>
            <a:ext cx="1270001" cy="1270001"/>
          </a:xfrm>
          <a:prstGeom prst="ellipse">
            <a:avLst/>
          </a:prstGeom>
          <a:solidFill>
            <a:schemeClr val="accent6"/>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68" name="Circle"/>
          <p:cNvSpPr/>
          <p:nvPr/>
        </p:nvSpPr>
        <p:spPr>
          <a:xfrm>
            <a:off x="864469" y="8315270"/>
            <a:ext cx="1270001" cy="1270001"/>
          </a:xfrm>
          <a:prstGeom prst="ellipse">
            <a:avLst/>
          </a:prstGeom>
          <a:solidFill>
            <a:schemeClr val="accent6"/>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69" name="Circle"/>
          <p:cNvSpPr/>
          <p:nvPr/>
        </p:nvSpPr>
        <p:spPr>
          <a:xfrm>
            <a:off x="864469" y="3912106"/>
            <a:ext cx="1270001" cy="1270001"/>
          </a:xfrm>
          <a:prstGeom prst="ellipse">
            <a:avLst/>
          </a:prstGeom>
          <a:solidFill>
            <a:schemeClr val="accent6"/>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70" name="Circle"/>
          <p:cNvSpPr/>
          <p:nvPr/>
        </p:nvSpPr>
        <p:spPr>
          <a:xfrm>
            <a:off x="842038" y="2464814"/>
            <a:ext cx="1270001" cy="1270001"/>
          </a:xfrm>
          <a:prstGeom prst="ellipse">
            <a:avLst/>
          </a:prstGeom>
          <a:solidFill>
            <a:schemeClr val="accent6"/>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71" name="Circle"/>
          <p:cNvSpPr/>
          <p:nvPr/>
        </p:nvSpPr>
        <p:spPr>
          <a:xfrm>
            <a:off x="842038" y="11899899"/>
            <a:ext cx="1270001" cy="1270001"/>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72" name="Circle"/>
          <p:cNvSpPr/>
          <p:nvPr/>
        </p:nvSpPr>
        <p:spPr>
          <a:xfrm>
            <a:off x="864469" y="6173106"/>
            <a:ext cx="1270001" cy="1270000"/>
          </a:xfrm>
          <a:prstGeom prst="ellipse">
            <a:avLst/>
          </a:prstGeom>
          <a:solidFill>
            <a:srgbClr val="60D937"/>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973" name="Quiz quelles affirmations sont vraies ?  (SpeakUp salle 47567)"/>
          <p:cNvSpPr txBox="1"/>
          <p:nvPr/>
        </p:nvSpPr>
        <p:spPr>
          <a:xfrm>
            <a:off x="1155922" y="1181100"/>
            <a:ext cx="2128723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FFFFFF"/>
                </a:solidFill>
                <a:latin typeface="Gellix Bold"/>
                <a:ea typeface="Gellix Bold"/>
                <a:cs typeface="Gellix Bold"/>
                <a:sym typeface="Gellix Bold"/>
              </a:defRPr>
            </a:lvl1pPr>
          </a:lstStyle>
          <a:p>
            <a:r>
              <a:t>Quiz quelles affirmations sont vraies ?  (SpeakUp salle 47567)</a:t>
            </a:r>
          </a:p>
        </p:txBody>
      </p:sp>
      <p:sp>
        <p:nvSpPr>
          <p:cNvPr id="974" name="Nous basons la plupart de nos décisions sur la pensée logique.…"/>
          <p:cNvSpPr txBox="1"/>
          <p:nvPr/>
        </p:nvSpPr>
        <p:spPr>
          <a:xfrm>
            <a:off x="1244282" y="2663891"/>
            <a:ext cx="21211495" cy="1192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926041" indent="-926041" algn="l">
              <a:buSzPct val="100000"/>
              <a:buAutoNum type="alphaUcPeriod"/>
              <a:defRPr sz="5000">
                <a:solidFill>
                  <a:srgbClr val="FFFFFF"/>
                </a:solidFill>
                <a:latin typeface="Gellix Regular"/>
                <a:ea typeface="Gellix Regular"/>
                <a:cs typeface="Gellix Regular"/>
                <a:sym typeface="Gellix Regular"/>
              </a:defRPr>
            </a:pPr>
            <a:r>
              <a:rPr sz="4800" dirty="0"/>
              <a:t>Nous </a:t>
            </a:r>
            <a:r>
              <a:rPr sz="4800" dirty="0" err="1"/>
              <a:t>basons</a:t>
            </a:r>
            <a:r>
              <a:rPr sz="4800" dirty="0"/>
              <a:t> la </a:t>
            </a:r>
            <a:r>
              <a:rPr sz="4800" dirty="0" err="1"/>
              <a:t>plupart</a:t>
            </a:r>
            <a:r>
              <a:rPr sz="4800" dirty="0"/>
              <a:t> de </a:t>
            </a:r>
            <a:r>
              <a:rPr sz="4800" dirty="0" err="1"/>
              <a:t>nos</a:t>
            </a:r>
            <a:r>
              <a:rPr sz="4800" dirty="0"/>
              <a:t> </a:t>
            </a:r>
            <a:r>
              <a:rPr sz="4800" dirty="0" err="1"/>
              <a:t>décisions</a:t>
            </a:r>
            <a:r>
              <a:rPr sz="4800" dirty="0"/>
              <a:t> sur la pensée </a:t>
            </a:r>
            <a:r>
              <a:rPr sz="4800" dirty="0" err="1"/>
              <a:t>logique</a:t>
            </a:r>
            <a:r>
              <a:rPr sz="4800" dirty="0"/>
              <a:t>.</a:t>
            </a:r>
          </a:p>
          <a:p>
            <a:pPr algn="l">
              <a:defRPr sz="5000">
                <a:solidFill>
                  <a:srgbClr val="FFFFFF"/>
                </a:solidFill>
                <a:latin typeface="Gellix Regular"/>
                <a:ea typeface="Gellix Regular"/>
                <a:cs typeface="Gellix Regular"/>
                <a:sym typeface="Gellix Regular"/>
              </a:defRPr>
            </a:pPr>
            <a:endParaRPr sz="4800" dirty="0"/>
          </a:p>
          <a:p>
            <a:pPr marL="926041" indent="-926041" algn="l">
              <a:buSzPct val="100000"/>
              <a:buAutoNum type="alphaUcPeriod" startAt="2"/>
              <a:defRPr sz="5000">
                <a:solidFill>
                  <a:srgbClr val="FFFFFF"/>
                </a:solidFill>
                <a:latin typeface="Gellix Regular"/>
                <a:ea typeface="Gellix Regular"/>
                <a:cs typeface="Gellix Regular"/>
                <a:sym typeface="Gellix Regular"/>
              </a:defRPr>
            </a:pPr>
            <a:r>
              <a:rPr sz="4800" dirty="0"/>
              <a:t>Le </a:t>
            </a:r>
            <a:r>
              <a:rPr sz="4800" dirty="0" err="1"/>
              <a:t>biais</a:t>
            </a:r>
            <a:r>
              <a:rPr sz="4800" dirty="0"/>
              <a:t> de </a:t>
            </a:r>
            <a:r>
              <a:rPr sz="4800" dirty="0" err="1"/>
              <a:t>négativité</a:t>
            </a:r>
            <a:r>
              <a:rPr sz="4800" dirty="0"/>
              <a:t> </a:t>
            </a:r>
            <a:r>
              <a:rPr sz="4800" dirty="0" err="1"/>
              <a:t>est</a:t>
            </a:r>
            <a:r>
              <a:rPr sz="4800" dirty="0"/>
              <a:t> le </a:t>
            </a:r>
            <a:r>
              <a:rPr sz="4800" dirty="0" err="1"/>
              <a:t>phénomène</a:t>
            </a:r>
            <a:r>
              <a:rPr sz="4800" dirty="0"/>
              <a:t> par </a:t>
            </a:r>
            <a:r>
              <a:rPr sz="4800" dirty="0" err="1"/>
              <a:t>lequel</a:t>
            </a:r>
            <a:r>
              <a:rPr sz="4800" dirty="0"/>
              <a:t> nous </a:t>
            </a:r>
            <a:r>
              <a:rPr sz="4800" dirty="0" err="1"/>
              <a:t>ignorons</a:t>
            </a:r>
            <a:r>
              <a:rPr sz="4800" dirty="0"/>
              <a:t> les </a:t>
            </a:r>
            <a:r>
              <a:rPr sz="4800" dirty="0" err="1"/>
              <a:t>expériences</a:t>
            </a:r>
            <a:r>
              <a:rPr sz="4800" dirty="0"/>
              <a:t> </a:t>
            </a:r>
            <a:r>
              <a:rPr sz="4800" dirty="0" err="1"/>
              <a:t>négatives</a:t>
            </a:r>
            <a:r>
              <a:rPr sz="4800" dirty="0"/>
              <a:t> et </a:t>
            </a:r>
            <a:r>
              <a:rPr sz="4800" dirty="0" err="1"/>
              <a:t>sommes</a:t>
            </a:r>
            <a:r>
              <a:rPr sz="4800" dirty="0"/>
              <a:t> plus </a:t>
            </a:r>
            <a:r>
              <a:rPr sz="4800" dirty="0" err="1"/>
              <a:t>attirés</a:t>
            </a:r>
            <a:r>
              <a:rPr sz="4800" dirty="0"/>
              <a:t> par les choses positives.</a:t>
            </a:r>
          </a:p>
          <a:p>
            <a:pPr algn="l">
              <a:defRPr sz="5000">
                <a:solidFill>
                  <a:srgbClr val="FFFFFF"/>
                </a:solidFill>
                <a:latin typeface="Gellix Regular"/>
                <a:ea typeface="Gellix Regular"/>
                <a:cs typeface="Gellix Regular"/>
                <a:sym typeface="Gellix Regular"/>
              </a:defRPr>
            </a:pPr>
            <a:endParaRPr sz="4800" dirty="0"/>
          </a:p>
          <a:p>
            <a:pPr marL="926041" indent="-926041" algn="l">
              <a:buSzPct val="100000"/>
              <a:buAutoNum type="alphaUcPeriod" startAt="3"/>
              <a:defRPr sz="5000">
                <a:solidFill>
                  <a:srgbClr val="FFFFFF"/>
                </a:solidFill>
                <a:latin typeface="Gellix Regular"/>
                <a:ea typeface="Gellix Regular"/>
                <a:cs typeface="Gellix Regular"/>
                <a:sym typeface="Gellix Regular"/>
              </a:defRPr>
            </a:pPr>
            <a:r>
              <a:rPr sz="4800" dirty="0"/>
              <a:t>Le </a:t>
            </a:r>
            <a:r>
              <a:rPr sz="4800" dirty="0" err="1"/>
              <a:t>biais</a:t>
            </a:r>
            <a:r>
              <a:rPr sz="4800" dirty="0"/>
              <a:t> </a:t>
            </a:r>
            <a:r>
              <a:rPr sz="4800" dirty="0" err="1"/>
              <a:t>d’ancrage</a:t>
            </a:r>
            <a:r>
              <a:rPr sz="4800" dirty="0"/>
              <a:t> nous </a:t>
            </a:r>
            <a:r>
              <a:rPr sz="4800" dirty="0" err="1"/>
              <a:t>amène</a:t>
            </a:r>
            <a:r>
              <a:rPr sz="4800" dirty="0"/>
              <a:t> à trop nous </a:t>
            </a:r>
            <a:r>
              <a:rPr sz="4800" dirty="0" err="1"/>
              <a:t>fier</a:t>
            </a:r>
            <a:r>
              <a:rPr sz="4800" dirty="0"/>
              <a:t> à la première information </a:t>
            </a:r>
            <a:r>
              <a:rPr sz="4800" dirty="0" err="1"/>
              <a:t>reçue</a:t>
            </a:r>
            <a:r>
              <a:rPr sz="4800" dirty="0"/>
              <a:t> sur un </a:t>
            </a:r>
            <a:r>
              <a:rPr sz="4800" dirty="0" err="1"/>
              <a:t>sujet</a:t>
            </a:r>
            <a:r>
              <a:rPr sz="4800" dirty="0"/>
              <a:t>.</a:t>
            </a:r>
          </a:p>
          <a:p>
            <a:pPr algn="l">
              <a:defRPr sz="5000">
                <a:solidFill>
                  <a:srgbClr val="FFFFFF"/>
                </a:solidFill>
                <a:latin typeface="Gellix Regular"/>
                <a:ea typeface="Gellix Regular"/>
                <a:cs typeface="Gellix Regular"/>
                <a:sym typeface="Gellix Regular"/>
              </a:defRPr>
            </a:pPr>
            <a:endParaRPr sz="4800" dirty="0"/>
          </a:p>
          <a:p>
            <a:pPr marL="926041" indent="-926041" algn="l">
              <a:buSzPct val="100000"/>
              <a:buAutoNum type="alphaUcPeriod" startAt="4"/>
              <a:defRPr sz="5000">
                <a:solidFill>
                  <a:srgbClr val="FFFFFF"/>
                </a:solidFill>
                <a:latin typeface="Gellix Regular"/>
                <a:ea typeface="Gellix Regular"/>
                <a:cs typeface="Gellix Regular"/>
                <a:sym typeface="Gellix Regular"/>
              </a:defRPr>
            </a:pPr>
            <a:r>
              <a:rPr sz="4800" dirty="0" err="1"/>
              <a:t>C'est</a:t>
            </a:r>
            <a:r>
              <a:rPr sz="4800" dirty="0"/>
              <a:t> le </a:t>
            </a:r>
            <a:r>
              <a:rPr sz="4800" dirty="0" err="1"/>
              <a:t>contenu</a:t>
            </a:r>
            <a:r>
              <a:rPr sz="4800" dirty="0"/>
              <a:t> d'un argument et non </a:t>
            </a:r>
            <a:r>
              <a:rPr sz="4800" dirty="0" err="1"/>
              <a:t>sa</a:t>
            </a:r>
            <a:r>
              <a:rPr sz="4800" dirty="0"/>
              <a:t> </a:t>
            </a:r>
            <a:r>
              <a:rPr sz="4800" dirty="0" err="1"/>
              <a:t>forme</a:t>
            </a:r>
            <a:r>
              <a:rPr sz="4800" dirty="0"/>
              <a:t> qui influence </a:t>
            </a:r>
            <a:r>
              <a:rPr sz="4800" dirty="0" err="1"/>
              <a:t>notre</a:t>
            </a:r>
            <a:r>
              <a:rPr sz="4800" dirty="0"/>
              <a:t> </a:t>
            </a:r>
            <a:r>
              <a:rPr sz="4800" dirty="0" err="1"/>
              <a:t>compréhension</a:t>
            </a:r>
            <a:r>
              <a:rPr sz="4800" dirty="0"/>
              <a:t> d’un </a:t>
            </a:r>
            <a:r>
              <a:rPr sz="4800" dirty="0" err="1"/>
              <a:t>problème</a:t>
            </a:r>
            <a:r>
              <a:rPr sz="4800" dirty="0"/>
              <a:t>.</a:t>
            </a:r>
          </a:p>
          <a:p>
            <a:pPr algn="l">
              <a:defRPr sz="5000">
                <a:solidFill>
                  <a:srgbClr val="FFFFFF"/>
                </a:solidFill>
                <a:latin typeface="Gellix Regular"/>
                <a:ea typeface="Gellix Regular"/>
                <a:cs typeface="Gellix Regular"/>
                <a:sym typeface="Gellix Regular"/>
              </a:defRPr>
            </a:pPr>
            <a:endParaRPr sz="4800" dirty="0"/>
          </a:p>
          <a:p>
            <a:pPr marL="926041" indent="-926041" algn="l">
              <a:buSzPct val="100000"/>
              <a:buAutoNum type="alphaUcPeriod" startAt="5"/>
              <a:defRPr sz="5000">
                <a:solidFill>
                  <a:srgbClr val="FFFFFF"/>
                </a:solidFill>
                <a:latin typeface="Gellix Regular"/>
                <a:ea typeface="Gellix Regular"/>
                <a:cs typeface="Gellix Regular"/>
                <a:sym typeface="Gellix Regular"/>
              </a:defRPr>
            </a:pPr>
            <a:r>
              <a:rPr sz="4800" dirty="0"/>
              <a:t>Un SMS court </a:t>
            </a:r>
            <a:r>
              <a:rPr sz="4800" dirty="0" err="1"/>
              <a:t>est</a:t>
            </a:r>
            <a:r>
              <a:rPr sz="4800" dirty="0"/>
              <a:t> </a:t>
            </a:r>
            <a:r>
              <a:rPr sz="4800" dirty="0" err="1"/>
              <a:t>une</a:t>
            </a:r>
            <a:r>
              <a:rPr sz="4800" dirty="0"/>
              <a:t> bonne manière </a:t>
            </a:r>
            <a:r>
              <a:rPr sz="4800" dirty="0" err="1"/>
              <a:t>d'éviter</a:t>
            </a:r>
            <a:r>
              <a:rPr sz="4800" dirty="0"/>
              <a:t> les </a:t>
            </a:r>
            <a:r>
              <a:rPr sz="4800" dirty="0" err="1"/>
              <a:t>malentendus</a:t>
            </a:r>
            <a:r>
              <a:rPr sz="4800" dirty="0"/>
              <a:t>.</a:t>
            </a:r>
            <a:endParaRPr lang="fr-CH" sz="4800" dirty="0"/>
          </a:p>
          <a:p>
            <a:pPr marL="926041" indent="-926041" algn="l">
              <a:buSzPct val="100000"/>
              <a:buAutoNum type="alphaUcPeriod" startAt="5"/>
              <a:defRPr sz="5000">
                <a:solidFill>
                  <a:srgbClr val="FFFFFF"/>
                </a:solidFill>
                <a:latin typeface="Gellix Regular"/>
                <a:ea typeface="Gellix Regular"/>
                <a:cs typeface="Gellix Regular"/>
                <a:sym typeface="Gellix Regular"/>
              </a:defRPr>
            </a:pPr>
            <a:endParaRPr lang="fr-CH" sz="4800" dirty="0"/>
          </a:p>
          <a:p>
            <a:pPr marL="926041" indent="-926041" algn="l">
              <a:buSzPct val="100000"/>
              <a:buFontTx/>
              <a:buAutoNum type="alphaUcPeriod" startAt="5"/>
              <a:defRPr sz="5000">
                <a:solidFill>
                  <a:srgbClr val="FFFFFF"/>
                </a:solidFill>
                <a:latin typeface="Gellix Regular"/>
                <a:ea typeface="Gellix Regular"/>
                <a:cs typeface="Gellix Regular"/>
                <a:sym typeface="Gellix Regular"/>
              </a:defRPr>
            </a:pPr>
            <a:r>
              <a:rPr lang="fr-CH" sz="4800" dirty="0"/>
              <a:t>Il est relativement facile d'implanter des fausses mémoires.</a:t>
            </a:r>
          </a:p>
          <a:p>
            <a:pPr marL="926041" indent="-926041" algn="l">
              <a:buSzPct val="100000"/>
              <a:buAutoNum type="alphaUcPeriod" startAt="5"/>
              <a:defRPr sz="5000">
                <a:solidFill>
                  <a:srgbClr val="FFFFFF"/>
                </a:solidFill>
                <a:latin typeface="Gellix Regular"/>
                <a:ea typeface="Gellix Regular"/>
                <a:cs typeface="Gellix Regular"/>
                <a:sym typeface="Gellix Regular"/>
              </a:defRPr>
            </a:pPr>
            <a:endParaRPr sz="4800" dirty="0"/>
          </a:p>
          <a:p>
            <a:pPr algn="l">
              <a:defRPr sz="5000">
                <a:solidFill>
                  <a:srgbClr val="FFFFFF"/>
                </a:solidFill>
                <a:latin typeface="Gellix Regular"/>
                <a:ea typeface="Gellix Regular"/>
                <a:cs typeface="Gellix Regular"/>
                <a:sym typeface="Gellix Regular"/>
              </a:defRPr>
            </a:pPr>
            <a:endParaRPr sz="4800" dirty="0"/>
          </a:p>
        </p:txBody>
      </p:sp>
      <p:sp>
        <p:nvSpPr>
          <p:cNvPr id="975" name="Line"/>
          <p:cNvSpPr/>
          <p:nvPr/>
        </p:nvSpPr>
        <p:spPr>
          <a:xfrm>
            <a:off x="1244600" y="2292350"/>
            <a:ext cx="13504925" cy="0"/>
          </a:xfrm>
          <a:prstGeom prst="line">
            <a:avLst/>
          </a:prstGeom>
          <a:ln w="63500">
            <a:solidFill>
              <a:srgbClr val="FFFFFF"/>
            </a:solidFill>
            <a:miter lim="400000"/>
          </a:ln>
        </p:spPr>
        <p:txBody>
          <a:bodyPr lIns="50800" tIns="50800" rIns="50800" bIns="50800" anchor="ctr"/>
          <a:lstStyle/>
          <a:p>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Défis  de communication"/>
          <p:cNvSpPr txBox="1"/>
          <p:nvPr/>
        </p:nvSpPr>
        <p:spPr>
          <a:xfrm>
            <a:off x="1206722" y="1181100"/>
            <a:ext cx="8711947"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Défis  de communication</a:t>
            </a:r>
          </a:p>
        </p:txBody>
      </p:sp>
      <p:sp>
        <p:nvSpPr>
          <p:cNvPr id="980" name="Line"/>
          <p:cNvSpPr/>
          <p:nvPr/>
        </p:nvSpPr>
        <p:spPr>
          <a:xfrm>
            <a:off x="1244600" y="2292350"/>
            <a:ext cx="8711946" cy="0"/>
          </a:xfrm>
          <a:prstGeom prst="line">
            <a:avLst/>
          </a:prstGeom>
          <a:ln w="63500">
            <a:solidFill>
              <a:srgbClr val="0600A3"/>
            </a:solidFill>
            <a:miter lim="400000"/>
          </a:ln>
        </p:spPr>
        <p:txBody>
          <a:bodyPr lIns="50800" tIns="50800" rIns="50800" bIns="50800" anchor="ctr"/>
          <a:lstStyle/>
          <a:p>
            <a:endParaRPr/>
          </a:p>
        </p:txBody>
      </p:sp>
      <p:pic>
        <p:nvPicPr>
          <p:cNvPr id="981" name="Image" descr="Image"/>
          <p:cNvPicPr>
            <a:picLocks noChangeAspect="1"/>
          </p:cNvPicPr>
          <p:nvPr/>
        </p:nvPicPr>
        <p:blipFill>
          <a:blip r:embed="rId3">
            <a:extLst/>
          </a:blip>
          <a:stretch>
            <a:fillRect/>
          </a:stretch>
        </p:blipFill>
        <p:spPr>
          <a:xfrm>
            <a:off x="6830112" y="4130112"/>
            <a:ext cx="10360918" cy="7374536"/>
          </a:xfrm>
          <a:prstGeom prst="rect">
            <a:avLst/>
          </a:prstGeom>
          <a:ln w="12700">
            <a:miter lim="400000"/>
          </a:ln>
        </p:spPr>
      </p:pic>
      <p:sp>
        <p:nvSpPr>
          <p:cNvPr id="982" name="Line"/>
          <p:cNvSpPr/>
          <p:nvPr/>
        </p:nvSpPr>
        <p:spPr>
          <a:xfrm>
            <a:off x="7343438" y="5800731"/>
            <a:ext cx="9334267" cy="1"/>
          </a:xfrm>
          <a:prstGeom prst="line">
            <a:avLst/>
          </a:prstGeom>
          <a:ln w="25400">
            <a:solidFill>
              <a:srgbClr val="D5D5D5"/>
            </a:solidFill>
            <a:miter lim="400000"/>
          </a:ln>
        </p:spPr>
        <p:txBody>
          <a:bodyPr lIns="50800" tIns="50800" rIns="50800" bIns="50800" anchor="ctr"/>
          <a:lstStyle/>
          <a:p>
            <a:endParaRPr/>
          </a:p>
        </p:txBody>
      </p:sp>
      <p:sp>
        <p:nvSpPr>
          <p:cNvPr id="983" name="Line"/>
          <p:cNvSpPr/>
          <p:nvPr/>
        </p:nvSpPr>
        <p:spPr>
          <a:xfrm>
            <a:off x="7343438" y="6613761"/>
            <a:ext cx="9334267" cy="1"/>
          </a:xfrm>
          <a:prstGeom prst="line">
            <a:avLst/>
          </a:prstGeom>
          <a:ln w="25400">
            <a:solidFill>
              <a:srgbClr val="D5D5D5"/>
            </a:solidFill>
            <a:miter lim="400000"/>
          </a:ln>
        </p:spPr>
        <p:txBody>
          <a:bodyPr lIns="50800" tIns="50800" rIns="50800" bIns="50800" anchor="ctr"/>
          <a:lstStyle/>
          <a:p>
            <a:endParaRPr/>
          </a:p>
        </p:txBody>
      </p:sp>
      <p:sp>
        <p:nvSpPr>
          <p:cNvPr id="984" name="To:"/>
          <p:cNvSpPr txBox="1"/>
          <p:nvPr/>
        </p:nvSpPr>
        <p:spPr>
          <a:xfrm>
            <a:off x="735110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985" name="Subject:"/>
          <p:cNvSpPr txBox="1"/>
          <p:nvPr/>
        </p:nvSpPr>
        <p:spPr>
          <a:xfrm>
            <a:off x="735110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986" name="Prof"/>
          <p:cNvSpPr/>
          <p:nvPr/>
        </p:nvSpPr>
        <p:spPr>
          <a:xfrm>
            <a:off x="799611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sp>
        <p:nvSpPr>
          <p:cNvPr id="987" name="Défis de communication par email"/>
          <p:cNvSpPr txBox="1"/>
          <p:nvPr/>
        </p:nvSpPr>
        <p:spPr>
          <a:xfrm>
            <a:off x="1217612" y="11823699"/>
            <a:ext cx="10109836"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a:latin typeface="Gellix Regular"/>
                <a:ea typeface="Gellix Regular"/>
                <a:cs typeface="Gellix Regular"/>
                <a:sym typeface="Gellix Regular"/>
              </a:rPr>
              <a:t>Défis de communication par email</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992"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993"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994" name="Image" descr="Image"/>
          <p:cNvPicPr>
            <a:picLocks noChangeAspect="1"/>
          </p:cNvPicPr>
          <p:nvPr/>
        </p:nvPicPr>
        <p:blipFill>
          <a:blip r:embed="rId3">
            <a:extLst/>
          </a:blip>
          <a:stretch>
            <a:fillRect/>
          </a:stretch>
        </p:blipFill>
        <p:spPr>
          <a:xfrm>
            <a:off x="1097353" y="4130112"/>
            <a:ext cx="10360918" cy="7374536"/>
          </a:xfrm>
          <a:prstGeom prst="rect">
            <a:avLst/>
          </a:prstGeom>
          <a:ln w="12700">
            <a:miter lim="400000"/>
          </a:ln>
        </p:spPr>
      </p:pic>
      <p:sp>
        <p:nvSpPr>
          <p:cNvPr id="995"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996"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997"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998"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999" name="Après ce long semestre, il est difficile de bien pouvoir faire ses planifications pour les révisions d'examen car les notes de différentes branches ne sont pas encore connue. comme ici nous avons déjà eu des projets avec des évaluation, nous pensons que "/>
          <p:cNvSpPr txBox="1"/>
          <p:nvPr/>
        </p:nvSpPr>
        <p:spPr>
          <a:xfrm>
            <a:off x="1618343" y="6714504"/>
            <a:ext cx="9318937" cy="3776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a:solidFill>
                  <a:srgbClr val="000000"/>
                </a:solidFill>
              </a:defRPr>
            </a:lvl1pPr>
          </a:lstStyle>
          <a:p>
            <a:r>
              <a:t>Après ce long semestre, il est difficile de bien pouvoir faire ses planifications pour les révisions d'examen car les notes de différentes branches ne sont pas encore connue. comme ici nous avons déjà eu des projets avec des évaluation, nous pensons que ce serait super de bien pouvoir nous améliorer si nous avions les notes. Du coup je voudariat savoir s'il serait possible d’avoir le détail de ma note d’examen finale : note de l’examen et projet. Comme ça nous serions déjà un peu moins stressé par les révisions qui s'annonce quand même assez difficile en ce moment.</a:t>
            </a:r>
          </a:p>
        </p:txBody>
      </p:sp>
      <p:sp>
        <p:nvSpPr>
          <p:cNvPr id="1000" name="Prof"/>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01" name="Note examen"/>
          <p:cNvSpPr txBox="1"/>
          <p:nvPr/>
        </p:nvSpPr>
        <p:spPr>
          <a:xfrm>
            <a:off x="2878519" y="5954497"/>
            <a:ext cx="1932128"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Note examen</a:t>
            </a:r>
          </a:p>
        </p:txBody>
      </p:sp>
      <p:grpSp>
        <p:nvGrpSpPr>
          <p:cNvPr id="1011" name="Group"/>
          <p:cNvGrpSpPr/>
          <p:nvPr/>
        </p:nvGrpSpPr>
        <p:grpSpPr>
          <a:xfrm>
            <a:off x="12925729" y="4130112"/>
            <a:ext cx="10360918" cy="7374536"/>
            <a:chOff x="0" y="0"/>
            <a:chExt cx="10360917" cy="7374535"/>
          </a:xfrm>
        </p:grpSpPr>
        <p:pic>
          <p:nvPicPr>
            <p:cNvPr id="1002" name="Image" descr="Image"/>
            <p:cNvPicPr>
              <a:picLocks noChangeAspect="1"/>
            </p:cNvPicPr>
            <p:nvPr/>
          </p:nvPicPr>
          <p:blipFill>
            <a:blip r:embed="rId3">
              <a:extLst/>
            </a:blip>
            <a:stretch>
              <a:fillRect/>
            </a:stretch>
          </p:blipFill>
          <p:spPr>
            <a:xfrm>
              <a:off x="0" y="0"/>
              <a:ext cx="10360918" cy="7374536"/>
            </a:xfrm>
            <a:prstGeom prst="rect">
              <a:avLst/>
            </a:prstGeom>
            <a:ln w="12700" cap="flat">
              <a:noFill/>
              <a:miter lim="400000"/>
            </a:ln>
            <a:effectLst/>
          </p:spPr>
        </p:pic>
        <p:sp>
          <p:nvSpPr>
            <p:cNvPr id="1003"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04"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05"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006"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007" name="Après ce long semestre, il est difficile de bien pouvoir faire ses planifications pour les révisions d'examen car les notes de différentes branches ne sont pas encore connue. comme ici nous avons déjà eu des projets avec des évaluation, nous pensons que "/>
            <p:cNvSpPr txBox="1"/>
            <p:nvPr/>
          </p:nvSpPr>
          <p:spPr>
            <a:xfrm>
              <a:off x="520990" y="2584392"/>
              <a:ext cx="9318937" cy="3776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a:solidFill>
                    <a:srgbClr val="000000"/>
                  </a:solidFill>
                </a:defRPr>
              </a:lvl1pPr>
            </a:lstStyle>
            <a:p>
              <a:r>
                <a:t>Après ce long semestre, il est difficile de bien pouvoir faire ses planifications pour les révisions d'examen car les notes de différentes branches ne sont pas encore connue. comme ici nous avons déjà eu des projets avec des évaluation, nous pensons que ce serait super de bien pouvoir nous améliorer si nous avions les notes. Du coup je voudariat savoir s'il serait possible d’avoir le détail de ma note d’examen finale : note de l’examen et projet. Comme ça nous serions déjà un peu moins stressé par les révisions qui s'annonce quand même assez difficile en ce moment.</a:t>
              </a:r>
            </a:p>
          </p:txBody>
        </p:sp>
        <p:sp>
          <p:nvSpPr>
            <p:cNvPr id="1008" name="Prof"/>
            <p:cNvSpPr/>
            <p:nvPr/>
          </p:nvSpPr>
          <p:spPr>
            <a:xfrm>
              <a:off x="1165997" y="967696"/>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09" name="Question cours de systèmes d'information"/>
            <p:cNvSpPr txBox="1"/>
            <p:nvPr/>
          </p:nvSpPr>
          <p:spPr>
            <a:xfrm>
              <a:off x="1781166" y="1824385"/>
              <a:ext cx="587898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Question cours de systèmes d'information</a:t>
              </a:r>
            </a:p>
          </p:txBody>
        </p:sp>
        <p:pic>
          <p:nvPicPr>
            <p:cNvPr id="1010" name="Image" descr="Image"/>
            <p:cNvPicPr>
              <a:picLocks noChangeAspect="1"/>
            </p:cNvPicPr>
            <p:nvPr/>
          </p:nvPicPr>
          <p:blipFill>
            <a:blip r:embed="rId4">
              <a:extLst/>
            </a:blip>
            <a:stretch>
              <a:fillRect/>
            </a:stretch>
          </p:blipFill>
          <p:spPr>
            <a:xfrm>
              <a:off x="7955766" y="1498027"/>
              <a:ext cx="1130591" cy="1130591"/>
            </a:xfrm>
            <a:prstGeom prst="rect">
              <a:avLst/>
            </a:prstGeom>
            <a:ln w="12700" cap="flat">
              <a:noFill/>
              <a:miter lim="400000"/>
            </a:ln>
            <a:effectLst/>
          </p:spPr>
        </p:pic>
      </p:grpSp>
      <p:pic>
        <p:nvPicPr>
          <p:cNvPr id="1012" name="Image" descr="Image"/>
          <p:cNvPicPr>
            <a:picLocks noChangeAspect="1"/>
          </p:cNvPicPr>
          <p:nvPr/>
        </p:nvPicPr>
        <p:blipFill>
          <a:blip r:embed="rId5">
            <a:extLst/>
          </a:blip>
          <a:stretch>
            <a:fillRect/>
          </a:stretch>
        </p:blipFill>
        <p:spPr>
          <a:xfrm>
            <a:off x="5157185" y="5628139"/>
            <a:ext cx="1130591" cy="1130591"/>
          </a:xfrm>
          <a:prstGeom prst="rect">
            <a:avLst/>
          </a:prstGeom>
          <a:ln w="12700">
            <a:miter lim="400000"/>
          </a:ln>
        </p:spPr>
      </p:pic>
      <p:sp>
        <p:nvSpPr>
          <p:cNvPr id="1013" name="Le sujet de votre email doit être clair et informatif"/>
          <p:cNvSpPr txBox="1"/>
          <p:nvPr/>
        </p:nvSpPr>
        <p:spPr>
          <a:xfrm>
            <a:off x="1282065" y="11637732"/>
            <a:ext cx="1468350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5000">
                <a:solidFill>
                  <a:srgbClr val="000000"/>
                </a:solidFill>
                <a:latin typeface="Gellix Bold"/>
                <a:ea typeface="Gellix Bold"/>
                <a:cs typeface="Gellix Bold"/>
                <a:sym typeface="Gellix Bold"/>
              </a:defRPr>
            </a:pPr>
            <a:r>
              <a:rPr lang="fr-CH" dirty="0">
                <a:latin typeface="Gellix Regular"/>
                <a:ea typeface="Gellix Regular"/>
                <a:cs typeface="Gellix Regular"/>
                <a:sym typeface="Gellix Regular"/>
              </a:rPr>
              <a:t>Le sujet de votre email doit être clair et informatif</a:t>
            </a:r>
            <a:r>
              <a:rPr lang="fr-CH"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018"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1019"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020" name="Image" descr="Image"/>
          <p:cNvPicPr>
            <a:picLocks noChangeAspect="1"/>
          </p:cNvPicPr>
          <p:nvPr/>
        </p:nvPicPr>
        <p:blipFill>
          <a:blip r:embed="rId2">
            <a:extLst/>
          </a:blip>
          <a:stretch>
            <a:fillRect/>
          </a:stretch>
        </p:blipFill>
        <p:spPr>
          <a:xfrm>
            <a:off x="1097353" y="4130112"/>
            <a:ext cx="10360918" cy="7374536"/>
          </a:xfrm>
          <a:prstGeom prst="rect">
            <a:avLst/>
          </a:prstGeom>
          <a:ln w="12700">
            <a:miter lim="400000"/>
          </a:ln>
        </p:spPr>
      </p:pic>
      <p:sp>
        <p:nvSpPr>
          <p:cNvPr id="1021"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1022"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1023"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1024"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1025" name="Après ce long semestre, il est difficile de bien pouvoir faire ses planifications pour les révisions d'examen car les notes de différentes branches ne sont pas encore connue. comme ici nous avons déjà eu des projets avec des évaluation, nous pensons que "/>
          <p:cNvSpPr txBox="1"/>
          <p:nvPr/>
        </p:nvSpPr>
        <p:spPr>
          <a:xfrm>
            <a:off x="1618343" y="6714504"/>
            <a:ext cx="9318937" cy="3776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a:solidFill>
                  <a:srgbClr val="000000"/>
                </a:solidFill>
              </a:defRPr>
            </a:lvl1pPr>
          </a:lstStyle>
          <a:p>
            <a:r>
              <a:t>Après ce long semestre, il est difficile de bien pouvoir faire ses planifications pour les révisions d'examen car les notes de différentes branches ne sont pas encore connue. comme ici nous avons déjà eu des projets avec des évaluation, nous pensons que ce serait super de bien pouvoir nous améliorer si nous avions les notes. Du coup je voudariat savoir s'il serait possible d’avoir le détail de ma note d’examen finale : note de la présentation et projet. Comme ça nous serions déjà un peu moins stressé par les révisions qui s'annonce quand même assez difficile en ce moment.</a:t>
            </a:r>
          </a:p>
        </p:txBody>
      </p:sp>
      <p:sp>
        <p:nvSpPr>
          <p:cNvPr id="1026" name="Prof"/>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27" name="Question cours de systèmes d'information"/>
          <p:cNvSpPr txBox="1"/>
          <p:nvPr/>
        </p:nvSpPr>
        <p:spPr>
          <a:xfrm>
            <a:off x="2878519" y="5954497"/>
            <a:ext cx="587898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Question cours de systèmes d'information</a:t>
            </a:r>
          </a:p>
        </p:txBody>
      </p:sp>
      <p:grpSp>
        <p:nvGrpSpPr>
          <p:cNvPr id="1037" name="Group"/>
          <p:cNvGrpSpPr/>
          <p:nvPr/>
        </p:nvGrpSpPr>
        <p:grpSpPr>
          <a:xfrm>
            <a:off x="12925729" y="4130112"/>
            <a:ext cx="10360918" cy="7374536"/>
            <a:chOff x="0" y="0"/>
            <a:chExt cx="10360917" cy="7374535"/>
          </a:xfrm>
        </p:grpSpPr>
        <p:pic>
          <p:nvPicPr>
            <p:cNvPr id="1028" name="Image" descr="Image"/>
            <p:cNvPicPr>
              <a:picLocks noChangeAspect="1"/>
            </p:cNvPicPr>
            <p:nvPr/>
          </p:nvPicPr>
          <p:blipFill>
            <a:blip r:embed="rId2">
              <a:extLst/>
            </a:blip>
            <a:stretch>
              <a:fillRect/>
            </a:stretch>
          </p:blipFill>
          <p:spPr>
            <a:xfrm>
              <a:off x="0" y="0"/>
              <a:ext cx="10360918" cy="7374536"/>
            </a:xfrm>
            <a:prstGeom prst="rect">
              <a:avLst/>
            </a:prstGeom>
            <a:ln w="12700" cap="flat">
              <a:noFill/>
              <a:miter lim="400000"/>
            </a:ln>
            <a:effectLst/>
          </p:spPr>
        </p:pic>
        <p:sp>
          <p:nvSpPr>
            <p:cNvPr id="1029"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30"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31"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032"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033" name="Serait-il possible d’avoir le détail de ma note finale de l'examen?…"/>
            <p:cNvSpPr txBox="1"/>
            <p:nvPr/>
          </p:nvSpPr>
          <p:spPr>
            <a:xfrm>
              <a:off x="520990" y="2584392"/>
              <a:ext cx="9318937" cy="19345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a:solidFill>
                    <a:srgbClr val="000000"/>
                  </a:solidFill>
                </a:defRPr>
              </a:pPr>
              <a:r>
                <a:t>Serait-il possible d’avoir le détail de ma note finale de l'examen?</a:t>
              </a:r>
            </a:p>
            <a:p>
              <a:pPr algn="l">
                <a:defRPr>
                  <a:solidFill>
                    <a:srgbClr val="000000"/>
                  </a:solidFill>
                </a:defRPr>
              </a:pPr>
              <a:endParaRPr/>
            </a:p>
            <a:p>
              <a:pPr marL="444500" indent="-444500" algn="l">
                <a:buSzPct val="100000"/>
                <a:buAutoNum type="arabicParenBoth"/>
                <a:defRPr>
                  <a:solidFill>
                    <a:srgbClr val="000000"/>
                  </a:solidFill>
                </a:defRPr>
              </a:pPr>
              <a:r>
                <a:t>note de l’examen </a:t>
              </a:r>
            </a:p>
            <a:p>
              <a:pPr marL="444500" indent="-444500" algn="l">
                <a:buSzPct val="100000"/>
                <a:buAutoNum type="arabicParenBoth"/>
                <a:defRPr>
                  <a:solidFill>
                    <a:srgbClr val="000000"/>
                  </a:solidFill>
                </a:defRPr>
              </a:pPr>
              <a:r>
                <a:t>note de projet</a:t>
              </a:r>
            </a:p>
            <a:p>
              <a:pPr marL="444500" indent="-444500" algn="l">
                <a:buSzPct val="100000"/>
                <a:buAutoNum type="arabicParenBoth"/>
                <a:defRPr>
                  <a:solidFill>
                    <a:srgbClr val="000000"/>
                  </a:solidFill>
                </a:defRPr>
              </a:pPr>
              <a:r>
                <a:t>note de la présentation</a:t>
              </a:r>
            </a:p>
          </p:txBody>
        </p:sp>
        <p:sp>
          <p:nvSpPr>
            <p:cNvPr id="1034" name="Prof"/>
            <p:cNvSpPr/>
            <p:nvPr/>
          </p:nvSpPr>
          <p:spPr>
            <a:xfrm>
              <a:off x="1165997" y="967696"/>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35" name="Question cours de systèmes d'information"/>
            <p:cNvSpPr txBox="1"/>
            <p:nvPr/>
          </p:nvSpPr>
          <p:spPr>
            <a:xfrm>
              <a:off x="1781166" y="1824385"/>
              <a:ext cx="587898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Question cours de systèmes d'information</a:t>
              </a:r>
            </a:p>
          </p:txBody>
        </p:sp>
        <p:pic>
          <p:nvPicPr>
            <p:cNvPr id="1036" name="Image" descr="Image"/>
            <p:cNvPicPr>
              <a:picLocks noChangeAspect="1"/>
            </p:cNvPicPr>
            <p:nvPr/>
          </p:nvPicPr>
          <p:blipFill>
            <a:blip r:embed="rId3">
              <a:extLst/>
            </a:blip>
            <a:stretch>
              <a:fillRect/>
            </a:stretch>
          </p:blipFill>
          <p:spPr>
            <a:xfrm>
              <a:off x="7782584" y="3471400"/>
              <a:ext cx="1130592" cy="1130591"/>
            </a:xfrm>
            <a:prstGeom prst="rect">
              <a:avLst/>
            </a:prstGeom>
            <a:ln w="12700" cap="flat">
              <a:noFill/>
              <a:miter lim="400000"/>
            </a:ln>
            <a:effectLst/>
          </p:spPr>
        </p:pic>
      </p:grpSp>
      <p:pic>
        <p:nvPicPr>
          <p:cNvPr id="1038" name="Image" descr="Image"/>
          <p:cNvPicPr>
            <a:picLocks noChangeAspect="1"/>
          </p:cNvPicPr>
          <p:nvPr/>
        </p:nvPicPr>
        <p:blipFill>
          <a:blip r:embed="rId4">
            <a:extLst/>
          </a:blip>
          <a:stretch>
            <a:fillRect/>
          </a:stretch>
        </p:blipFill>
        <p:spPr>
          <a:xfrm>
            <a:off x="10327680" y="6508605"/>
            <a:ext cx="1130591" cy="1130591"/>
          </a:xfrm>
          <a:prstGeom prst="rect">
            <a:avLst/>
          </a:prstGeom>
          <a:ln w="12700">
            <a:miter lim="400000"/>
          </a:ln>
        </p:spPr>
      </p:pic>
      <p:sp>
        <p:nvSpPr>
          <p:cNvPr id="1039" name="Respectez les temps de lecture de votre email"/>
          <p:cNvSpPr txBox="1"/>
          <p:nvPr/>
        </p:nvSpPr>
        <p:spPr>
          <a:xfrm>
            <a:off x="1217612" y="11823699"/>
            <a:ext cx="13250546"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a:latin typeface="Gellix Regular"/>
                <a:ea typeface="Gellix Regular"/>
                <a:cs typeface="Gellix Regular"/>
                <a:sym typeface="Gellix Regular"/>
              </a:rPr>
              <a:t>Respectez les temps de lecture de votre email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F76A"/>
        </a:solidFill>
        <a:effectLst/>
      </p:bgPr>
    </p:bg>
    <p:spTree>
      <p:nvGrpSpPr>
        <p:cNvPr id="1" name=""/>
        <p:cNvGrpSpPr/>
        <p:nvPr/>
      </p:nvGrpSpPr>
      <p:grpSpPr>
        <a:xfrm>
          <a:off x="0" y="0"/>
          <a:ext cx="0" cy="0"/>
          <a:chOff x="0" y="0"/>
          <a:chExt cx="0" cy="0"/>
        </a:xfrm>
      </p:grpSpPr>
      <p:sp>
        <p:nvSpPr>
          <p:cNvPr id="175" name="Matériel: un modèle assemblé,…"/>
          <p:cNvSpPr txBox="1"/>
          <p:nvPr/>
        </p:nvSpPr>
        <p:spPr>
          <a:xfrm>
            <a:off x="1246791" y="2362200"/>
            <a:ext cx="10337030" cy="11367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rPr sz="4800" dirty="0">
                <a:latin typeface="Gellix Bold"/>
                <a:ea typeface="Gellix Bold"/>
                <a:cs typeface="Gellix Bold"/>
                <a:sym typeface="Gellix Bold"/>
              </a:rPr>
              <a:t>Matériel: </a:t>
            </a:r>
            <a:r>
              <a:rPr sz="4800" dirty="0"/>
              <a:t>un </a:t>
            </a:r>
            <a:r>
              <a:rPr sz="4800" dirty="0" err="1"/>
              <a:t>modèle</a:t>
            </a:r>
            <a:r>
              <a:rPr sz="4800" dirty="0"/>
              <a:t> </a:t>
            </a:r>
            <a:r>
              <a:rPr sz="4800" dirty="0" err="1"/>
              <a:t>assemblé</a:t>
            </a:r>
            <a:r>
              <a:rPr sz="4800" dirty="0"/>
              <a:t>, </a:t>
            </a:r>
          </a:p>
          <a:p>
            <a:pPr algn="l">
              <a:defRPr sz="5000">
                <a:solidFill>
                  <a:srgbClr val="000000"/>
                </a:solidFill>
                <a:latin typeface="Gellix Regular"/>
                <a:ea typeface="Gellix Regular"/>
                <a:cs typeface="Gellix Regular"/>
                <a:sym typeface="Gellix Regular"/>
              </a:defRPr>
            </a:pPr>
            <a:r>
              <a:rPr sz="4800" dirty="0"/>
              <a:t>des </a:t>
            </a:r>
            <a:r>
              <a:rPr sz="4800" dirty="0" err="1"/>
              <a:t>pièces</a:t>
            </a:r>
            <a:r>
              <a:rPr sz="4800" dirty="0"/>
              <a:t> </a:t>
            </a:r>
            <a:r>
              <a:rPr sz="4800" dirty="0" err="1"/>
              <a:t>détachée</a:t>
            </a:r>
            <a:endParaRPr sz="4800" dirty="0"/>
          </a:p>
          <a:p>
            <a:pPr algn="l">
              <a:defRPr sz="5000">
                <a:solidFill>
                  <a:srgbClr val="000000"/>
                </a:solidFill>
                <a:latin typeface="Gellix Regular"/>
                <a:ea typeface="Gellix Regular"/>
                <a:cs typeface="Gellix Regular"/>
                <a:sym typeface="Gellix Regular"/>
              </a:defRPr>
            </a:pPr>
            <a:endParaRPr sz="4800" dirty="0"/>
          </a:p>
          <a:p>
            <a:pPr algn="l">
              <a:defRPr sz="5000">
                <a:solidFill>
                  <a:srgbClr val="000000"/>
                </a:solidFill>
                <a:latin typeface="Gellix Regular"/>
                <a:ea typeface="Gellix Regular"/>
                <a:cs typeface="Gellix Regular"/>
                <a:sym typeface="Gellix Regular"/>
              </a:defRPr>
            </a:pPr>
            <a:r>
              <a:rPr sz="4800" dirty="0">
                <a:latin typeface="Gellix Bold"/>
                <a:ea typeface="Gellix Bold"/>
                <a:cs typeface="Gellix Bold"/>
                <a:sym typeface="Gellix Bold"/>
              </a:rPr>
              <a:t>But: </a:t>
            </a:r>
            <a:r>
              <a:rPr sz="4800" dirty="0"/>
              <a:t>assembler les </a:t>
            </a:r>
            <a:r>
              <a:rPr sz="4800" dirty="0" err="1"/>
              <a:t>pièces</a:t>
            </a:r>
            <a:r>
              <a:rPr sz="4800" dirty="0"/>
              <a:t> </a:t>
            </a:r>
            <a:r>
              <a:rPr sz="4800" dirty="0" err="1"/>
              <a:t>détachées</a:t>
            </a:r>
            <a:r>
              <a:rPr sz="4800" dirty="0"/>
              <a:t> pour </a:t>
            </a:r>
            <a:r>
              <a:rPr sz="4800" dirty="0" err="1"/>
              <a:t>reconstruire</a:t>
            </a:r>
            <a:r>
              <a:rPr sz="4800" dirty="0"/>
              <a:t> le </a:t>
            </a:r>
            <a:r>
              <a:rPr sz="4800" dirty="0" err="1"/>
              <a:t>modèle</a:t>
            </a:r>
            <a:r>
              <a:rPr sz="4800" dirty="0"/>
              <a:t> le plus </a:t>
            </a:r>
            <a:r>
              <a:rPr sz="4800" dirty="0" err="1"/>
              <a:t>fidèlement</a:t>
            </a:r>
            <a:r>
              <a:rPr sz="4800" dirty="0"/>
              <a:t> possible</a:t>
            </a:r>
          </a:p>
          <a:p>
            <a:pPr algn="l">
              <a:defRPr sz="5000">
                <a:solidFill>
                  <a:srgbClr val="000000"/>
                </a:solidFill>
                <a:latin typeface="Gellix Regular"/>
                <a:ea typeface="Gellix Regular"/>
                <a:cs typeface="Gellix Regular"/>
                <a:sym typeface="Gellix Regular"/>
              </a:defRPr>
            </a:pPr>
            <a:endParaRPr sz="4800" dirty="0"/>
          </a:p>
          <a:p>
            <a:pPr algn="l">
              <a:defRPr sz="5000">
                <a:solidFill>
                  <a:srgbClr val="000000"/>
                </a:solidFill>
                <a:latin typeface="Gellix Regular"/>
                <a:ea typeface="Gellix Regular"/>
                <a:cs typeface="Gellix Regular"/>
                <a:sym typeface="Gellix Regular"/>
              </a:defRPr>
            </a:pPr>
            <a:r>
              <a:rPr sz="4800" dirty="0" err="1">
                <a:latin typeface="Gellix Bold"/>
                <a:ea typeface="Gellix Bold"/>
                <a:cs typeface="Gellix Bold"/>
                <a:sym typeface="Gellix Bold"/>
              </a:rPr>
              <a:t>Groupes</a:t>
            </a:r>
            <a:r>
              <a:rPr sz="4800" dirty="0">
                <a:latin typeface="Gellix Bold"/>
                <a:ea typeface="Gellix Bold"/>
                <a:cs typeface="Gellix Bold"/>
                <a:sym typeface="Gellix Bold"/>
              </a:rPr>
              <a:t>: </a:t>
            </a:r>
            <a:r>
              <a:rPr sz="4800" dirty="0" err="1"/>
              <a:t>une</a:t>
            </a:r>
            <a:r>
              <a:rPr sz="4800" dirty="0"/>
              <a:t> </a:t>
            </a:r>
            <a:r>
              <a:rPr sz="4800" dirty="0" err="1"/>
              <a:t>personne</a:t>
            </a:r>
            <a:r>
              <a:rPr sz="4800" dirty="0"/>
              <a:t> observe, </a:t>
            </a:r>
            <a:r>
              <a:rPr sz="4800" dirty="0" err="1"/>
              <a:t>une</a:t>
            </a:r>
            <a:r>
              <a:rPr sz="4800" dirty="0"/>
              <a:t> </a:t>
            </a:r>
            <a:r>
              <a:rPr sz="4800" dirty="0" err="1"/>
              <a:t>construit</a:t>
            </a:r>
            <a:r>
              <a:rPr sz="4800" dirty="0"/>
              <a:t>, </a:t>
            </a:r>
            <a:r>
              <a:rPr sz="4800" dirty="0" err="1"/>
              <a:t>une</a:t>
            </a:r>
            <a:r>
              <a:rPr sz="4800" dirty="0"/>
              <a:t> </a:t>
            </a:r>
            <a:r>
              <a:rPr sz="4800" dirty="0" err="1"/>
              <a:t>donne</a:t>
            </a:r>
            <a:r>
              <a:rPr sz="4800" dirty="0"/>
              <a:t> les instructions</a:t>
            </a:r>
          </a:p>
          <a:p>
            <a:pPr algn="l">
              <a:defRPr sz="5000">
                <a:solidFill>
                  <a:srgbClr val="000000"/>
                </a:solidFill>
                <a:latin typeface="Gellix Regular"/>
                <a:ea typeface="Gellix Regular"/>
                <a:cs typeface="Gellix Regular"/>
                <a:sym typeface="Gellix Regular"/>
              </a:defRPr>
            </a:pPr>
            <a:endParaRPr sz="4800" dirty="0"/>
          </a:p>
          <a:p>
            <a:pPr algn="l">
              <a:defRPr sz="5000">
                <a:solidFill>
                  <a:srgbClr val="000000"/>
                </a:solidFill>
                <a:latin typeface="Gellix Regular"/>
                <a:ea typeface="Gellix Regular"/>
                <a:cs typeface="Gellix Regular"/>
                <a:sym typeface="Gellix Regular"/>
              </a:defRPr>
            </a:pPr>
            <a:r>
              <a:rPr sz="4800" dirty="0" err="1">
                <a:latin typeface="Gellix Bold"/>
                <a:ea typeface="Gellix Bold"/>
                <a:cs typeface="Gellix Bold"/>
                <a:sym typeface="Gellix Bold"/>
              </a:rPr>
              <a:t>Contrainte</a:t>
            </a:r>
            <a:r>
              <a:rPr sz="4800" dirty="0"/>
              <a:t>: la </a:t>
            </a:r>
            <a:r>
              <a:rPr sz="4800" dirty="0" err="1"/>
              <a:t>personne</a:t>
            </a:r>
            <a:r>
              <a:rPr sz="4800" dirty="0"/>
              <a:t> qui </a:t>
            </a:r>
            <a:r>
              <a:rPr sz="4800" dirty="0" err="1"/>
              <a:t>construit</a:t>
            </a:r>
            <a:r>
              <a:rPr sz="4800" dirty="0"/>
              <a:t> ne </a:t>
            </a:r>
            <a:r>
              <a:rPr sz="4800" dirty="0" err="1"/>
              <a:t>doit</a:t>
            </a:r>
            <a:r>
              <a:rPr sz="4800" dirty="0"/>
              <a:t> pas </a:t>
            </a:r>
            <a:r>
              <a:rPr sz="4800" dirty="0" err="1"/>
              <a:t>voir</a:t>
            </a:r>
            <a:r>
              <a:rPr sz="4800" dirty="0"/>
              <a:t> le </a:t>
            </a:r>
            <a:r>
              <a:rPr sz="4800" dirty="0" err="1"/>
              <a:t>modèle</a:t>
            </a:r>
            <a:endParaRPr sz="4800" dirty="0"/>
          </a:p>
          <a:p>
            <a:pPr algn="l">
              <a:defRPr sz="5000">
                <a:solidFill>
                  <a:srgbClr val="000000"/>
                </a:solidFill>
                <a:latin typeface="Gellix Regular"/>
                <a:ea typeface="Gellix Regular"/>
                <a:cs typeface="Gellix Regular"/>
                <a:sym typeface="Gellix Regular"/>
              </a:defRPr>
            </a:pPr>
            <a:r>
              <a:rPr lang="fr-CH" sz="4800" dirty="0"/>
              <a:t>Le groupe qui a assemblé le plus de pièces correctement en 12 minutes, gagne</a:t>
            </a:r>
          </a:p>
        </p:txBody>
      </p:sp>
      <p:sp>
        <p:nvSpPr>
          <p:cNvPr id="176" name="Le groupe qui a assemblé le plus de pièces correctement en 12 minutes, gagne"/>
          <p:cNvSpPr txBox="1"/>
          <p:nvPr/>
        </p:nvSpPr>
        <p:spPr>
          <a:xfrm>
            <a:off x="1153450" y="12517982"/>
            <a:ext cx="14683069"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endParaRPr dirty="0"/>
          </a:p>
        </p:txBody>
      </p:sp>
      <p:sp>
        <p:nvSpPr>
          <p:cNvPr id="177" name="Arrow"/>
          <p:cNvSpPr/>
          <p:nvPr/>
        </p:nvSpPr>
        <p:spPr>
          <a:xfrm rot="5400000">
            <a:off x="17633519" y="2516783"/>
            <a:ext cx="3475894" cy="3977216"/>
          </a:xfrm>
          <a:prstGeom prst="rightArrow">
            <a:avLst>
              <a:gd name="adj1" fmla="val 70955"/>
              <a:gd name="adj2" fmla="val 27112"/>
            </a:avLst>
          </a:prstGeom>
          <a:solidFill>
            <a:srgbClr val="000000"/>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178" name="Screenshot 2022-07-07 at 11.37.42.png" descr="Screenshot 2022-07-07 at 11.37.42.png"/>
          <p:cNvPicPr>
            <a:picLocks noChangeAspect="1"/>
          </p:cNvPicPr>
          <p:nvPr/>
        </p:nvPicPr>
        <p:blipFill>
          <a:blip r:embed="rId3">
            <a:extLst/>
          </a:blip>
          <a:srcRect l="12181" t="20217" r="9084" b="5180"/>
          <a:stretch>
            <a:fillRect/>
          </a:stretch>
        </p:blipFill>
        <p:spPr>
          <a:xfrm>
            <a:off x="17733451" y="5889762"/>
            <a:ext cx="2914159" cy="3311002"/>
          </a:xfrm>
          <a:custGeom>
            <a:avLst/>
            <a:gdLst/>
            <a:ahLst/>
            <a:cxnLst>
              <a:cxn ang="0">
                <a:pos x="wd2" y="hd2"/>
              </a:cxn>
              <a:cxn ang="5400000">
                <a:pos x="wd2" y="hd2"/>
              </a:cxn>
              <a:cxn ang="10800000">
                <a:pos x="wd2" y="hd2"/>
              </a:cxn>
              <a:cxn ang="16200000">
                <a:pos x="wd2" y="hd2"/>
              </a:cxn>
            </a:cxnLst>
            <a:rect l="0" t="0" r="r" b="b"/>
            <a:pathLst>
              <a:path w="21383" h="21487" extrusionOk="0">
                <a:moveTo>
                  <a:pt x="14387" y="0"/>
                </a:moveTo>
                <a:cubicBezTo>
                  <a:pt x="13959" y="2"/>
                  <a:pt x="13781" y="74"/>
                  <a:pt x="13484" y="286"/>
                </a:cubicBezTo>
                <a:cubicBezTo>
                  <a:pt x="12826" y="756"/>
                  <a:pt x="12219" y="962"/>
                  <a:pt x="11294" y="1022"/>
                </a:cubicBezTo>
                <a:cubicBezTo>
                  <a:pt x="10845" y="1052"/>
                  <a:pt x="10348" y="1136"/>
                  <a:pt x="10191" y="1210"/>
                </a:cubicBezTo>
                <a:cubicBezTo>
                  <a:pt x="9957" y="1320"/>
                  <a:pt x="9801" y="1252"/>
                  <a:pt x="9352" y="845"/>
                </a:cubicBezTo>
                <a:cubicBezTo>
                  <a:pt x="8864" y="402"/>
                  <a:pt x="8699" y="340"/>
                  <a:pt x="7896" y="288"/>
                </a:cubicBezTo>
                <a:cubicBezTo>
                  <a:pt x="7086" y="237"/>
                  <a:pt x="6952" y="266"/>
                  <a:pt x="6635" y="564"/>
                </a:cubicBezTo>
                <a:cubicBezTo>
                  <a:pt x="6440" y="747"/>
                  <a:pt x="6126" y="970"/>
                  <a:pt x="5936" y="1058"/>
                </a:cubicBezTo>
                <a:cubicBezTo>
                  <a:pt x="5671" y="1181"/>
                  <a:pt x="5592" y="1338"/>
                  <a:pt x="5592" y="1728"/>
                </a:cubicBezTo>
                <a:cubicBezTo>
                  <a:pt x="5592" y="2008"/>
                  <a:pt x="5662" y="2300"/>
                  <a:pt x="5750" y="2377"/>
                </a:cubicBezTo>
                <a:cubicBezTo>
                  <a:pt x="5861" y="2475"/>
                  <a:pt x="5838" y="2571"/>
                  <a:pt x="5674" y="2691"/>
                </a:cubicBezTo>
                <a:cubicBezTo>
                  <a:pt x="5396" y="2894"/>
                  <a:pt x="5360" y="3653"/>
                  <a:pt x="5616" y="3879"/>
                </a:cubicBezTo>
                <a:cubicBezTo>
                  <a:pt x="5750" y="3997"/>
                  <a:pt x="5748" y="4083"/>
                  <a:pt x="5613" y="4226"/>
                </a:cubicBezTo>
                <a:cubicBezTo>
                  <a:pt x="5515" y="4331"/>
                  <a:pt x="5384" y="5133"/>
                  <a:pt x="5322" y="6009"/>
                </a:cubicBezTo>
                <a:lnTo>
                  <a:pt x="5208" y="7600"/>
                </a:lnTo>
                <a:lnTo>
                  <a:pt x="3027" y="8273"/>
                </a:lnTo>
                <a:lnTo>
                  <a:pt x="849" y="8947"/>
                </a:lnTo>
                <a:lnTo>
                  <a:pt x="849" y="10338"/>
                </a:lnTo>
                <a:cubicBezTo>
                  <a:pt x="849" y="11755"/>
                  <a:pt x="753" y="12370"/>
                  <a:pt x="493" y="12661"/>
                </a:cubicBezTo>
                <a:cubicBezTo>
                  <a:pt x="413" y="12751"/>
                  <a:pt x="249" y="13112"/>
                  <a:pt x="129" y="13462"/>
                </a:cubicBezTo>
                <a:cubicBezTo>
                  <a:pt x="-92" y="14110"/>
                  <a:pt x="-45" y="14629"/>
                  <a:pt x="391" y="16352"/>
                </a:cubicBezTo>
                <a:cubicBezTo>
                  <a:pt x="668" y="17446"/>
                  <a:pt x="1617" y="18048"/>
                  <a:pt x="2893" y="17939"/>
                </a:cubicBezTo>
                <a:cubicBezTo>
                  <a:pt x="3610" y="17878"/>
                  <a:pt x="3799" y="17932"/>
                  <a:pt x="5226" y="18603"/>
                </a:cubicBezTo>
                <a:cubicBezTo>
                  <a:pt x="6097" y="19013"/>
                  <a:pt x="6930" y="19316"/>
                  <a:pt x="7130" y="19296"/>
                </a:cubicBezTo>
                <a:cubicBezTo>
                  <a:pt x="7427" y="19266"/>
                  <a:pt x="7518" y="19352"/>
                  <a:pt x="7675" y="19819"/>
                </a:cubicBezTo>
                <a:cubicBezTo>
                  <a:pt x="7953" y="20646"/>
                  <a:pt x="8166" y="20936"/>
                  <a:pt x="8708" y="21228"/>
                </a:cubicBezTo>
                <a:cubicBezTo>
                  <a:pt x="9399" y="21599"/>
                  <a:pt x="10427" y="21569"/>
                  <a:pt x="11359" y="21153"/>
                </a:cubicBezTo>
                <a:cubicBezTo>
                  <a:pt x="11774" y="20968"/>
                  <a:pt x="12242" y="20816"/>
                  <a:pt x="12401" y="20816"/>
                </a:cubicBezTo>
                <a:cubicBezTo>
                  <a:pt x="13168" y="20814"/>
                  <a:pt x="14492" y="19471"/>
                  <a:pt x="14492" y="18693"/>
                </a:cubicBezTo>
                <a:cubicBezTo>
                  <a:pt x="14492" y="18204"/>
                  <a:pt x="14817" y="18088"/>
                  <a:pt x="15191" y="18444"/>
                </a:cubicBezTo>
                <a:cubicBezTo>
                  <a:pt x="15849" y="19069"/>
                  <a:pt x="17086" y="19142"/>
                  <a:pt x="18249" y="18624"/>
                </a:cubicBezTo>
                <a:cubicBezTo>
                  <a:pt x="18502" y="18511"/>
                  <a:pt x="18940" y="18383"/>
                  <a:pt x="19221" y="18335"/>
                </a:cubicBezTo>
                <a:cubicBezTo>
                  <a:pt x="19992" y="18206"/>
                  <a:pt x="20557" y="17780"/>
                  <a:pt x="20998" y="17001"/>
                </a:cubicBezTo>
                <a:cubicBezTo>
                  <a:pt x="21441" y="16217"/>
                  <a:pt x="21508" y="15392"/>
                  <a:pt x="21167" y="14866"/>
                </a:cubicBezTo>
                <a:cubicBezTo>
                  <a:pt x="21046" y="14680"/>
                  <a:pt x="20942" y="14303"/>
                  <a:pt x="20940" y="14029"/>
                </a:cubicBezTo>
                <a:cubicBezTo>
                  <a:pt x="20937" y="13755"/>
                  <a:pt x="20873" y="13388"/>
                  <a:pt x="20797" y="13213"/>
                </a:cubicBezTo>
                <a:cubicBezTo>
                  <a:pt x="20721" y="13037"/>
                  <a:pt x="20704" y="11963"/>
                  <a:pt x="20759" y="10822"/>
                </a:cubicBezTo>
                <a:lnTo>
                  <a:pt x="20858" y="8752"/>
                </a:lnTo>
                <a:lnTo>
                  <a:pt x="20092" y="8414"/>
                </a:lnTo>
                <a:cubicBezTo>
                  <a:pt x="19670" y="8229"/>
                  <a:pt x="19210" y="7950"/>
                  <a:pt x="19070" y="7794"/>
                </a:cubicBezTo>
                <a:cubicBezTo>
                  <a:pt x="18930" y="7637"/>
                  <a:pt x="18550" y="7443"/>
                  <a:pt x="18225" y="7363"/>
                </a:cubicBezTo>
                <a:cubicBezTo>
                  <a:pt x="17651" y="7222"/>
                  <a:pt x="17635" y="7202"/>
                  <a:pt x="17596" y="6547"/>
                </a:cubicBezTo>
                <a:cubicBezTo>
                  <a:pt x="17534" y="5496"/>
                  <a:pt x="17740" y="5290"/>
                  <a:pt x="19402" y="4736"/>
                </a:cubicBezTo>
                <a:cubicBezTo>
                  <a:pt x="20204" y="4469"/>
                  <a:pt x="20945" y="4202"/>
                  <a:pt x="21050" y="4141"/>
                </a:cubicBezTo>
                <a:cubicBezTo>
                  <a:pt x="21160" y="4079"/>
                  <a:pt x="21242" y="3754"/>
                  <a:pt x="21242" y="3384"/>
                </a:cubicBezTo>
                <a:cubicBezTo>
                  <a:pt x="21242" y="2752"/>
                  <a:pt x="21226" y="2731"/>
                  <a:pt x="20590" y="2483"/>
                </a:cubicBezTo>
                <a:cubicBezTo>
                  <a:pt x="20231" y="2343"/>
                  <a:pt x="19750" y="2055"/>
                  <a:pt x="19518" y="1841"/>
                </a:cubicBezTo>
                <a:cubicBezTo>
                  <a:pt x="19230" y="1576"/>
                  <a:pt x="18892" y="1431"/>
                  <a:pt x="18444" y="1380"/>
                </a:cubicBezTo>
                <a:cubicBezTo>
                  <a:pt x="17604" y="1286"/>
                  <a:pt x="16653" y="878"/>
                  <a:pt x="16225" y="427"/>
                </a:cubicBezTo>
                <a:cubicBezTo>
                  <a:pt x="15940" y="129"/>
                  <a:pt x="15736" y="64"/>
                  <a:pt x="14914" y="18"/>
                </a:cubicBezTo>
                <a:cubicBezTo>
                  <a:pt x="14701" y="6"/>
                  <a:pt x="14530" y="-1"/>
                  <a:pt x="14387" y="0"/>
                </a:cubicBezTo>
                <a:close/>
              </a:path>
            </a:pathLst>
          </a:custGeom>
          <a:ln w="12700">
            <a:miter lim="400000"/>
          </a:ln>
        </p:spPr>
      </p:pic>
      <p:sp>
        <p:nvSpPr>
          <p:cNvPr id="179" name="Rectangle"/>
          <p:cNvSpPr/>
          <p:nvPr/>
        </p:nvSpPr>
        <p:spPr>
          <a:xfrm>
            <a:off x="16706946" y="-771584"/>
            <a:ext cx="5329039" cy="4857868"/>
          </a:xfrm>
          <a:prstGeom prst="rect">
            <a:avLst/>
          </a:prstGeom>
          <a:solidFill>
            <a:schemeClr val="accent3">
              <a:hueOff val="-274225"/>
              <a:satOff val="26768"/>
              <a:lumOff val="11368"/>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0" name="Screenshot 2022-07-07 at 11.37.42.png" descr="Screenshot 2022-07-07 at 11.37.42.png"/>
          <p:cNvPicPr>
            <a:picLocks noChangeAspect="1"/>
          </p:cNvPicPr>
          <p:nvPr/>
        </p:nvPicPr>
        <p:blipFill>
          <a:blip r:embed="rId3">
            <a:extLst/>
          </a:blip>
          <a:srcRect l="12860" t="20313" r="9987" b="5425"/>
          <a:stretch>
            <a:fillRect/>
          </a:stretch>
        </p:blipFill>
        <p:spPr>
          <a:xfrm>
            <a:off x="11270585" y="2001670"/>
            <a:ext cx="3125630" cy="3607521"/>
          </a:xfrm>
          <a:custGeom>
            <a:avLst/>
            <a:gdLst/>
            <a:ahLst/>
            <a:cxnLst>
              <a:cxn ang="0">
                <a:pos x="wd2" y="hd2"/>
              </a:cxn>
              <a:cxn ang="5400000">
                <a:pos x="wd2" y="hd2"/>
              </a:cxn>
              <a:cxn ang="10800000">
                <a:pos x="wd2" y="hd2"/>
              </a:cxn>
              <a:cxn ang="16200000">
                <a:pos x="wd2" y="hd2"/>
              </a:cxn>
            </a:cxnLst>
            <a:rect l="0" t="0" r="r" b="b"/>
            <a:pathLst>
              <a:path w="21527" h="21551" extrusionOk="0">
                <a:moveTo>
                  <a:pt x="14706" y="6"/>
                </a:moveTo>
                <a:cubicBezTo>
                  <a:pt x="14302" y="36"/>
                  <a:pt x="13909" y="170"/>
                  <a:pt x="13481" y="404"/>
                </a:cubicBezTo>
                <a:cubicBezTo>
                  <a:pt x="12166" y="1124"/>
                  <a:pt x="9847" y="1321"/>
                  <a:pt x="9308" y="760"/>
                </a:cubicBezTo>
                <a:cubicBezTo>
                  <a:pt x="8669" y="96"/>
                  <a:pt x="7024" y="156"/>
                  <a:pt x="6274" y="872"/>
                </a:cubicBezTo>
                <a:cubicBezTo>
                  <a:pt x="5811" y="1313"/>
                  <a:pt x="5605" y="2204"/>
                  <a:pt x="5470" y="4345"/>
                </a:cubicBezTo>
                <a:cubicBezTo>
                  <a:pt x="5370" y="5929"/>
                  <a:pt x="5102" y="7382"/>
                  <a:pt x="4874" y="7574"/>
                </a:cubicBezTo>
                <a:cubicBezTo>
                  <a:pt x="4647" y="7766"/>
                  <a:pt x="3616" y="8161"/>
                  <a:pt x="2584" y="8449"/>
                </a:cubicBezTo>
                <a:lnTo>
                  <a:pt x="706" y="8973"/>
                </a:lnTo>
                <a:lnTo>
                  <a:pt x="706" y="10782"/>
                </a:lnTo>
                <a:cubicBezTo>
                  <a:pt x="706" y="11777"/>
                  <a:pt x="544" y="12678"/>
                  <a:pt x="348" y="12783"/>
                </a:cubicBezTo>
                <a:cubicBezTo>
                  <a:pt x="111" y="12909"/>
                  <a:pt x="-4" y="13574"/>
                  <a:pt x="1" y="14345"/>
                </a:cubicBezTo>
                <a:cubicBezTo>
                  <a:pt x="5" y="15116"/>
                  <a:pt x="129" y="15993"/>
                  <a:pt x="370" y="16539"/>
                </a:cubicBezTo>
                <a:cubicBezTo>
                  <a:pt x="836" y="17596"/>
                  <a:pt x="1295" y="17865"/>
                  <a:pt x="2641" y="17871"/>
                </a:cubicBezTo>
                <a:cubicBezTo>
                  <a:pt x="3214" y="17874"/>
                  <a:pt x="4374" y="18226"/>
                  <a:pt x="5219" y="18653"/>
                </a:cubicBezTo>
                <a:cubicBezTo>
                  <a:pt x="6063" y="19081"/>
                  <a:pt x="6951" y="19393"/>
                  <a:pt x="7195" y="19348"/>
                </a:cubicBezTo>
                <a:cubicBezTo>
                  <a:pt x="7438" y="19303"/>
                  <a:pt x="7704" y="19544"/>
                  <a:pt x="7785" y="19884"/>
                </a:cubicBezTo>
                <a:cubicBezTo>
                  <a:pt x="7866" y="20224"/>
                  <a:pt x="8182" y="20744"/>
                  <a:pt x="8488" y="21041"/>
                </a:cubicBezTo>
                <a:cubicBezTo>
                  <a:pt x="8832" y="21376"/>
                  <a:pt x="9153" y="21545"/>
                  <a:pt x="9660" y="21551"/>
                </a:cubicBezTo>
                <a:cubicBezTo>
                  <a:pt x="10168" y="21556"/>
                  <a:pt x="10861" y="21396"/>
                  <a:pt x="11948" y="21076"/>
                </a:cubicBezTo>
                <a:cubicBezTo>
                  <a:pt x="13180" y="20714"/>
                  <a:pt x="13858" y="20286"/>
                  <a:pt x="14362" y="19550"/>
                </a:cubicBezTo>
                <a:cubicBezTo>
                  <a:pt x="14989" y="18632"/>
                  <a:pt x="15159" y="18558"/>
                  <a:pt x="15985" y="18829"/>
                </a:cubicBezTo>
                <a:cubicBezTo>
                  <a:pt x="16656" y="19049"/>
                  <a:pt x="17369" y="18999"/>
                  <a:pt x="18601" y="18646"/>
                </a:cubicBezTo>
                <a:cubicBezTo>
                  <a:pt x="20728" y="18037"/>
                  <a:pt x="21596" y="17234"/>
                  <a:pt x="21523" y="15941"/>
                </a:cubicBezTo>
                <a:cubicBezTo>
                  <a:pt x="21492" y="15393"/>
                  <a:pt x="21366" y="13554"/>
                  <a:pt x="21244" y="11856"/>
                </a:cubicBezTo>
                <a:lnTo>
                  <a:pt x="21020" y="8769"/>
                </a:lnTo>
                <a:lnTo>
                  <a:pt x="19448" y="7897"/>
                </a:lnTo>
                <a:cubicBezTo>
                  <a:pt x="18339" y="7281"/>
                  <a:pt x="17874" y="6813"/>
                  <a:pt x="17874" y="6313"/>
                </a:cubicBezTo>
                <a:cubicBezTo>
                  <a:pt x="17874" y="5460"/>
                  <a:pt x="18335" y="5111"/>
                  <a:pt x="20110" y="4618"/>
                </a:cubicBezTo>
                <a:cubicBezTo>
                  <a:pt x="21131" y="4334"/>
                  <a:pt x="21452" y="4080"/>
                  <a:pt x="21452" y="3555"/>
                </a:cubicBezTo>
                <a:cubicBezTo>
                  <a:pt x="21452" y="2841"/>
                  <a:pt x="19749" y="1514"/>
                  <a:pt x="18833" y="1514"/>
                </a:cubicBezTo>
                <a:cubicBezTo>
                  <a:pt x="18558" y="1514"/>
                  <a:pt x="17740" y="1166"/>
                  <a:pt x="17016" y="741"/>
                </a:cubicBezTo>
                <a:cubicBezTo>
                  <a:pt x="16080" y="193"/>
                  <a:pt x="15379" y="-44"/>
                  <a:pt x="14706" y="6"/>
                </a:cubicBezTo>
                <a:close/>
              </a:path>
            </a:pathLst>
          </a:custGeom>
          <a:ln w="12700">
            <a:miter lim="400000"/>
          </a:ln>
        </p:spPr>
      </p:pic>
      <p:sp>
        <p:nvSpPr>
          <p:cNvPr id="181" name="LEGO Challenge"/>
          <p:cNvSpPr txBox="1"/>
          <p:nvPr/>
        </p:nvSpPr>
        <p:spPr>
          <a:xfrm>
            <a:off x="1206722" y="1181100"/>
            <a:ext cx="581406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LEGO Challenge</a:t>
            </a:r>
          </a:p>
        </p:txBody>
      </p:sp>
      <p:sp>
        <p:nvSpPr>
          <p:cNvPr id="182"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83" name="Screenshot 2022-07-07 at 11.31.28.png" descr="Screenshot 2022-07-07 at 11.31.28.png"/>
          <p:cNvPicPr>
            <a:picLocks noChangeAspect="1"/>
          </p:cNvPicPr>
          <p:nvPr/>
        </p:nvPicPr>
        <p:blipFill>
          <a:blip r:embed="rId4">
            <a:extLst/>
          </a:blip>
          <a:srcRect l="2241" t="12641" r="1557" b="6724"/>
          <a:stretch>
            <a:fillRect/>
          </a:stretch>
        </p:blipFill>
        <p:spPr>
          <a:xfrm>
            <a:off x="14772332" y="1738615"/>
            <a:ext cx="8389378" cy="3311199"/>
          </a:xfrm>
          <a:custGeom>
            <a:avLst/>
            <a:gdLst/>
            <a:ahLst/>
            <a:cxnLst>
              <a:cxn ang="0">
                <a:pos x="wd2" y="hd2"/>
              </a:cxn>
              <a:cxn ang="5400000">
                <a:pos x="wd2" y="hd2"/>
              </a:cxn>
              <a:cxn ang="10800000">
                <a:pos x="wd2" y="hd2"/>
              </a:cxn>
              <a:cxn ang="16200000">
                <a:pos x="wd2" y="hd2"/>
              </a:cxn>
            </a:cxnLst>
            <a:rect l="0" t="0" r="r" b="b"/>
            <a:pathLst>
              <a:path w="21335" h="21457" extrusionOk="0">
                <a:moveTo>
                  <a:pt x="15659" y="5"/>
                </a:moveTo>
                <a:cubicBezTo>
                  <a:pt x="15583" y="14"/>
                  <a:pt x="15492" y="35"/>
                  <a:pt x="15384" y="67"/>
                </a:cubicBezTo>
                <a:cubicBezTo>
                  <a:pt x="14900" y="210"/>
                  <a:pt x="14750" y="401"/>
                  <a:pt x="14208" y="1571"/>
                </a:cubicBezTo>
                <a:cubicBezTo>
                  <a:pt x="13525" y="3042"/>
                  <a:pt x="13368" y="3067"/>
                  <a:pt x="13104" y="1738"/>
                </a:cubicBezTo>
                <a:cubicBezTo>
                  <a:pt x="13027" y="1348"/>
                  <a:pt x="12954" y="990"/>
                  <a:pt x="12942" y="941"/>
                </a:cubicBezTo>
                <a:cubicBezTo>
                  <a:pt x="12930" y="892"/>
                  <a:pt x="12621" y="1105"/>
                  <a:pt x="12257" y="1414"/>
                </a:cubicBezTo>
                <a:cubicBezTo>
                  <a:pt x="11676" y="1906"/>
                  <a:pt x="11581" y="1930"/>
                  <a:pt x="11487" y="1602"/>
                </a:cubicBezTo>
                <a:cubicBezTo>
                  <a:pt x="11428" y="1396"/>
                  <a:pt x="11075" y="1093"/>
                  <a:pt x="10703" y="928"/>
                </a:cubicBezTo>
                <a:cubicBezTo>
                  <a:pt x="10119" y="669"/>
                  <a:pt x="9997" y="683"/>
                  <a:pt x="9790" y="1029"/>
                </a:cubicBezTo>
                <a:cubicBezTo>
                  <a:pt x="9557" y="1418"/>
                  <a:pt x="9304" y="1334"/>
                  <a:pt x="9409" y="903"/>
                </a:cubicBezTo>
                <a:cubicBezTo>
                  <a:pt x="9637" y="-37"/>
                  <a:pt x="8624" y="1040"/>
                  <a:pt x="8226" y="2160"/>
                </a:cubicBezTo>
                <a:cubicBezTo>
                  <a:pt x="8090" y="2541"/>
                  <a:pt x="8016" y="2593"/>
                  <a:pt x="7915" y="2379"/>
                </a:cubicBezTo>
                <a:cubicBezTo>
                  <a:pt x="7816" y="2171"/>
                  <a:pt x="7745" y="2177"/>
                  <a:pt x="7638" y="2402"/>
                </a:cubicBezTo>
                <a:cubicBezTo>
                  <a:pt x="7559" y="2569"/>
                  <a:pt x="7447" y="2627"/>
                  <a:pt x="7387" y="2533"/>
                </a:cubicBezTo>
                <a:cubicBezTo>
                  <a:pt x="7327" y="2439"/>
                  <a:pt x="7165" y="2434"/>
                  <a:pt x="7027" y="2523"/>
                </a:cubicBezTo>
                <a:cubicBezTo>
                  <a:pt x="6775" y="2683"/>
                  <a:pt x="6753" y="3023"/>
                  <a:pt x="6905" y="4400"/>
                </a:cubicBezTo>
                <a:cubicBezTo>
                  <a:pt x="6932" y="4652"/>
                  <a:pt x="6847" y="4774"/>
                  <a:pt x="6616" y="4812"/>
                </a:cubicBezTo>
                <a:cubicBezTo>
                  <a:pt x="6435" y="4841"/>
                  <a:pt x="6244" y="4970"/>
                  <a:pt x="6192" y="5102"/>
                </a:cubicBezTo>
                <a:cubicBezTo>
                  <a:pt x="6093" y="5353"/>
                  <a:pt x="5328" y="4495"/>
                  <a:pt x="5022" y="3791"/>
                </a:cubicBezTo>
                <a:cubicBezTo>
                  <a:pt x="4812" y="3305"/>
                  <a:pt x="4370" y="3305"/>
                  <a:pt x="4297" y="3791"/>
                </a:cubicBezTo>
                <a:cubicBezTo>
                  <a:pt x="4265" y="3998"/>
                  <a:pt x="4133" y="4166"/>
                  <a:pt x="4002" y="4166"/>
                </a:cubicBezTo>
                <a:cubicBezTo>
                  <a:pt x="3820" y="4166"/>
                  <a:pt x="3637" y="4601"/>
                  <a:pt x="3235" y="5987"/>
                </a:cubicBezTo>
                <a:cubicBezTo>
                  <a:pt x="2869" y="7245"/>
                  <a:pt x="2579" y="7964"/>
                  <a:pt x="2294" y="8312"/>
                </a:cubicBezTo>
                <a:cubicBezTo>
                  <a:pt x="2068" y="8589"/>
                  <a:pt x="1768" y="9092"/>
                  <a:pt x="1627" y="9428"/>
                </a:cubicBezTo>
                <a:cubicBezTo>
                  <a:pt x="1486" y="9764"/>
                  <a:pt x="1245" y="10062"/>
                  <a:pt x="1091" y="10089"/>
                </a:cubicBezTo>
                <a:cubicBezTo>
                  <a:pt x="614" y="10173"/>
                  <a:pt x="413" y="10605"/>
                  <a:pt x="339" y="11712"/>
                </a:cubicBezTo>
                <a:cubicBezTo>
                  <a:pt x="302" y="12275"/>
                  <a:pt x="209" y="12797"/>
                  <a:pt x="133" y="12872"/>
                </a:cubicBezTo>
                <a:cubicBezTo>
                  <a:pt x="-39" y="13040"/>
                  <a:pt x="-46" y="13968"/>
                  <a:pt x="121" y="14551"/>
                </a:cubicBezTo>
                <a:cubicBezTo>
                  <a:pt x="224" y="14908"/>
                  <a:pt x="297" y="14942"/>
                  <a:pt x="513" y="14734"/>
                </a:cubicBezTo>
                <a:cubicBezTo>
                  <a:pt x="756" y="14498"/>
                  <a:pt x="790" y="14544"/>
                  <a:pt x="922" y="15284"/>
                </a:cubicBezTo>
                <a:cubicBezTo>
                  <a:pt x="1000" y="15728"/>
                  <a:pt x="1094" y="16458"/>
                  <a:pt x="1129" y="16907"/>
                </a:cubicBezTo>
                <a:cubicBezTo>
                  <a:pt x="1204" y="17855"/>
                  <a:pt x="1119" y="17828"/>
                  <a:pt x="2730" y="17434"/>
                </a:cubicBezTo>
                <a:cubicBezTo>
                  <a:pt x="3583" y="17225"/>
                  <a:pt x="3938" y="17046"/>
                  <a:pt x="3938" y="16819"/>
                </a:cubicBezTo>
                <a:cubicBezTo>
                  <a:pt x="3938" y="16073"/>
                  <a:pt x="4183" y="16267"/>
                  <a:pt x="4933" y="17614"/>
                </a:cubicBezTo>
                <a:lnTo>
                  <a:pt x="5730" y="19044"/>
                </a:lnTo>
                <a:lnTo>
                  <a:pt x="6302" y="17604"/>
                </a:lnTo>
                <a:lnTo>
                  <a:pt x="6873" y="16161"/>
                </a:lnTo>
                <a:lnTo>
                  <a:pt x="7486" y="18133"/>
                </a:lnTo>
                <a:cubicBezTo>
                  <a:pt x="7823" y="19219"/>
                  <a:pt x="8159" y="20326"/>
                  <a:pt x="8233" y="20592"/>
                </a:cubicBezTo>
                <a:cubicBezTo>
                  <a:pt x="8352" y="21021"/>
                  <a:pt x="8398" y="21037"/>
                  <a:pt x="8641" y="20746"/>
                </a:cubicBezTo>
                <a:cubicBezTo>
                  <a:pt x="8792" y="20566"/>
                  <a:pt x="9060" y="20333"/>
                  <a:pt x="9237" y="20227"/>
                </a:cubicBezTo>
                <a:cubicBezTo>
                  <a:pt x="9518" y="20059"/>
                  <a:pt x="9586" y="20126"/>
                  <a:pt x="9779" y="20749"/>
                </a:cubicBezTo>
                <a:cubicBezTo>
                  <a:pt x="10019" y="21524"/>
                  <a:pt x="10055" y="21563"/>
                  <a:pt x="10288" y="21335"/>
                </a:cubicBezTo>
                <a:cubicBezTo>
                  <a:pt x="10484" y="21143"/>
                  <a:pt x="10489" y="20392"/>
                  <a:pt x="10297" y="19985"/>
                </a:cubicBezTo>
                <a:cubicBezTo>
                  <a:pt x="10216" y="19815"/>
                  <a:pt x="10175" y="19571"/>
                  <a:pt x="10206" y="19442"/>
                </a:cubicBezTo>
                <a:cubicBezTo>
                  <a:pt x="10296" y="19073"/>
                  <a:pt x="10670" y="19465"/>
                  <a:pt x="10904" y="20175"/>
                </a:cubicBezTo>
                <a:lnTo>
                  <a:pt x="11119" y="20826"/>
                </a:lnTo>
                <a:lnTo>
                  <a:pt x="12458" y="20098"/>
                </a:lnTo>
                <a:cubicBezTo>
                  <a:pt x="13688" y="19429"/>
                  <a:pt x="13795" y="19326"/>
                  <a:pt x="13795" y="18812"/>
                </a:cubicBezTo>
                <a:cubicBezTo>
                  <a:pt x="13795" y="17750"/>
                  <a:pt x="14012" y="17915"/>
                  <a:pt x="14617" y="19437"/>
                </a:cubicBezTo>
                <a:lnTo>
                  <a:pt x="15224" y="20960"/>
                </a:lnTo>
                <a:lnTo>
                  <a:pt x="16201" y="19615"/>
                </a:lnTo>
                <a:cubicBezTo>
                  <a:pt x="16738" y="18875"/>
                  <a:pt x="17216" y="18095"/>
                  <a:pt x="17263" y="17881"/>
                </a:cubicBezTo>
                <a:cubicBezTo>
                  <a:pt x="17396" y="17277"/>
                  <a:pt x="17631" y="17632"/>
                  <a:pt x="18328" y="19489"/>
                </a:cubicBezTo>
                <a:lnTo>
                  <a:pt x="18969" y="21196"/>
                </a:lnTo>
                <a:lnTo>
                  <a:pt x="20081" y="20150"/>
                </a:lnTo>
                <a:cubicBezTo>
                  <a:pt x="21510" y="18805"/>
                  <a:pt x="21554" y="18555"/>
                  <a:pt x="20735" y="16446"/>
                </a:cubicBezTo>
                <a:lnTo>
                  <a:pt x="20158" y="14962"/>
                </a:lnTo>
                <a:lnTo>
                  <a:pt x="20781" y="13360"/>
                </a:lnTo>
                <a:cubicBezTo>
                  <a:pt x="21487" y="11546"/>
                  <a:pt x="21494" y="11379"/>
                  <a:pt x="20934" y="9672"/>
                </a:cubicBezTo>
                <a:cubicBezTo>
                  <a:pt x="20530" y="8439"/>
                  <a:pt x="20520" y="8260"/>
                  <a:pt x="20842" y="7888"/>
                </a:cubicBezTo>
                <a:cubicBezTo>
                  <a:pt x="21163" y="7514"/>
                  <a:pt x="21180" y="6367"/>
                  <a:pt x="20872" y="5817"/>
                </a:cubicBezTo>
                <a:cubicBezTo>
                  <a:pt x="20753" y="5605"/>
                  <a:pt x="20642" y="5119"/>
                  <a:pt x="20626" y="4737"/>
                </a:cubicBezTo>
                <a:cubicBezTo>
                  <a:pt x="20516" y="2144"/>
                  <a:pt x="20484" y="1908"/>
                  <a:pt x="20161" y="1281"/>
                </a:cubicBezTo>
                <a:cubicBezTo>
                  <a:pt x="19769" y="518"/>
                  <a:pt x="19665" y="507"/>
                  <a:pt x="19179" y="1170"/>
                </a:cubicBezTo>
                <a:cubicBezTo>
                  <a:pt x="18971" y="1454"/>
                  <a:pt x="18776" y="1627"/>
                  <a:pt x="18747" y="1553"/>
                </a:cubicBezTo>
                <a:cubicBezTo>
                  <a:pt x="18718" y="1480"/>
                  <a:pt x="18574" y="1599"/>
                  <a:pt x="18427" y="1821"/>
                </a:cubicBezTo>
                <a:cubicBezTo>
                  <a:pt x="18181" y="2191"/>
                  <a:pt x="18121" y="2189"/>
                  <a:pt x="17663" y="1803"/>
                </a:cubicBezTo>
                <a:cubicBezTo>
                  <a:pt x="17385" y="1567"/>
                  <a:pt x="17057" y="1454"/>
                  <a:pt x="16918" y="1543"/>
                </a:cubicBezTo>
                <a:cubicBezTo>
                  <a:pt x="16727" y="1665"/>
                  <a:pt x="16643" y="1579"/>
                  <a:pt x="16559" y="1178"/>
                </a:cubicBezTo>
                <a:cubicBezTo>
                  <a:pt x="16499" y="890"/>
                  <a:pt x="16390" y="653"/>
                  <a:pt x="16317" y="653"/>
                </a:cubicBezTo>
                <a:cubicBezTo>
                  <a:pt x="16244" y="653"/>
                  <a:pt x="16129" y="484"/>
                  <a:pt x="16062" y="278"/>
                </a:cubicBezTo>
                <a:cubicBezTo>
                  <a:pt x="15990" y="59"/>
                  <a:pt x="15888" y="-22"/>
                  <a:pt x="15659" y="5"/>
                </a:cubicBezTo>
                <a:close/>
              </a:path>
            </a:pathLst>
          </a:custGeom>
          <a:ln w="12700">
            <a:miter lim="400000"/>
          </a:ln>
        </p:spPr>
      </p:pic>
      <p:pic>
        <p:nvPicPr>
          <p:cNvPr id="184" name="600px-Man-sitting-by-akshar-pathak.svg.png" descr="600px-Man-sitting-by-akshar-pathak.svg.png"/>
          <p:cNvPicPr>
            <a:picLocks noChangeAspect="1"/>
          </p:cNvPicPr>
          <p:nvPr/>
        </p:nvPicPr>
        <p:blipFill>
          <a:blip r:embed="rId5">
            <a:extLst/>
          </a:blip>
          <a:stretch>
            <a:fillRect/>
          </a:stretch>
        </p:blipFill>
        <p:spPr>
          <a:xfrm>
            <a:off x="15889016" y="9675013"/>
            <a:ext cx="3475894" cy="3475894"/>
          </a:xfrm>
          <a:prstGeom prst="rect">
            <a:avLst/>
          </a:prstGeom>
          <a:ln w="12700">
            <a:miter lim="400000"/>
          </a:ln>
        </p:spPr>
      </p:pic>
      <p:pic>
        <p:nvPicPr>
          <p:cNvPr id="185" name="600px-Man-sitting-by-akshar-pathak.svg.png" descr="600px-Man-sitting-by-akshar-pathak.svg.png"/>
          <p:cNvPicPr>
            <a:picLocks noChangeAspect="1"/>
          </p:cNvPicPr>
          <p:nvPr/>
        </p:nvPicPr>
        <p:blipFill>
          <a:blip r:embed="rId5">
            <a:extLst/>
          </a:blip>
          <a:stretch>
            <a:fillRect/>
          </a:stretch>
        </p:blipFill>
        <p:spPr>
          <a:xfrm flipH="1">
            <a:off x="18704044" y="9675013"/>
            <a:ext cx="3475894" cy="347589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2" nodeType="afterEffect">
                                  <p:stCondLst>
                                    <p:cond delay="0"/>
                                  </p:stCondLst>
                                  <p:iterate>
                                    <p:tmAbs val="0"/>
                                  </p:iterate>
                                  <p:childTnLst>
                                    <p:set>
                                      <p:cBhvr>
                                        <p:cTn id="14" fill="hold"/>
                                        <p:tgtEl>
                                          <p:spTgt spid="18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3" nodeType="afterEffect">
                                  <p:stCondLst>
                                    <p:cond delay="0"/>
                                  </p:stCondLst>
                                  <p:iterate>
                                    <p:tmAbs val="0"/>
                                  </p:iterate>
                                  <p:childTnLst>
                                    <p:set>
                                      <p:cBhvr>
                                        <p:cTn id="17" fill="hold"/>
                                        <p:tgtEl>
                                          <p:spTgt spid="18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175">
                                            <p:txEl>
                                              <p:pRg st="3" end="3"/>
                                            </p:txEl>
                                          </p:spTgt>
                                        </p:tgtEl>
                                        <p:attrNameLst>
                                          <p:attrName>style.visibility</p:attrName>
                                        </p:attrNameLst>
                                      </p:cBhvr>
                                      <p:to>
                                        <p:strVal val="visible"/>
                                      </p:to>
                                    </p:set>
                                  </p:childTnLst>
                                </p:cTn>
                              </p:par>
                            </p:childTnLst>
                          </p:cTn>
                        </p:par>
                        <p:par>
                          <p:cTn id="22" fill="hold">
                            <p:stCondLst>
                              <p:cond delay="0"/>
                            </p:stCondLst>
                            <p:childTnLst>
                              <p:par>
                                <p:cTn id="23" presetID="2" presetClass="entr" presetSubtype="1" fill="hold" grpId="4" nodeType="afterEffect">
                                  <p:stCondLst>
                                    <p:cond delay="0"/>
                                  </p:stCondLst>
                                  <p:iterate>
                                    <p:tmAbs val="0"/>
                                  </p:iterate>
                                  <p:childTnLst>
                                    <p:set>
                                      <p:cBhvr>
                                        <p:cTn id="24" fill="hold"/>
                                        <p:tgtEl>
                                          <p:spTgt spid="177"/>
                                        </p:tgtEl>
                                        <p:attrNameLst>
                                          <p:attrName>style.visibility</p:attrName>
                                        </p:attrNameLst>
                                      </p:cBhvr>
                                      <p:to>
                                        <p:strVal val="visible"/>
                                      </p:to>
                                    </p:set>
                                    <p:anim calcmode="lin" valueType="num">
                                      <p:cBhvr>
                                        <p:cTn id="25" dur="1000" fill="hold"/>
                                        <p:tgtEl>
                                          <p:spTgt spid="177"/>
                                        </p:tgtEl>
                                        <p:attrNameLst>
                                          <p:attrName>ppt_x</p:attrName>
                                        </p:attrNameLst>
                                      </p:cBhvr>
                                      <p:tavLst>
                                        <p:tav tm="0">
                                          <p:val>
                                            <p:strVal val="#ppt_x"/>
                                          </p:val>
                                        </p:tav>
                                        <p:tav tm="100000">
                                          <p:val>
                                            <p:strVal val="#ppt_x"/>
                                          </p:val>
                                        </p:tav>
                                      </p:tavLst>
                                    </p:anim>
                                    <p:anim calcmode="lin" valueType="num">
                                      <p:cBhvr>
                                        <p:cTn id="26" dur="1000" fill="hold"/>
                                        <p:tgtEl>
                                          <p:spTgt spid="177"/>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1" fill="hold" grpId="5" nodeType="afterEffect">
                                  <p:stCondLst>
                                    <p:cond delay="0"/>
                                  </p:stCondLst>
                                  <p:iterate>
                                    <p:tmAbs val="0"/>
                                  </p:iterate>
                                  <p:childTnLst>
                                    <p:set>
                                      <p:cBhvr>
                                        <p:cTn id="29" fill="hold"/>
                                        <p:tgtEl>
                                          <p:spTgt spid="178"/>
                                        </p:tgtEl>
                                        <p:attrNameLst>
                                          <p:attrName>style.visibility</p:attrName>
                                        </p:attrNameLst>
                                      </p:cBhvr>
                                      <p:to>
                                        <p:strVal val="visible"/>
                                      </p:to>
                                    </p:set>
                                    <p:anim calcmode="lin" valueType="num">
                                      <p:cBhvr>
                                        <p:cTn id="30" dur="500" fill="hold"/>
                                        <p:tgtEl>
                                          <p:spTgt spid="178"/>
                                        </p:tgtEl>
                                        <p:attrNameLst>
                                          <p:attrName>ppt_x</p:attrName>
                                        </p:attrNameLst>
                                      </p:cBhvr>
                                      <p:tavLst>
                                        <p:tav tm="0">
                                          <p:val>
                                            <p:strVal val="#ppt_x"/>
                                          </p:val>
                                        </p:tav>
                                        <p:tav tm="100000">
                                          <p:val>
                                            <p:strVal val="#ppt_x"/>
                                          </p:val>
                                        </p:tav>
                                      </p:tavLst>
                                    </p:anim>
                                    <p:anim calcmode="lin" valueType="num">
                                      <p:cBhvr>
                                        <p:cTn id="31" dur="500" fill="hold"/>
                                        <p:tgtEl>
                                          <p:spTgt spid="17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175">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175">
                                            <p:txEl>
                                              <p:pRg st="7" end="7"/>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 nodeType="afterEffect">
                                  <p:stCondLst>
                                    <p:cond delay="0"/>
                                  </p:stCondLst>
                                  <p:iterate>
                                    <p:tmAbs val="0"/>
                                  </p:iterate>
                                  <p:childTnLst>
                                    <p:set>
                                      <p:cBhvr>
                                        <p:cTn id="42" fill="hold"/>
                                        <p:tgtEl>
                                          <p:spTgt spid="175">
                                            <p:txEl>
                                              <p:pRg st="8" end="8"/>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6" nodeType="afterEffect">
                                  <p:stCondLst>
                                    <p:cond delay="0"/>
                                  </p:stCondLst>
                                  <p:iterate>
                                    <p:tmAbs val="0"/>
                                  </p:iterate>
                                  <p:childTnLst>
                                    <p:set>
                                      <p:cBhvr>
                                        <p:cTn id="45" fill="hold"/>
                                        <p:tgtEl>
                                          <p:spTgt spid="185"/>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7" nodeType="afterEffect">
                                  <p:stCondLst>
                                    <p:cond delay="0"/>
                                  </p:stCondLst>
                                  <p:iterate>
                                    <p:tmAbs val="0"/>
                                  </p:iterate>
                                  <p:childTnLst>
                                    <p:set>
                                      <p:cBhvr>
                                        <p:cTn id="48" fill="hold"/>
                                        <p:tgtEl>
                                          <p:spTgt spid="184"/>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1" nodeType="afterEffect">
                                  <p:stCondLst>
                                    <p:cond delay="0"/>
                                  </p:stCondLst>
                                  <p:iterate>
                                    <p:tmAbs val="0"/>
                                  </p:iterate>
                                  <p:childTnLst>
                                    <p:set>
                                      <p:cBhvr>
                                        <p:cTn id="51" fill="hold"/>
                                        <p:tgtEl>
                                          <p:spTgt spid="175">
                                            <p:txEl>
                                              <p:pRg st="8" end="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8" nodeType="clickEffect">
                                  <p:stCondLst>
                                    <p:cond delay="0"/>
                                  </p:stCondLst>
                                  <p:iterate>
                                    <p:tmAbs val="0"/>
                                  </p:iterate>
                                  <p:childTnLst>
                                    <p:set>
                                      <p:cBhvr>
                                        <p:cTn id="55"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P spid="176" grpId="8" animBg="1" advAuto="0"/>
      <p:bldP spid="177" grpId="4" animBg="1" advAuto="0"/>
      <p:bldP spid="178" grpId="5" animBg="1" advAuto="0"/>
      <p:bldP spid="180" grpId="2" animBg="1" advAuto="0"/>
      <p:bldP spid="183" grpId="3" animBg="1" advAuto="0"/>
      <p:bldP spid="184" grpId="7" animBg="1" advAuto="0"/>
      <p:bldP spid="185" grpId="6"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042"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1043"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044" name="Image" descr="Image"/>
          <p:cNvPicPr>
            <a:picLocks noChangeAspect="1"/>
          </p:cNvPicPr>
          <p:nvPr/>
        </p:nvPicPr>
        <p:blipFill>
          <a:blip r:embed="rId2">
            <a:extLst/>
          </a:blip>
          <a:stretch>
            <a:fillRect/>
          </a:stretch>
        </p:blipFill>
        <p:spPr>
          <a:xfrm>
            <a:off x="1097353" y="4130112"/>
            <a:ext cx="10360918" cy="7374536"/>
          </a:xfrm>
          <a:prstGeom prst="rect">
            <a:avLst/>
          </a:prstGeom>
          <a:ln w="12700">
            <a:miter lim="400000"/>
          </a:ln>
        </p:spPr>
      </p:pic>
      <p:sp>
        <p:nvSpPr>
          <p:cNvPr id="1045"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1046"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1047"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1048"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1049" name="Envoyez-moi le détail de ma note finale de l'examen…"/>
          <p:cNvSpPr txBox="1"/>
          <p:nvPr/>
        </p:nvSpPr>
        <p:spPr>
          <a:xfrm>
            <a:off x="1618343" y="6714504"/>
            <a:ext cx="9318937" cy="19345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a:solidFill>
                  <a:srgbClr val="000000"/>
                </a:solidFill>
              </a:defRPr>
            </a:pPr>
            <a:r>
              <a:t>Envoyez-moi le détail de ma note finale de l'examen</a:t>
            </a:r>
          </a:p>
          <a:p>
            <a:pPr algn="l">
              <a:defRPr>
                <a:solidFill>
                  <a:srgbClr val="000000"/>
                </a:solidFill>
              </a:defRPr>
            </a:pPr>
            <a:endParaRPr/>
          </a:p>
          <a:p>
            <a:pPr marL="444500" indent="-444500" algn="l">
              <a:buSzPct val="100000"/>
              <a:buAutoNum type="arabicParenBoth"/>
              <a:defRPr>
                <a:solidFill>
                  <a:srgbClr val="000000"/>
                </a:solidFill>
              </a:defRPr>
            </a:pPr>
            <a:r>
              <a:t>note de l’examen </a:t>
            </a:r>
          </a:p>
          <a:p>
            <a:pPr marL="444500" indent="-444500" algn="l">
              <a:buSzPct val="100000"/>
              <a:buAutoNum type="arabicParenBoth"/>
              <a:defRPr>
                <a:solidFill>
                  <a:srgbClr val="000000"/>
                </a:solidFill>
              </a:defRPr>
            </a:pPr>
            <a:r>
              <a:t>note de projet</a:t>
            </a:r>
          </a:p>
          <a:p>
            <a:pPr marL="444500" indent="-444500" algn="l">
              <a:buSzPct val="100000"/>
              <a:buAutoNum type="arabicParenBoth"/>
              <a:defRPr>
                <a:solidFill>
                  <a:srgbClr val="000000"/>
                </a:solidFill>
              </a:defRPr>
            </a:pPr>
            <a:r>
              <a:t>note de la présentation</a:t>
            </a:r>
          </a:p>
        </p:txBody>
      </p:sp>
      <p:sp>
        <p:nvSpPr>
          <p:cNvPr id="1050" name="Prof"/>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51" name="Question cours de systèmes d'information"/>
          <p:cNvSpPr txBox="1"/>
          <p:nvPr/>
        </p:nvSpPr>
        <p:spPr>
          <a:xfrm>
            <a:off x="2878519" y="5954497"/>
            <a:ext cx="587898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Question cours de systèmes d'information</a:t>
            </a:r>
          </a:p>
        </p:txBody>
      </p:sp>
      <p:grpSp>
        <p:nvGrpSpPr>
          <p:cNvPr id="1061" name="Group"/>
          <p:cNvGrpSpPr/>
          <p:nvPr/>
        </p:nvGrpSpPr>
        <p:grpSpPr>
          <a:xfrm>
            <a:off x="12925729" y="4130112"/>
            <a:ext cx="10360918" cy="7374536"/>
            <a:chOff x="0" y="0"/>
            <a:chExt cx="10360917" cy="7374535"/>
          </a:xfrm>
        </p:grpSpPr>
        <p:pic>
          <p:nvPicPr>
            <p:cNvPr id="1052" name="Image" descr="Image"/>
            <p:cNvPicPr>
              <a:picLocks noChangeAspect="1"/>
            </p:cNvPicPr>
            <p:nvPr/>
          </p:nvPicPr>
          <p:blipFill>
            <a:blip r:embed="rId2">
              <a:extLst/>
            </a:blip>
            <a:stretch>
              <a:fillRect/>
            </a:stretch>
          </p:blipFill>
          <p:spPr>
            <a:xfrm>
              <a:off x="0" y="0"/>
              <a:ext cx="10360918" cy="7374536"/>
            </a:xfrm>
            <a:prstGeom prst="rect">
              <a:avLst/>
            </a:prstGeom>
            <a:ln w="12700" cap="flat">
              <a:noFill/>
              <a:miter lim="400000"/>
            </a:ln>
            <a:effectLst/>
          </p:spPr>
        </p:pic>
        <p:sp>
          <p:nvSpPr>
            <p:cNvPr id="1053"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54"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55"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056"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057" name="Serait-il possible d’avoir le détail de ma note finale de l'examen?…"/>
            <p:cNvSpPr txBox="1"/>
            <p:nvPr/>
          </p:nvSpPr>
          <p:spPr>
            <a:xfrm>
              <a:off x="520990" y="2584392"/>
              <a:ext cx="9318937" cy="19345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a:solidFill>
                    <a:srgbClr val="000000"/>
                  </a:solidFill>
                </a:defRPr>
              </a:pPr>
              <a:r>
                <a:t>Serait-il possible d’avoir le détail de ma note finale de l'examen?</a:t>
              </a:r>
            </a:p>
            <a:p>
              <a:pPr algn="l">
                <a:defRPr>
                  <a:solidFill>
                    <a:srgbClr val="000000"/>
                  </a:solidFill>
                </a:defRPr>
              </a:pPr>
              <a:endParaRPr/>
            </a:p>
            <a:p>
              <a:pPr marL="444500" indent="-444500" algn="l">
                <a:buSzPct val="100000"/>
                <a:buAutoNum type="arabicParenBoth"/>
                <a:defRPr>
                  <a:solidFill>
                    <a:srgbClr val="000000"/>
                  </a:solidFill>
                </a:defRPr>
              </a:pPr>
              <a:r>
                <a:t>note de l’examen </a:t>
              </a:r>
            </a:p>
            <a:p>
              <a:pPr marL="444500" indent="-444500" algn="l">
                <a:buSzPct val="100000"/>
                <a:buAutoNum type="arabicParenBoth"/>
                <a:defRPr>
                  <a:solidFill>
                    <a:srgbClr val="000000"/>
                  </a:solidFill>
                </a:defRPr>
              </a:pPr>
              <a:r>
                <a:t>note de projet</a:t>
              </a:r>
            </a:p>
            <a:p>
              <a:pPr marL="444500" indent="-444500" algn="l">
                <a:buSzPct val="100000"/>
                <a:buAutoNum type="arabicParenBoth"/>
                <a:defRPr>
                  <a:solidFill>
                    <a:srgbClr val="000000"/>
                  </a:solidFill>
                </a:defRPr>
              </a:pPr>
              <a:r>
                <a:t>note de la présentation</a:t>
              </a:r>
            </a:p>
          </p:txBody>
        </p:sp>
        <p:sp>
          <p:nvSpPr>
            <p:cNvPr id="1058" name="Prof"/>
            <p:cNvSpPr/>
            <p:nvPr/>
          </p:nvSpPr>
          <p:spPr>
            <a:xfrm>
              <a:off x="1165997" y="967696"/>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59" name="Question cours de systèmes d'information"/>
            <p:cNvSpPr txBox="1"/>
            <p:nvPr/>
          </p:nvSpPr>
          <p:spPr>
            <a:xfrm>
              <a:off x="1781166" y="1824385"/>
              <a:ext cx="587898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Question cours de systèmes d'information</a:t>
              </a:r>
            </a:p>
          </p:txBody>
        </p:sp>
        <p:pic>
          <p:nvPicPr>
            <p:cNvPr id="1060" name="Image" descr="Image"/>
            <p:cNvPicPr>
              <a:picLocks noChangeAspect="1"/>
            </p:cNvPicPr>
            <p:nvPr/>
          </p:nvPicPr>
          <p:blipFill>
            <a:blip r:embed="rId3">
              <a:extLst/>
            </a:blip>
            <a:stretch>
              <a:fillRect/>
            </a:stretch>
          </p:blipFill>
          <p:spPr>
            <a:xfrm>
              <a:off x="7782584" y="3471400"/>
              <a:ext cx="1130592" cy="1130591"/>
            </a:xfrm>
            <a:prstGeom prst="rect">
              <a:avLst/>
            </a:prstGeom>
            <a:ln w="12700" cap="flat">
              <a:noFill/>
              <a:miter lim="400000"/>
            </a:ln>
            <a:effectLst/>
          </p:spPr>
        </p:pic>
      </p:grpSp>
      <p:pic>
        <p:nvPicPr>
          <p:cNvPr id="1062" name="Image" descr="Image"/>
          <p:cNvPicPr>
            <a:picLocks noChangeAspect="1"/>
          </p:cNvPicPr>
          <p:nvPr/>
        </p:nvPicPr>
        <p:blipFill>
          <a:blip r:embed="rId4">
            <a:extLst/>
          </a:blip>
          <a:stretch>
            <a:fillRect/>
          </a:stretch>
        </p:blipFill>
        <p:spPr>
          <a:xfrm>
            <a:off x="9150043" y="6508605"/>
            <a:ext cx="1130592" cy="1130591"/>
          </a:xfrm>
          <a:prstGeom prst="rect">
            <a:avLst/>
          </a:prstGeom>
          <a:ln w="12700">
            <a:miter lim="400000"/>
          </a:ln>
        </p:spPr>
      </p:pic>
      <p:sp>
        <p:nvSpPr>
          <p:cNvPr id="1063" name="Demandez plutôt qu'ordonner"/>
          <p:cNvSpPr txBox="1"/>
          <p:nvPr/>
        </p:nvSpPr>
        <p:spPr>
          <a:xfrm>
            <a:off x="1282065" y="11637732"/>
            <a:ext cx="8981626"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lang="fr-CH" dirty="0">
                <a:latin typeface="Gellix Regular"/>
                <a:ea typeface="Gellix Regular"/>
                <a:cs typeface="Gellix Regular"/>
                <a:sym typeface="Gellix Regular"/>
              </a:rPr>
              <a:t>Demandez plutôt qu'ordonner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1"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066"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1067"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068" name="Image" descr="Image"/>
          <p:cNvPicPr>
            <a:picLocks noChangeAspect="1"/>
          </p:cNvPicPr>
          <p:nvPr/>
        </p:nvPicPr>
        <p:blipFill>
          <a:blip r:embed="rId2">
            <a:extLst/>
          </a:blip>
          <a:stretch>
            <a:fillRect/>
          </a:stretch>
        </p:blipFill>
        <p:spPr>
          <a:xfrm>
            <a:off x="1097353" y="4130112"/>
            <a:ext cx="10360918" cy="7374536"/>
          </a:xfrm>
          <a:prstGeom prst="rect">
            <a:avLst/>
          </a:prstGeom>
          <a:ln w="12700">
            <a:miter lim="400000"/>
          </a:ln>
        </p:spPr>
      </p:pic>
      <p:sp>
        <p:nvSpPr>
          <p:cNvPr id="1069"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1070"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1071"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1072"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1073" name="Serait-il possible d’avoir le détail de ma note finale de l'examen?…"/>
          <p:cNvSpPr txBox="1"/>
          <p:nvPr/>
        </p:nvSpPr>
        <p:spPr>
          <a:xfrm>
            <a:off x="1618343" y="6714504"/>
            <a:ext cx="9318937" cy="19345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a:solidFill>
                  <a:srgbClr val="000000"/>
                </a:solidFill>
              </a:defRPr>
            </a:pPr>
            <a:r>
              <a:t>Serait-il possible d’avoir le détail de ma note finale de l'examen?</a:t>
            </a:r>
          </a:p>
          <a:p>
            <a:pPr algn="l">
              <a:defRPr>
                <a:solidFill>
                  <a:srgbClr val="000000"/>
                </a:solidFill>
              </a:defRPr>
            </a:pPr>
            <a:endParaRPr/>
          </a:p>
          <a:p>
            <a:pPr marL="444500" indent="-444500" algn="l">
              <a:buSzPct val="100000"/>
              <a:buAutoNum type="arabicParenBoth"/>
              <a:defRPr>
                <a:solidFill>
                  <a:srgbClr val="000000"/>
                </a:solidFill>
              </a:defRPr>
            </a:pPr>
            <a:r>
              <a:t>note de l’examen </a:t>
            </a:r>
          </a:p>
          <a:p>
            <a:pPr marL="444500" indent="-444500" algn="l">
              <a:buSzPct val="100000"/>
              <a:buAutoNum type="arabicParenBoth"/>
              <a:defRPr>
                <a:solidFill>
                  <a:srgbClr val="000000"/>
                </a:solidFill>
              </a:defRPr>
            </a:pPr>
            <a:r>
              <a:t>note de projet</a:t>
            </a:r>
          </a:p>
          <a:p>
            <a:pPr marL="444500" indent="-444500" algn="l">
              <a:buSzPct val="100000"/>
              <a:buAutoNum type="arabicParenBoth"/>
              <a:defRPr>
                <a:solidFill>
                  <a:srgbClr val="000000"/>
                </a:solidFill>
              </a:defRPr>
            </a:pPr>
            <a:r>
              <a:t>note de la présentation</a:t>
            </a:r>
          </a:p>
        </p:txBody>
      </p:sp>
      <p:sp>
        <p:nvSpPr>
          <p:cNvPr id="1074" name="Prof"/>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pic>
        <p:nvPicPr>
          <p:cNvPr id="1075" name="Image" descr="Image"/>
          <p:cNvPicPr>
            <a:picLocks noChangeAspect="1"/>
          </p:cNvPicPr>
          <p:nvPr/>
        </p:nvPicPr>
        <p:blipFill>
          <a:blip r:embed="rId3">
            <a:extLst/>
          </a:blip>
          <a:stretch>
            <a:fillRect/>
          </a:stretch>
        </p:blipFill>
        <p:spPr>
          <a:xfrm>
            <a:off x="6682857" y="7542841"/>
            <a:ext cx="1130592" cy="1130592"/>
          </a:xfrm>
          <a:prstGeom prst="rect">
            <a:avLst/>
          </a:prstGeom>
          <a:ln w="12700">
            <a:miter lim="400000"/>
          </a:ln>
        </p:spPr>
      </p:pic>
      <p:sp>
        <p:nvSpPr>
          <p:cNvPr id="1076" name="Saluez et signez"/>
          <p:cNvSpPr txBox="1"/>
          <p:nvPr/>
        </p:nvSpPr>
        <p:spPr>
          <a:xfrm>
            <a:off x="1097352" y="11603582"/>
            <a:ext cx="485389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lang="fr-CH" dirty="0">
                <a:latin typeface="Gellix Regular"/>
                <a:ea typeface="Gellix Regular"/>
                <a:cs typeface="Gellix Regular"/>
                <a:sym typeface="Gellix Regular"/>
              </a:rPr>
              <a:t>Saluez et signez</a:t>
            </a:r>
          </a:p>
        </p:txBody>
      </p:sp>
      <p:sp>
        <p:nvSpPr>
          <p:cNvPr id="1077" name="Question cours de systèmes d'information"/>
          <p:cNvSpPr txBox="1"/>
          <p:nvPr/>
        </p:nvSpPr>
        <p:spPr>
          <a:xfrm>
            <a:off x="2894246" y="5962751"/>
            <a:ext cx="587898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Question cours de systèmes d'information</a:t>
            </a:r>
          </a:p>
        </p:txBody>
      </p:sp>
      <p:grpSp>
        <p:nvGrpSpPr>
          <p:cNvPr id="1087" name="Group"/>
          <p:cNvGrpSpPr/>
          <p:nvPr/>
        </p:nvGrpSpPr>
        <p:grpSpPr>
          <a:xfrm>
            <a:off x="12925729" y="4130112"/>
            <a:ext cx="10360918" cy="7374536"/>
            <a:chOff x="0" y="0"/>
            <a:chExt cx="10360917" cy="7374535"/>
          </a:xfrm>
        </p:grpSpPr>
        <p:pic>
          <p:nvPicPr>
            <p:cNvPr id="1078" name="Image" descr="Image"/>
            <p:cNvPicPr>
              <a:picLocks noChangeAspect="1"/>
            </p:cNvPicPr>
            <p:nvPr/>
          </p:nvPicPr>
          <p:blipFill>
            <a:blip r:embed="rId2">
              <a:extLst/>
            </a:blip>
            <a:stretch>
              <a:fillRect/>
            </a:stretch>
          </p:blipFill>
          <p:spPr>
            <a:xfrm>
              <a:off x="0" y="0"/>
              <a:ext cx="10360918" cy="7374536"/>
            </a:xfrm>
            <a:prstGeom prst="rect">
              <a:avLst/>
            </a:prstGeom>
            <a:ln w="12700" cap="flat">
              <a:noFill/>
              <a:miter lim="400000"/>
            </a:ln>
            <a:effectLst/>
          </p:spPr>
        </p:pic>
        <p:sp>
          <p:nvSpPr>
            <p:cNvPr id="1079"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80"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081"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082"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083" name="Bonjour Monsieur,…"/>
            <p:cNvSpPr txBox="1"/>
            <p:nvPr/>
          </p:nvSpPr>
          <p:spPr>
            <a:xfrm>
              <a:off x="520990" y="2584392"/>
              <a:ext cx="9318937" cy="38649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spcBef>
                  <a:spcPts val="900"/>
                </a:spcBef>
                <a:defRPr>
                  <a:solidFill>
                    <a:srgbClr val="000000"/>
                  </a:solidFill>
                </a:defRPr>
              </a:pPr>
              <a:r>
                <a:t>Bonjour Monsieur,</a:t>
              </a:r>
            </a:p>
            <a:p>
              <a:pPr algn="l">
                <a:spcBef>
                  <a:spcPts val="1500"/>
                </a:spcBef>
                <a:defRPr>
                  <a:solidFill>
                    <a:srgbClr val="000000"/>
                  </a:solidFill>
                </a:defRPr>
              </a:pPr>
              <a:r>
                <a:t>Serait-il possible d’avoir le détail de ma note finale de l'examen?</a:t>
              </a:r>
            </a:p>
            <a:p>
              <a:pPr marL="444500" indent="-444500" algn="l">
                <a:buSzPct val="100000"/>
                <a:buAutoNum type="arabicParenBoth"/>
                <a:defRPr>
                  <a:solidFill>
                    <a:srgbClr val="000000"/>
                  </a:solidFill>
                </a:defRPr>
              </a:pPr>
              <a:r>
                <a:t>note de l’examen </a:t>
              </a:r>
            </a:p>
            <a:p>
              <a:pPr marL="444500" indent="-444500" algn="l">
                <a:buSzPct val="100000"/>
                <a:buAutoNum type="arabicParenBoth"/>
                <a:defRPr>
                  <a:solidFill>
                    <a:srgbClr val="000000"/>
                  </a:solidFill>
                </a:defRPr>
              </a:pPr>
              <a:r>
                <a:t>note de projet</a:t>
              </a:r>
            </a:p>
            <a:p>
              <a:pPr marL="444500" indent="-444500" algn="l">
                <a:buSzPct val="100000"/>
                <a:buAutoNum type="arabicParenBoth"/>
                <a:defRPr>
                  <a:solidFill>
                    <a:srgbClr val="000000"/>
                  </a:solidFill>
                </a:defRPr>
              </a:pPr>
              <a:r>
                <a:t>note de la présentation </a:t>
              </a:r>
            </a:p>
            <a:p>
              <a:pPr algn="l">
                <a:spcBef>
                  <a:spcPts val="1300"/>
                </a:spcBef>
                <a:defRPr>
                  <a:solidFill>
                    <a:srgbClr val="000000"/>
                  </a:solidFill>
                </a:defRPr>
              </a:pPr>
              <a:r>
                <a:t>Meilleures salutations.</a:t>
              </a:r>
            </a:p>
            <a:p>
              <a:pPr algn="l">
                <a:spcBef>
                  <a:spcPts val="1400"/>
                </a:spcBef>
                <a:defRPr>
                  <a:solidFill>
                    <a:srgbClr val="000000"/>
                  </a:solidFill>
                </a:defRPr>
              </a:pPr>
              <a:r>
                <a:t>John Smith</a:t>
              </a:r>
            </a:p>
          </p:txBody>
        </p:sp>
        <p:sp>
          <p:nvSpPr>
            <p:cNvPr id="1084" name="Prof"/>
            <p:cNvSpPr/>
            <p:nvPr/>
          </p:nvSpPr>
          <p:spPr>
            <a:xfrm>
              <a:off x="1165997" y="967696"/>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Prof</a:t>
              </a:r>
            </a:p>
          </p:txBody>
        </p:sp>
        <p:pic>
          <p:nvPicPr>
            <p:cNvPr id="1085" name="Image" descr="Image"/>
            <p:cNvPicPr>
              <a:picLocks noChangeAspect="1"/>
            </p:cNvPicPr>
            <p:nvPr/>
          </p:nvPicPr>
          <p:blipFill>
            <a:blip r:embed="rId4">
              <a:extLst/>
            </a:blip>
            <a:stretch>
              <a:fillRect/>
            </a:stretch>
          </p:blipFill>
          <p:spPr>
            <a:xfrm>
              <a:off x="5885946" y="3907130"/>
              <a:ext cx="1130592" cy="1130591"/>
            </a:xfrm>
            <a:prstGeom prst="rect">
              <a:avLst/>
            </a:prstGeom>
            <a:ln w="12700" cap="flat">
              <a:noFill/>
              <a:miter lim="400000"/>
            </a:ln>
            <a:effectLst/>
          </p:spPr>
        </p:pic>
        <p:sp>
          <p:nvSpPr>
            <p:cNvPr id="1086" name="Question cours de systèmes d'information"/>
            <p:cNvSpPr txBox="1"/>
            <p:nvPr/>
          </p:nvSpPr>
          <p:spPr>
            <a:xfrm>
              <a:off x="1755766" y="1824385"/>
              <a:ext cx="587898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Question cours de systèmes d'information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 grpId="1"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090"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1091"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092" name="Image" descr="Image"/>
          <p:cNvPicPr>
            <a:picLocks noChangeAspect="1"/>
          </p:cNvPicPr>
          <p:nvPr/>
        </p:nvPicPr>
        <p:blipFill>
          <a:blip r:embed="rId2">
            <a:extLst/>
          </a:blip>
          <a:stretch>
            <a:fillRect/>
          </a:stretch>
        </p:blipFill>
        <p:spPr>
          <a:xfrm>
            <a:off x="1097353" y="4130112"/>
            <a:ext cx="10360918" cy="7374536"/>
          </a:xfrm>
          <a:prstGeom prst="rect">
            <a:avLst/>
          </a:prstGeom>
          <a:ln w="12700">
            <a:miter lim="400000"/>
          </a:ln>
        </p:spPr>
      </p:pic>
      <p:sp>
        <p:nvSpPr>
          <p:cNvPr id="1093"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1094"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1095"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1096"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1097" name="Bonjour Monsieur,…"/>
          <p:cNvSpPr txBox="1"/>
          <p:nvPr/>
        </p:nvSpPr>
        <p:spPr>
          <a:xfrm>
            <a:off x="1618343" y="6714504"/>
            <a:ext cx="9318937" cy="3776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a:solidFill>
                  <a:srgbClr val="000000"/>
                </a:solidFill>
              </a:defRPr>
            </a:pPr>
            <a:r>
              <a:t>Bonjour Monsieur,</a:t>
            </a:r>
          </a:p>
          <a:p>
            <a:pPr algn="l">
              <a:defRPr>
                <a:solidFill>
                  <a:srgbClr val="000000"/>
                </a:solidFill>
              </a:defRPr>
            </a:pPr>
            <a:r>
              <a:t> </a:t>
            </a:r>
          </a:p>
          <a:p>
            <a:pPr algn="l">
              <a:defRPr>
                <a:solidFill>
                  <a:srgbClr val="000000"/>
                </a:solidFill>
              </a:defRPr>
            </a:pPr>
            <a:r>
              <a:t>Je vous ai écrit ce matin, je n'ai toujours pas eu de réponse,</a:t>
            </a:r>
          </a:p>
          <a:p>
            <a:pPr algn="l">
              <a:defRPr>
                <a:solidFill>
                  <a:srgbClr val="000000"/>
                </a:solidFill>
              </a:defRPr>
            </a:pPr>
            <a:endParaRPr/>
          </a:p>
          <a:p>
            <a:pPr algn="l">
              <a:defRPr>
                <a:solidFill>
                  <a:srgbClr val="000000"/>
                </a:solidFill>
              </a:defRPr>
            </a:pPr>
            <a:r>
              <a:t>Quelle est ma note?</a:t>
            </a:r>
          </a:p>
          <a:p>
            <a:pPr algn="l">
              <a:defRPr>
                <a:solidFill>
                  <a:srgbClr val="000000"/>
                </a:solidFill>
              </a:defRPr>
            </a:pPr>
            <a:r>
              <a:t> </a:t>
            </a:r>
          </a:p>
          <a:p>
            <a:pPr algn="l">
              <a:defRPr>
                <a:solidFill>
                  <a:srgbClr val="000000"/>
                </a:solidFill>
              </a:defRPr>
            </a:pPr>
            <a:r>
              <a:t>Meilleures salutations.</a:t>
            </a:r>
          </a:p>
          <a:p>
            <a:pPr algn="l">
              <a:defRPr>
                <a:solidFill>
                  <a:srgbClr val="000000"/>
                </a:solidFill>
              </a:defRPr>
            </a:pPr>
            <a:endParaRPr/>
          </a:p>
          <a:p>
            <a:pPr algn="l">
              <a:defRPr>
                <a:solidFill>
                  <a:srgbClr val="000000"/>
                </a:solidFill>
              </a:defRPr>
            </a:pPr>
            <a:r>
              <a:t>John Smith</a:t>
            </a:r>
          </a:p>
        </p:txBody>
      </p:sp>
      <p:sp>
        <p:nvSpPr>
          <p:cNvPr id="1098" name="Prof"/>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sp>
        <p:nvSpPr>
          <p:cNvPr id="1099" name="Re: Note examen cours Statistiques"/>
          <p:cNvSpPr txBox="1"/>
          <p:nvPr/>
        </p:nvSpPr>
        <p:spPr>
          <a:xfrm>
            <a:off x="2878519" y="5954497"/>
            <a:ext cx="5008779"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Re: Note examen cours Statistiques</a:t>
            </a:r>
          </a:p>
        </p:txBody>
      </p:sp>
      <p:pic>
        <p:nvPicPr>
          <p:cNvPr id="1100" name="Image" descr="Image"/>
          <p:cNvPicPr>
            <a:picLocks noChangeAspect="1"/>
          </p:cNvPicPr>
          <p:nvPr/>
        </p:nvPicPr>
        <p:blipFill>
          <a:blip r:embed="rId3">
            <a:extLst/>
          </a:blip>
          <a:stretch>
            <a:fillRect/>
          </a:stretch>
        </p:blipFill>
        <p:spPr>
          <a:xfrm>
            <a:off x="6754381" y="8037242"/>
            <a:ext cx="1130591" cy="1130592"/>
          </a:xfrm>
          <a:prstGeom prst="rect">
            <a:avLst/>
          </a:prstGeom>
          <a:ln w="12700">
            <a:miter lim="400000"/>
          </a:ln>
        </p:spPr>
      </p:pic>
      <p:sp>
        <p:nvSpPr>
          <p:cNvPr id="1101" name="Ne vous attendez pas à une réponse instantanée"/>
          <p:cNvSpPr txBox="1"/>
          <p:nvPr/>
        </p:nvSpPr>
        <p:spPr>
          <a:xfrm>
            <a:off x="1282065" y="11629368"/>
            <a:ext cx="14537634"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lang="fr-CH" dirty="0">
                <a:latin typeface="Gellix Regular"/>
                <a:ea typeface="Gellix Regular"/>
                <a:cs typeface="Gellix Regular"/>
                <a:sym typeface="Gellix Regular"/>
              </a:rPr>
              <a:t>Ne vous attendez pas à une réponse instantanée</a:t>
            </a:r>
          </a:p>
        </p:txBody>
      </p:sp>
      <p:grpSp>
        <p:nvGrpSpPr>
          <p:cNvPr id="1111" name="Group"/>
          <p:cNvGrpSpPr/>
          <p:nvPr/>
        </p:nvGrpSpPr>
        <p:grpSpPr>
          <a:xfrm>
            <a:off x="12925729" y="4130112"/>
            <a:ext cx="10360918" cy="7374536"/>
            <a:chOff x="0" y="0"/>
            <a:chExt cx="10360917" cy="7374535"/>
          </a:xfrm>
        </p:grpSpPr>
        <p:pic>
          <p:nvPicPr>
            <p:cNvPr id="1102" name="Image" descr="Image"/>
            <p:cNvPicPr>
              <a:picLocks noChangeAspect="1"/>
            </p:cNvPicPr>
            <p:nvPr/>
          </p:nvPicPr>
          <p:blipFill>
            <a:blip r:embed="rId2">
              <a:extLst/>
            </a:blip>
            <a:stretch>
              <a:fillRect/>
            </a:stretch>
          </p:blipFill>
          <p:spPr>
            <a:xfrm>
              <a:off x="0" y="0"/>
              <a:ext cx="10360918" cy="7374536"/>
            </a:xfrm>
            <a:prstGeom prst="rect">
              <a:avLst/>
            </a:prstGeom>
            <a:ln w="12700" cap="flat">
              <a:noFill/>
              <a:miter lim="400000"/>
            </a:ln>
            <a:effectLst/>
          </p:spPr>
        </p:pic>
        <p:sp>
          <p:nvSpPr>
            <p:cNvPr id="1103"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104"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105"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106"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107" name="Bonjour Monsieur,…"/>
            <p:cNvSpPr txBox="1"/>
            <p:nvPr/>
          </p:nvSpPr>
          <p:spPr>
            <a:xfrm>
              <a:off x="520990" y="2584392"/>
              <a:ext cx="9318937" cy="34077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a:solidFill>
                    <a:srgbClr val="000000"/>
                  </a:solidFill>
                </a:defRPr>
              </a:pPr>
              <a:r>
                <a:t>Bonjour Monsieur,</a:t>
              </a:r>
            </a:p>
            <a:p>
              <a:pPr algn="l">
                <a:defRPr>
                  <a:solidFill>
                    <a:srgbClr val="000000"/>
                  </a:solidFill>
                </a:defRPr>
              </a:pPr>
              <a:r>
                <a:t> </a:t>
              </a:r>
            </a:p>
            <a:p>
              <a:pPr algn="l">
                <a:defRPr>
                  <a:solidFill>
                    <a:srgbClr val="000000"/>
                  </a:solidFill>
                </a:defRPr>
              </a:pPr>
              <a:r>
                <a:t>Je me permets de vous relancer suite à mon message de la semaine passé ci-dessous resté sans réponse.</a:t>
              </a:r>
            </a:p>
            <a:p>
              <a:pPr algn="l">
                <a:defRPr>
                  <a:solidFill>
                    <a:srgbClr val="000000"/>
                  </a:solidFill>
                </a:defRPr>
              </a:pPr>
              <a:r>
                <a:t> </a:t>
              </a:r>
            </a:p>
            <a:p>
              <a:pPr algn="l">
                <a:defRPr>
                  <a:solidFill>
                    <a:srgbClr val="000000"/>
                  </a:solidFill>
                </a:defRPr>
              </a:pPr>
              <a:r>
                <a:t>Meilleures salutations.</a:t>
              </a:r>
            </a:p>
            <a:p>
              <a:pPr algn="l">
                <a:defRPr>
                  <a:solidFill>
                    <a:srgbClr val="000000"/>
                  </a:solidFill>
                </a:defRPr>
              </a:pPr>
              <a:endParaRPr/>
            </a:p>
            <a:p>
              <a:pPr algn="l">
                <a:defRPr>
                  <a:solidFill>
                    <a:srgbClr val="000000"/>
                  </a:solidFill>
                </a:defRPr>
              </a:pPr>
              <a:r>
                <a:t>John Smith</a:t>
              </a:r>
            </a:p>
          </p:txBody>
        </p:sp>
        <p:sp>
          <p:nvSpPr>
            <p:cNvPr id="1108" name="Prof"/>
            <p:cNvSpPr/>
            <p:nvPr/>
          </p:nvSpPr>
          <p:spPr>
            <a:xfrm>
              <a:off x="1165997" y="967696"/>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Prof</a:t>
              </a:r>
            </a:p>
          </p:txBody>
        </p:sp>
        <p:pic>
          <p:nvPicPr>
            <p:cNvPr id="1109" name="Image" descr="Image"/>
            <p:cNvPicPr>
              <a:picLocks noChangeAspect="1"/>
            </p:cNvPicPr>
            <p:nvPr/>
          </p:nvPicPr>
          <p:blipFill>
            <a:blip r:embed="rId4">
              <a:extLst/>
            </a:blip>
            <a:stretch>
              <a:fillRect/>
            </a:stretch>
          </p:blipFill>
          <p:spPr>
            <a:xfrm>
              <a:off x="7159129" y="3907130"/>
              <a:ext cx="1130592" cy="1130591"/>
            </a:xfrm>
            <a:prstGeom prst="rect">
              <a:avLst/>
            </a:prstGeom>
            <a:ln w="12700" cap="flat">
              <a:noFill/>
              <a:miter lim="400000"/>
            </a:ln>
            <a:effectLst/>
          </p:spPr>
        </p:pic>
        <p:sp>
          <p:nvSpPr>
            <p:cNvPr id="1110" name="Re: Note examen cours Statistiques"/>
            <p:cNvSpPr txBox="1"/>
            <p:nvPr/>
          </p:nvSpPr>
          <p:spPr>
            <a:xfrm>
              <a:off x="1730307" y="1824385"/>
              <a:ext cx="5008779"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Re: Note examen cours Statistiques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 grpId="1"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114"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1115"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116" name="Image" descr="Image"/>
          <p:cNvPicPr>
            <a:picLocks noChangeAspect="1"/>
          </p:cNvPicPr>
          <p:nvPr/>
        </p:nvPicPr>
        <p:blipFill>
          <a:blip r:embed="rId2">
            <a:extLst/>
          </a:blip>
          <a:stretch>
            <a:fillRect/>
          </a:stretch>
        </p:blipFill>
        <p:spPr>
          <a:xfrm>
            <a:off x="1097353" y="4130112"/>
            <a:ext cx="10360918" cy="7374536"/>
          </a:xfrm>
          <a:prstGeom prst="rect">
            <a:avLst/>
          </a:prstGeom>
          <a:ln w="12700">
            <a:miter lim="400000"/>
          </a:ln>
        </p:spPr>
      </p:pic>
      <p:sp>
        <p:nvSpPr>
          <p:cNvPr id="1117"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1118"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1119"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1120"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1121" name="Bonjour Monsieur,…"/>
          <p:cNvSpPr txBox="1"/>
          <p:nvPr/>
        </p:nvSpPr>
        <p:spPr>
          <a:xfrm>
            <a:off x="1618343" y="6714504"/>
            <a:ext cx="9318937" cy="3039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a:solidFill>
                  <a:srgbClr val="000000"/>
                </a:solidFill>
              </a:defRPr>
            </a:pPr>
            <a:r>
              <a:t>Bonjour Monsieur,</a:t>
            </a:r>
          </a:p>
          <a:p>
            <a:pPr algn="l">
              <a:defRPr>
                <a:solidFill>
                  <a:srgbClr val="000000"/>
                </a:solidFill>
              </a:defRPr>
            </a:pPr>
            <a:r>
              <a:t> </a:t>
            </a:r>
          </a:p>
          <a:p>
            <a:pPr algn="l">
              <a:defRPr>
                <a:solidFill>
                  <a:srgbClr val="000000"/>
                </a:solidFill>
              </a:defRPr>
            </a:pPr>
            <a:r>
              <a:t>Où est votre bureau?</a:t>
            </a:r>
          </a:p>
          <a:p>
            <a:pPr algn="l">
              <a:defRPr>
                <a:solidFill>
                  <a:srgbClr val="000000"/>
                </a:solidFill>
              </a:defRPr>
            </a:pPr>
            <a:r>
              <a:t> </a:t>
            </a:r>
          </a:p>
          <a:p>
            <a:pPr algn="l">
              <a:defRPr>
                <a:solidFill>
                  <a:srgbClr val="000000"/>
                </a:solidFill>
              </a:defRPr>
            </a:pPr>
            <a:r>
              <a:t>Meilleures salutations.</a:t>
            </a:r>
          </a:p>
          <a:p>
            <a:pPr algn="l">
              <a:defRPr>
                <a:solidFill>
                  <a:srgbClr val="000000"/>
                </a:solidFill>
              </a:defRPr>
            </a:pPr>
            <a:endParaRPr/>
          </a:p>
          <a:p>
            <a:pPr algn="l">
              <a:defRPr>
                <a:solidFill>
                  <a:srgbClr val="000000"/>
                </a:solidFill>
              </a:defRPr>
            </a:pPr>
            <a:r>
              <a:t>John Smith</a:t>
            </a:r>
          </a:p>
        </p:txBody>
      </p:sp>
      <p:sp>
        <p:nvSpPr>
          <p:cNvPr id="1122" name="Prof"/>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Prof</a:t>
            </a:r>
          </a:p>
        </p:txBody>
      </p:sp>
      <p:sp>
        <p:nvSpPr>
          <p:cNvPr id="1123" name="Re: Rendez-vous"/>
          <p:cNvSpPr txBox="1"/>
          <p:nvPr/>
        </p:nvSpPr>
        <p:spPr>
          <a:xfrm>
            <a:off x="2878519" y="5954497"/>
            <a:ext cx="2456689"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Re: Rendez-vous</a:t>
            </a:r>
          </a:p>
        </p:txBody>
      </p:sp>
      <p:pic>
        <p:nvPicPr>
          <p:cNvPr id="1124" name="Image" descr="Image"/>
          <p:cNvPicPr>
            <a:picLocks noChangeAspect="1"/>
          </p:cNvPicPr>
          <p:nvPr/>
        </p:nvPicPr>
        <p:blipFill>
          <a:blip r:embed="rId3">
            <a:extLst/>
          </a:blip>
          <a:stretch>
            <a:fillRect/>
          </a:stretch>
        </p:blipFill>
        <p:spPr>
          <a:xfrm>
            <a:off x="5106385" y="7201284"/>
            <a:ext cx="1130591" cy="1130591"/>
          </a:xfrm>
          <a:prstGeom prst="rect">
            <a:avLst/>
          </a:prstGeom>
          <a:ln w="12700">
            <a:miter lim="400000"/>
          </a:ln>
        </p:spPr>
      </p:pic>
      <p:sp>
        <p:nvSpPr>
          <p:cNvPr id="1125" name="Faites votre part pour résoudre ce que vous devez résoudre"/>
          <p:cNvSpPr txBox="1"/>
          <p:nvPr/>
        </p:nvSpPr>
        <p:spPr>
          <a:xfrm>
            <a:off x="1206722" y="11229427"/>
            <a:ext cx="17162146"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dirty="0" err="1">
                <a:latin typeface="Gellix Regular"/>
                <a:ea typeface="Gellix Regular"/>
                <a:cs typeface="Gellix Regular"/>
                <a:sym typeface="Gellix Regular"/>
              </a:rPr>
              <a:t>Faites</a:t>
            </a:r>
            <a:r>
              <a:rPr dirty="0">
                <a:latin typeface="Gellix Regular"/>
                <a:ea typeface="Gellix Regular"/>
                <a:cs typeface="Gellix Regular"/>
                <a:sym typeface="Gellix Regular"/>
              </a:rPr>
              <a:t> </a:t>
            </a:r>
            <a:r>
              <a:rPr dirty="0" err="1">
                <a:latin typeface="Gellix Regular"/>
                <a:ea typeface="Gellix Regular"/>
                <a:cs typeface="Gellix Regular"/>
                <a:sym typeface="Gellix Regular"/>
              </a:rPr>
              <a:t>votre</a:t>
            </a:r>
            <a:r>
              <a:rPr dirty="0">
                <a:latin typeface="Gellix Regular"/>
                <a:ea typeface="Gellix Regular"/>
                <a:cs typeface="Gellix Regular"/>
                <a:sym typeface="Gellix Regular"/>
              </a:rPr>
              <a:t> part pour </a:t>
            </a:r>
            <a:r>
              <a:rPr dirty="0" err="1">
                <a:latin typeface="Gellix Regular"/>
                <a:ea typeface="Gellix Regular"/>
                <a:cs typeface="Gellix Regular"/>
                <a:sym typeface="Gellix Regular"/>
              </a:rPr>
              <a:t>résoudre</a:t>
            </a:r>
            <a:r>
              <a:rPr dirty="0">
                <a:latin typeface="Gellix Regular"/>
                <a:ea typeface="Gellix Regular"/>
                <a:cs typeface="Gellix Regular"/>
                <a:sym typeface="Gellix Regular"/>
              </a:rPr>
              <a:t> </a:t>
            </a:r>
            <a:r>
              <a:rPr dirty="0" err="1">
                <a:latin typeface="Gellix Regular"/>
                <a:ea typeface="Gellix Regular"/>
                <a:cs typeface="Gellix Regular"/>
                <a:sym typeface="Gellix Regular"/>
              </a:rPr>
              <a:t>ce</a:t>
            </a:r>
            <a:r>
              <a:rPr dirty="0">
                <a:latin typeface="Gellix Regular"/>
                <a:ea typeface="Gellix Regular"/>
                <a:cs typeface="Gellix Regular"/>
                <a:sym typeface="Gellix Regular"/>
              </a:rPr>
              <a:t> que </a:t>
            </a:r>
            <a:r>
              <a:rPr dirty="0" err="1">
                <a:latin typeface="Gellix Regular"/>
                <a:ea typeface="Gellix Regular"/>
                <a:cs typeface="Gellix Regular"/>
                <a:sym typeface="Gellix Regular"/>
              </a:rPr>
              <a:t>vous</a:t>
            </a:r>
            <a:r>
              <a:rPr dirty="0">
                <a:latin typeface="Gellix Regular"/>
                <a:ea typeface="Gellix Regular"/>
                <a:cs typeface="Gellix Regular"/>
                <a:sym typeface="Gellix Regular"/>
              </a:rPr>
              <a:t> </a:t>
            </a:r>
            <a:r>
              <a:rPr dirty="0" err="1">
                <a:latin typeface="Gellix Regular"/>
                <a:ea typeface="Gellix Regular"/>
                <a:cs typeface="Gellix Regular"/>
                <a:sym typeface="Gellix Regular"/>
              </a:rPr>
              <a:t>devez</a:t>
            </a:r>
            <a:r>
              <a:rPr dirty="0">
                <a:latin typeface="Gellix Regular"/>
                <a:ea typeface="Gellix Regular"/>
                <a:cs typeface="Gellix Regular"/>
                <a:sym typeface="Gellix Regular"/>
              </a:rPr>
              <a:t> </a:t>
            </a:r>
            <a:r>
              <a:rPr dirty="0" err="1">
                <a:latin typeface="Gellix Regular"/>
                <a:ea typeface="Gellix Regular"/>
                <a:cs typeface="Gellix Regular"/>
                <a:sym typeface="Gellix Regular"/>
              </a:rPr>
              <a:t>résoudre</a:t>
            </a:r>
            <a:endParaRPr dirty="0">
              <a:latin typeface="Gellix Regular"/>
              <a:ea typeface="Gellix Regular"/>
              <a:cs typeface="Gellix Regular"/>
              <a:sym typeface="Gellix Regular"/>
            </a:endParaRPr>
          </a:p>
        </p:txBody>
      </p:sp>
      <p:grpSp>
        <p:nvGrpSpPr>
          <p:cNvPr id="1128" name="Group"/>
          <p:cNvGrpSpPr/>
          <p:nvPr/>
        </p:nvGrpSpPr>
        <p:grpSpPr>
          <a:xfrm>
            <a:off x="12191011" y="4284690"/>
            <a:ext cx="11518258" cy="7148479"/>
            <a:chOff x="0" y="0"/>
            <a:chExt cx="11518256" cy="7148477"/>
          </a:xfrm>
        </p:grpSpPr>
        <p:pic>
          <p:nvPicPr>
            <p:cNvPr id="1126" name="great-search-engines-612f8f78d1f79-sej-1280x720.jpg" descr="great-search-engines-612f8f78d1f79-sej-1280x720.jpg"/>
            <p:cNvPicPr>
              <a:picLocks noChangeAspect="1"/>
            </p:cNvPicPr>
            <p:nvPr/>
          </p:nvPicPr>
          <p:blipFill>
            <a:blip r:embed="rId4">
              <a:extLst/>
            </a:blip>
            <a:srcRect l="6447" t="6348" r="6447" b="7233"/>
            <a:stretch>
              <a:fillRect/>
            </a:stretch>
          </p:blipFill>
          <p:spPr>
            <a:xfrm>
              <a:off x="0" y="0"/>
              <a:ext cx="11225214" cy="6264384"/>
            </a:xfrm>
            <a:prstGeom prst="rect">
              <a:avLst/>
            </a:prstGeom>
            <a:ln w="38100" cap="flat">
              <a:solidFill>
                <a:srgbClr val="BDBEC0"/>
              </a:solidFill>
              <a:prstDash val="solid"/>
              <a:miter lim="400000"/>
            </a:ln>
            <a:effectLst/>
          </p:spPr>
        </p:pic>
        <p:pic>
          <p:nvPicPr>
            <p:cNvPr id="1127" name="Image" descr="Image"/>
            <p:cNvPicPr>
              <a:picLocks noChangeAspect="1"/>
            </p:cNvPicPr>
            <p:nvPr/>
          </p:nvPicPr>
          <p:blipFill>
            <a:blip r:embed="rId5">
              <a:extLst/>
            </a:blip>
            <a:stretch>
              <a:fillRect/>
            </a:stretch>
          </p:blipFill>
          <p:spPr>
            <a:xfrm>
              <a:off x="10387665" y="6017887"/>
              <a:ext cx="1130592" cy="113059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 grpId="1"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131" name="https://www.unine.ch/blog/home/methodes/envoyer-email.html"/>
          <p:cNvSpPr txBox="1"/>
          <p:nvPr/>
        </p:nvSpPr>
        <p:spPr>
          <a:xfrm>
            <a:off x="1282065" y="12642850"/>
            <a:ext cx="5606035"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a:latin typeface="Gellix Regular"/>
                <a:ea typeface="Gellix Regular"/>
                <a:cs typeface="Gellix Regular"/>
                <a:sym typeface="Gellix Regular"/>
              </a:defRPr>
            </a:lvl1pPr>
          </a:lstStyle>
          <a:p>
            <a:r>
              <a:t>https://www.unine.ch/blog/home/methodes/envoyer-email.html</a:t>
            </a:r>
          </a:p>
        </p:txBody>
      </p:sp>
      <p:sp>
        <p:nvSpPr>
          <p:cNvPr id="1132"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133" name="Image" descr="Image"/>
          <p:cNvPicPr>
            <a:picLocks noChangeAspect="1"/>
          </p:cNvPicPr>
          <p:nvPr/>
        </p:nvPicPr>
        <p:blipFill>
          <a:blip r:embed="rId2">
            <a:extLst/>
          </a:blip>
          <a:stretch>
            <a:fillRect/>
          </a:stretch>
        </p:blipFill>
        <p:spPr>
          <a:xfrm>
            <a:off x="5157185" y="7252084"/>
            <a:ext cx="1130591" cy="1130591"/>
          </a:xfrm>
          <a:prstGeom prst="rect">
            <a:avLst/>
          </a:prstGeom>
          <a:ln w="12700">
            <a:miter lim="400000"/>
          </a:ln>
        </p:spPr>
      </p:pic>
      <p:sp>
        <p:nvSpPr>
          <p:cNvPr id="1134" name="Un accusé de réception avec remerciement est toujours apprécié"/>
          <p:cNvSpPr txBox="1"/>
          <p:nvPr/>
        </p:nvSpPr>
        <p:spPr>
          <a:xfrm>
            <a:off x="1282065" y="11512903"/>
            <a:ext cx="19364275"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lang="fr-CH" dirty="0">
                <a:latin typeface="Gellix Regular"/>
                <a:ea typeface="Gellix Regular"/>
                <a:cs typeface="Gellix Regular"/>
                <a:sym typeface="Gellix Regular"/>
              </a:rPr>
              <a:t>Un accusé de réception avec remerciement est toujours apprécié</a:t>
            </a:r>
          </a:p>
        </p:txBody>
      </p:sp>
      <p:grpSp>
        <p:nvGrpSpPr>
          <p:cNvPr id="1144" name="Group"/>
          <p:cNvGrpSpPr/>
          <p:nvPr/>
        </p:nvGrpSpPr>
        <p:grpSpPr>
          <a:xfrm>
            <a:off x="12925729" y="4130112"/>
            <a:ext cx="10360918" cy="7374536"/>
            <a:chOff x="0" y="0"/>
            <a:chExt cx="10360917" cy="7374535"/>
          </a:xfrm>
        </p:grpSpPr>
        <p:pic>
          <p:nvPicPr>
            <p:cNvPr id="1135" name="Image" descr="Image"/>
            <p:cNvPicPr>
              <a:picLocks noChangeAspect="1"/>
            </p:cNvPicPr>
            <p:nvPr/>
          </p:nvPicPr>
          <p:blipFill>
            <a:blip r:embed="rId3">
              <a:extLst/>
            </a:blip>
            <a:stretch>
              <a:fillRect/>
            </a:stretch>
          </p:blipFill>
          <p:spPr>
            <a:xfrm>
              <a:off x="0" y="0"/>
              <a:ext cx="10360918" cy="7374536"/>
            </a:xfrm>
            <a:prstGeom prst="rect">
              <a:avLst/>
            </a:prstGeom>
            <a:ln w="12700" cap="flat">
              <a:noFill/>
              <a:miter lim="400000"/>
            </a:ln>
            <a:effectLst/>
          </p:spPr>
        </p:pic>
        <p:sp>
          <p:nvSpPr>
            <p:cNvPr id="1136"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137"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138"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139"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140" name="Bonjour Monsieur,…"/>
            <p:cNvSpPr txBox="1"/>
            <p:nvPr/>
          </p:nvSpPr>
          <p:spPr>
            <a:xfrm>
              <a:off x="520990" y="2584392"/>
              <a:ext cx="9318937" cy="30394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a:solidFill>
                    <a:srgbClr val="000000"/>
                  </a:solidFill>
                </a:defRPr>
              </a:pPr>
              <a:r>
                <a:t>Bonjour Monsieur,</a:t>
              </a:r>
            </a:p>
            <a:p>
              <a:pPr algn="l">
                <a:defRPr>
                  <a:solidFill>
                    <a:srgbClr val="000000"/>
                  </a:solidFill>
                </a:defRPr>
              </a:pPr>
              <a:r>
                <a:t> </a:t>
              </a:r>
            </a:p>
            <a:p>
              <a:pPr algn="l">
                <a:defRPr>
                  <a:solidFill>
                    <a:srgbClr val="000000"/>
                  </a:solidFill>
                </a:defRPr>
              </a:pPr>
              <a:r>
                <a:t>Merci pour votre réponse</a:t>
              </a:r>
            </a:p>
            <a:p>
              <a:pPr algn="l">
                <a:defRPr>
                  <a:solidFill>
                    <a:srgbClr val="000000"/>
                  </a:solidFill>
                </a:defRPr>
              </a:pPr>
              <a:r>
                <a:t> </a:t>
              </a:r>
            </a:p>
            <a:p>
              <a:pPr algn="l">
                <a:defRPr>
                  <a:solidFill>
                    <a:srgbClr val="000000"/>
                  </a:solidFill>
                </a:defRPr>
              </a:pPr>
              <a:r>
                <a:t>Meilleures salutations.</a:t>
              </a:r>
            </a:p>
            <a:p>
              <a:pPr algn="l">
                <a:defRPr>
                  <a:solidFill>
                    <a:srgbClr val="000000"/>
                  </a:solidFill>
                </a:defRPr>
              </a:pPr>
              <a:endParaRPr/>
            </a:p>
            <a:p>
              <a:pPr algn="l">
                <a:defRPr>
                  <a:solidFill>
                    <a:srgbClr val="000000"/>
                  </a:solidFill>
                </a:defRPr>
              </a:pPr>
              <a:r>
                <a:t>John Smith</a:t>
              </a:r>
            </a:p>
          </p:txBody>
        </p:sp>
        <p:sp>
          <p:nvSpPr>
            <p:cNvPr id="1141" name="Prof"/>
            <p:cNvSpPr/>
            <p:nvPr/>
          </p:nvSpPr>
          <p:spPr>
            <a:xfrm>
              <a:off x="1165997" y="967696"/>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Prof</a:t>
              </a:r>
            </a:p>
          </p:txBody>
        </p:sp>
        <p:pic>
          <p:nvPicPr>
            <p:cNvPr id="1142" name="Image" descr="Image"/>
            <p:cNvPicPr>
              <a:picLocks noChangeAspect="1"/>
            </p:cNvPicPr>
            <p:nvPr/>
          </p:nvPicPr>
          <p:blipFill>
            <a:blip r:embed="rId4">
              <a:extLst/>
            </a:blip>
            <a:stretch>
              <a:fillRect/>
            </a:stretch>
          </p:blipFill>
          <p:spPr>
            <a:xfrm>
              <a:off x="7159129" y="3907130"/>
              <a:ext cx="1130592" cy="1130591"/>
            </a:xfrm>
            <a:prstGeom prst="rect">
              <a:avLst/>
            </a:prstGeom>
            <a:ln w="12700" cap="flat">
              <a:noFill/>
              <a:miter lim="400000"/>
            </a:ln>
            <a:effectLst/>
          </p:spPr>
        </p:pic>
        <p:sp>
          <p:nvSpPr>
            <p:cNvPr id="1143" name="Re: Note examen cours Statistiques"/>
            <p:cNvSpPr txBox="1"/>
            <p:nvPr/>
          </p:nvSpPr>
          <p:spPr>
            <a:xfrm>
              <a:off x="1730307" y="1824385"/>
              <a:ext cx="5008779"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Re: Note examen cours Statistiques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 grpId="1"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Email étiquette"/>
          <p:cNvSpPr txBox="1"/>
          <p:nvPr/>
        </p:nvSpPr>
        <p:spPr>
          <a:xfrm>
            <a:off x="1206722" y="1181100"/>
            <a:ext cx="537133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Email étiquette</a:t>
            </a:r>
          </a:p>
        </p:txBody>
      </p:sp>
      <p:sp>
        <p:nvSpPr>
          <p:cNvPr id="1147"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148" name="Image" descr="Image"/>
          <p:cNvPicPr>
            <a:picLocks noChangeAspect="1"/>
          </p:cNvPicPr>
          <p:nvPr/>
        </p:nvPicPr>
        <p:blipFill>
          <a:blip r:embed="rId2">
            <a:extLst/>
          </a:blip>
          <a:stretch>
            <a:fillRect/>
          </a:stretch>
        </p:blipFill>
        <p:spPr>
          <a:xfrm>
            <a:off x="1097353" y="4130112"/>
            <a:ext cx="10360918" cy="7374536"/>
          </a:xfrm>
          <a:prstGeom prst="rect">
            <a:avLst/>
          </a:prstGeom>
          <a:ln w="12700">
            <a:miter lim="400000"/>
          </a:ln>
        </p:spPr>
      </p:pic>
      <p:sp>
        <p:nvSpPr>
          <p:cNvPr id="1149" name="Line"/>
          <p:cNvSpPr/>
          <p:nvPr/>
        </p:nvSpPr>
        <p:spPr>
          <a:xfrm>
            <a:off x="1610678" y="5800731"/>
            <a:ext cx="9334267" cy="1"/>
          </a:xfrm>
          <a:prstGeom prst="line">
            <a:avLst/>
          </a:prstGeom>
          <a:ln w="25400">
            <a:solidFill>
              <a:srgbClr val="D5D5D5"/>
            </a:solidFill>
            <a:miter lim="400000"/>
          </a:ln>
        </p:spPr>
        <p:txBody>
          <a:bodyPr lIns="50800" tIns="50800" rIns="50800" bIns="50800" anchor="ctr"/>
          <a:lstStyle/>
          <a:p>
            <a:endParaRPr/>
          </a:p>
        </p:txBody>
      </p:sp>
      <p:sp>
        <p:nvSpPr>
          <p:cNvPr id="1150" name="Line"/>
          <p:cNvSpPr/>
          <p:nvPr/>
        </p:nvSpPr>
        <p:spPr>
          <a:xfrm>
            <a:off x="1610678" y="6613761"/>
            <a:ext cx="9334267" cy="1"/>
          </a:xfrm>
          <a:prstGeom prst="line">
            <a:avLst/>
          </a:prstGeom>
          <a:ln w="25400">
            <a:solidFill>
              <a:srgbClr val="D5D5D5"/>
            </a:solidFill>
            <a:miter lim="400000"/>
          </a:ln>
        </p:spPr>
        <p:txBody>
          <a:bodyPr lIns="50800" tIns="50800" rIns="50800" bIns="50800" anchor="ctr"/>
          <a:lstStyle/>
          <a:p>
            <a:endParaRPr/>
          </a:p>
        </p:txBody>
      </p:sp>
      <p:sp>
        <p:nvSpPr>
          <p:cNvPr id="1151" name="To:"/>
          <p:cNvSpPr txBox="1"/>
          <p:nvPr/>
        </p:nvSpPr>
        <p:spPr>
          <a:xfrm>
            <a:off x="1618343" y="5164644"/>
            <a:ext cx="51511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To:</a:t>
            </a:r>
          </a:p>
        </p:txBody>
      </p:sp>
      <p:sp>
        <p:nvSpPr>
          <p:cNvPr id="1152" name="Subject:"/>
          <p:cNvSpPr txBox="1"/>
          <p:nvPr/>
        </p:nvSpPr>
        <p:spPr>
          <a:xfrm>
            <a:off x="1618343" y="5962751"/>
            <a:ext cx="123779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Subject:</a:t>
            </a:r>
          </a:p>
        </p:txBody>
      </p:sp>
      <p:sp>
        <p:nvSpPr>
          <p:cNvPr id="1153" name="Salut Collègue,…"/>
          <p:cNvSpPr txBox="1"/>
          <p:nvPr/>
        </p:nvSpPr>
        <p:spPr>
          <a:xfrm>
            <a:off x="1618343" y="6714504"/>
            <a:ext cx="9318937" cy="3039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a:solidFill>
                  <a:srgbClr val="000000"/>
                </a:solidFill>
              </a:defRPr>
            </a:pPr>
            <a:r>
              <a:t>Salut Collègue,</a:t>
            </a:r>
          </a:p>
          <a:p>
            <a:pPr algn="l">
              <a:defRPr>
                <a:solidFill>
                  <a:srgbClr val="000000"/>
                </a:solidFill>
              </a:defRPr>
            </a:pPr>
            <a:r>
              <a:t> </a:t>
            </a:r>
          </a:p>
          <a:p>
            <a:pPr algn="l">
              <a:defRPr>
                <a:solidFill>
                  <a:srgbClr val="000000"/>
                </a:solidFill>
              </a:defRPr>
            </a:pPr>
            <a:r>
              <a:t>T'as pas trop bossé on dirait. </a:t>
            </a:r>
          </a:p>
          <a:p>
            <a:pPr algn="l">
              <a:defRPr>
                <a:solidFill>
                  <a:srgbClr val="000000"/>
                </a:solidFill>
              </a:defRPr>
            </a:pPr>
            <a:r>
              <a:t> </a:t>
            </a:r>
          </a:p>
          <a:p>
            <a:pPr algn="l">
              <a:defRPr>
                <a:solidFill>
                  <a:srgbClr val="000000"/>
                </a:solidFill>
              </a:defRPr>
            </a:pPr>
            <a:r>
              <a:t>Faudra que tu t'y mette la semaine prochaine!</a:t>
            </a:r>
          </a:p>
          <a:p>
            <a:pPr algn="l">
              <a:defRPr>
                <a:solidFill>
                  <a:srgbClr val="000000"/>
                </a:solidFill>
              </a:defRPr>
            </a:pPr>
            <a:endParaRPr/>
          </a:p>
          <a:p>
            <a:pPr algn="l">
              <a:defRPr>
                <a:solidFill>
                  <a:srgbClr val="000000"/>
                </a:solidFill>
              </a:defRPr>
            </a:pPr>
            <a:r>
              <a:t>John</a:t>
            </a:r>
          </a:p>
        </p:txBody>
      </p:sp>
      <p:sp>
        <p:nvSpPr>
          <p:cNvPr id="1154" name="Collègue"/>
          <p:cNvSpPr/>
          <p:nvPr/>
        </p:nvSpPr>
        <p:spPr>
          <a:xfrm>
            <a:off x="2263350" y="5097808"/>
            <a:ext cx="2221183" cy="586873"/>
          </a:xfrm>
          <a:prstGeom prst="roundRect">
            <a:avLst>
              <a:gd name="adj" fmla="val 50000"/>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a:solidFill>
                  <a:srgbClr val="FFFFFF"/>
                </a:solidFill>
                <a:latin typeface="Gellix Regular"/>
                <a:ea typeface="Gellix Regular"/>
                <a:cs typeface="Gellix Regular"/>
                <a:sym typeface="Gellix Regular"/>
              </a:defRPr>
            </a:lvl1pPr>
          </a:lstStyle>
          <a:p>
            <a:r>
              <a:t>Collègue</a:t>
            </a:r>
          </a:p>
        </p:txBody>
      </p:sp>
      <p:sp>
        <p:nvSpPr>
          <p:cNvPr id="1155" name="Projet de Marketing"/>
          <p:cNvSpPr txBox="1"/>
          <p:nvPr/>
        </p:nvSpPr>
        <p:spPr>
          <a:xfrm>
            <a:off x="2878519" y="5954497"/>
            <a:ext cx="278465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0000"/>
                </a:solidFill>
              </a:defRPr>
            </a:lvl1pPr>
          </a:lstStyle>
          <a:p>
            <a:r>
              <a:t>Projet de Marketing</a:t>
            </a:r>
          </a:p>
        </p:txBody>
      </p:sp>
      <p:pic>
        <p:nvPicPr>
          <p:cNvPr id="1156" name="Image" descr="Image"/>
          <p:cNvPicPr>
            <a:picLocks noChangeAspect="1"/>
          </p:cNvPicPr>
          <p:nvPr/>
        </p:nvPicPr>
        <p:blipFill>
          <a:blip r:embed="rId3">
            <a:extLst/>
          </a:blip>
          <a:stretch>
            <a:fillRect/>
          </a:stretch>
        </p:blipFill>
        <p:spPr>
          <a:xfrm>
            <a:off x="8382290" y="7252084"/>
            <a:ext cx="1130592" cy="1130591"/>
          </a:xfrm>
          <a:prstGeom prst="rect">
            <a:avLst/>
          </a:prstGeom>
          <a:ln w="12700">
            <a:miter lim="400000"/>
          </a:ln>
        </p:spPr>
      </p:pic>
      <p:sp>
        <p:nvSpPr>
          <p:cNvPr id="1157" name="Des emojis peuvent être utiles dans des communications informelles"/>
          <p:cNvSpPr txBox="1"/>
          <p:nvPr/>
        </p:nvSpPr>
        <p:spPr>
          <a:xfrm>
            <a:off x="1217612" y="11823700"/>
            <a:ext cx="19916776" cy="81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5000">
                <a:solidFill>
                  <a:srgbClr val="000000"/>
                </a:solidFill>
                <a:latin typeface="Gellix Regular"/>
                <a:ea typeface="Gellix Regular"/>
                <a:cs typeface="Gellix Regular"/>
                <a:sym typeface="Gellix Regular"/>
              </a:defRPr>
            </a:lvl1pPr>
          </a:lstStyle>
          <a:p>
            <a:pPr>
              <a:defRPr>
                <a:latin typeface="Gellix Bold"/>
                <a:ea typeface="Gellix Bold"/>
                <a:cs typeface="Gellix Bold"/>
                <a:sym typeface="Gellix Bold"/>
              </a:defRPr>
            </a:pPr>
            <a:r>
              <a:rPr>
                <a:latin typeface="Gellix Regular"/>
                <a:ea typeface="Gellix Regular"/>
                <a:cs typeface="Gellix Regular"/>
                <a:sym typeface="Gellix Regular"/>
              </a:rPr>
              <a:t>Des emojis peuvent être utiles dans des communications informelles </a:t>
            </a:r>
          </a:p>
        </p:txBody>
      </p:sp>
      <p:grpSp>
        <p:nvGrpSpPr>
          <p:cNvPr id="1167" name="Group"/>
          <p:cNvGrpSpPr/>
          <p:nvPr/>
        </p:nvGrpSpPr>
        <p:grpSpPr>
          <a:xfrm>
            <a:off x="12925729" y="4130112"/>
            <a:ext cx="10360918" cy="7374536"/>
            <a:chOff x="0" y="0"/>
            <a:chExt cx="10360917" cy="7374535"/>
          </a:xfrm>
        </p:grpSpPr>
        <p:pic>
          <p:nvPicPr>
            <p:cNvPr id="1158" name="Image" descr="Image"/>
            <p:cNvPicPr>
              <a:picLocks noChangeAspect="1"/>
            </p:cNvPicPr>
            <p:nvPr/>
          </p:nvPicPr>
          <p:blipFill>
            <a:blip r:embed="rId2">
              <a:extLst/>
            </a:blip>
            <a:stretch>
              <a:fillRect/>
            </a:stretch>
          </p:blipFill>
          <p:spPr>
            <a:xfrm>
              <a:off x="0" y="0"/>
              <a:ext cx="10360918" cy="7374536"/>
            </a:xfrm>
            <a:prstGeom prst="rect">
              <a:avLst/>
            </a:prstGeom>
            <a:ln w="12700" cap="flat">
              <a:noFill/>
              <a:miter lim="400000"/>
            </a:ln>
            <a:effectLst/>
          </p:spPr>
        </p:pic>
        <p:sp>
          <p:nvSpPr>
            <p:cNvPr id="1159" name="Line"/>
            <p:cNvSpPr/>
            <p:nvPr/>
          </p:nvSpPr>
          <p:spPr>
            <a:xfrm>
              <a:off x="513326" y="1670618"/>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160" name="Line"/>
            <p:cNvSpPr/>
            <p:nvPr/>
          </p:nvSpPr>
          <p:spPr>
            <a:xfrm>
              <a:off x="513326" y="2483649"/>
              <a:ext cx="9334266" cy="1"/>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1161" name="To:"/>
            <p:cNvSpPr txBox="1"/>
            <p:nvPr/>
          </p:nvSpPr>
          <p:spPr>
            <a:xfrm>
              <a:off x="520991" y="1034532"/>
              <a:ext cx="515113"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To:</a:t>
              </a:r>
            </a:p>
          </p:txBody>
        </p:sp>
        <p:sp>
          <p:nvSpPr>
            <p:cNvPr id="1162" name="Subject:"/>
            <p:cNvSpPr txBox="1"/>
            <p:nvPr/>
          </p:nvSpPr>
          <p:spPr>
            <a:xfrm>
              <a:off x="520990" y="1832639"/>
              <a:ext cx="123779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stStyle>
            <a:p>
              <a:r>
                <a:t>Subject:</a:t>
              </a:r>
            </a:p>
          </p:txBody>
        </p:sp>
        <p:sp>
          <p:nvSpPr>
            <p:cNvPr id="1163" name="Salut Collègue,…"/>
            <p:cNvSpPr txBox="1"/>
            <p:nvPr/>
          </p:nvSpPr>
          <p:spPr>
            <a:xfrm>
              <a:off x="520990" y="2584392"/>
              <a:ext cx="9318937" cy="36788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a:solidFill>
                    <a:srgbClr val="000000"/>
                  </a:solidFill>
                </a:defRPr>
              </a:pPr>
              <a:r>
                <a:t>Salut Collègue,</a:t>
              </a:r>
            </a:p>
            <a:p>
              <a:pPr algn="l">
                <a:defRPr>
                  <a:solidFill>
                    <a:srgbClr val="000000"/>
                  </a:solidFill>
                </a:defRPr>
              </a:pPr>
              <a:r>
                <a:t> </a:t>
              </a:r>
            </a:p>
            <a:p>
              <a:pPr algn="l">
                <a:defRPr>
                  <a:solidFill>
                    <a:srgbClr val="000000"/>
                  </a:solidFill>
                </a:defRPr>
              </a:pPr>
              <a:r>
                <a:t>T'as pas trop bossé on dirait </a:t>
              </a:r>
              <a:r>
                <a:rPr sz="5200"/>
                <a:t>😅🧑🏻‍🏫💪🏼</a:t>
              </a:r>
            </a:p>
            <a:p>
              <a:pPr algn="l">
                <a:defRPr>
                  <a:solidFill>
                    <a:srgbClr val="000000"/>
                  </a:solidFill>
                </a:defRPr>
              </a:pPr>
              <a:r>
                <a:t>Faudra que je m'y mette la semaine prochaine </a:t>
              </a:r>
              <a:r>
                <a:rPr sz="5200"/>
                <a:t>😬</a:t>
              </a:r>
            </a:p>
            <a:p>
              <a:pPr algn="l">
                <a:defRPr>
                  <a:solidFill>
                    <a:srgbClr val="000000"/>
                  </a:solidFill>
                </a:defRPr>
              </a:pPr>
              <a:endParaRPr sz="5200"/>
            </a:p>
            <a:p>
              <a:pPr algn="l">
                <a:defRPr>
                  <a:solidFill>
                    <a:srgbClr val="000000"/>
                  </a:solidFill>
                </a:defRPr>
              </a:pPr>
              <a:r>
                <a:t>John</a:t>
              </a:r>
            </a:p>
          </p:txBody>
        </p:sp>
        <p:pic>
          <p:nvPicPr>
            <p:cNvPr id="1164" name="Image" descr="Image"/>
            <p:cNvPicPr>
              <a:picLocks noChangeAspect="1"/>
            </p:cNvPicPr>
            <p:nvPr/>
          </p:nvPicPr>
          <p:blipFill>
            <a:blip r:embed="rId4">
              <a:extLst/>
            </a:blip>
            <a:srcRect/>
            <a:stretch>
              <a:fillRect/>
            </a:stretch>
          </p:blipFill>
          <p:spPr>
            <a:xfrm>
              <a:off x="7747948" y="3121972"/>
              <a:ext cx="1130591" cy="1130591"/>
            </a:xfrm>
            <a:prstGeom prst="rect">
              <a:avLst/>
            </a:prstGeom>
            <a:ln w="12700" cap="flat">
              <a:noFill/>
              <a:miter lim="400000"/>
            </a:ln>
            <a:effectLst/>
          </p:spPr>
        </p:pic>
        <p:sp>
          <p:nvSpPr>
            <p:cNvPr id="1165" name="Re: Note examen cours Statistiques"/>
            <p:cNvSpPr txBox="1"/>
            <p:nvPr/>
          </p:nvSpPr>
          <p:spPr>
            <a:xfrm>
              <a:off x="1730307" y="1824385"/>
              <a:ext cx="5008779"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a:solidFill>
                    <a:srgbClr val="000000"/>
                  </a:solidFill>
                </a:defRPr>
              </a:lvl1pPr>
            </a:lstStyle>
            <a:p>
              <a:r>
                <a:t>Re: Note examen cours Statistiques</a:t>
              </a:r>
            </a:p>
          </p:txBody>
        </p:sp>
        <p:sp>
          <p:nvSpPr>
            <p:cNvPr id="1166" name="Collègue"/>
            <p:cNvSpPr/>
            <p:nvPr/>
          </p:nvSpPr>
          <p:spPr>
            <a:xfrm>
              <a:off x="1057906" y="955379"/>
              <a:ext cx="2221183" cy="586873"/>
            </a:xfrm>
            <a:prstGeom prst="roundRect">
              <a:avLst>
                <a:gd name="adj" fmla="val 50000"/>
              </a:avLst>
            </a:prstGeom>
            <a:solidFill>
              <a:schemeClr val="accent1">
                <a:lumOff val="16847"/>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defRPr>
                  <a:solidFill>
                    <a:srgbClr val="FFFFFF"/>
                  </a:solidFill>
                  <a:latin typeface="Gellix Regular"/>
                  <a:ea typeface="Gellix Regular"/>
                  <a:cs typeface="Gellix Regular"/>
                  <a:sym typeface="Gellix Regular"/>
                </a:defRPr>
              </a:lvl1pPr>
            </a:lstStyle>
            <a:p>
              <a:r>
                <a:t>Collègue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 grpId="1"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Off val="16165"/>
          </a:schemeClr>
        </a:solidFill>
        <a:effectLst/>
      </p:bgPr>
    </p:bg>
    <p:spTree>
      <p:nvGrpSpPr>
        <p:cNvPr id="1" name=""/>
        <p:cNvGrpSpPr/>
        <p:nvPr/>
      </p:nvGrpSpPr>
      <p:grpSpPr>
        <a:xfrm>
          <a:off x="0" y="0"/>
          <a:ext cx="0" cy="0"/>
          <a:chOff x="0" y="0"/>
          <a:chExt cx="0" cy="0"/>
        </a:xfrm>
      </p:grpSpPr>
      <p:sp>
        <p:nvSpPr>
          <p:cNvPr id="1169" name="One minute paper"/>
          <p:cNvSpPr txBox="1"/>
          <p:nvPr/>
        </p:nvSpPr>
        <p:spPr>
          <a:xfrm>
            <a:off x="1206722" y="1181100"/>
            <a:ext cx="6392419"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One minute paper</a:t>
            </a:r>
          </a:p>
        </p:txBody>
      </p:sp>
      <p:sp>
        <p:nvSpPr>
          <p:cNvPr id="1170"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sp>
        <p:nvSpPr>
          <p:cNvPr id="1171" name="Sur une feuille de papier, notez les 3 choses les plus importantes que vous avez apprises aujourd'hui"/>
          <p:cNvSpPr txBox="1"/>
          <p:nvPr/>
        </p:nvSpPr>
        <p:spPr>
          <a:xfrm>
            <a:off x="1177318" y="2651978"/>
            <a:ext cx="16148541" cy="294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t>Sur une feuille de papier, notez les 3 choses les plus importantes que vous avez apprises aujourd'hui </a:t>
            </a:r>
          </a:p>
          <a:p>
            <a:pPr algn="l">
              <a:defRPr sz="5000">
                <a:solidFill>
                  <a:srgbClr val="000000"/>
                </a:solidFill>
                <a:latin typeface="Gellix Regular"/>
                <a:ea typeface="Gellix Regular"/>
                <a:cs typeface="Gellix Regular"/>
                <a:sym typeface="Gellix Regular"/>
              </a:defRPr>
            </a:pPr>
            <a:endParaRPr/>
          </a:p>
        </p:txBody>
      </p:sp>
      <p:sp>
        <p:nvSpPr>
          <p:cNvPr id="1172" name="1 minute"/>
          <p:cNvSpPr txBox="1"/>
          <p:nvPr/>
        </p:nvSpPr>
        <p:spPr>
          <a:xfrm>
            <a:off x="1217612" y="12039599"/>
            <a:ext cx="2514601"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Bold"/>
                <a:ea typeface="Gellix Bold"/>
                <a:cs typeface="Gellix Bold"/>
                <a:sym typeface="Gellix Bold"/>
              </a:defRPr>
            </a:lvl1pPr>
          </a:lstStyle>
          <a:p>
            <a:r>
              <a:t>1 minute</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Le travail de groupe"/>
          <p:cNvSpPr txBox="1"/>
          <p:nvPr/>
        </p:nvSpPr>
        <p:spPr>
          <a:xfrm>
            <a:off x="1206722" y="1181100"/>
            <a:ext cx="7008115"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Le travail de groupe</a:t>
            </a:r>
          </a:p>
        </p:txBody>
      </p:sp>
      <p:sp>
        <p:nvSpPr>
          <p:cNvPr id="1177" name="Line"/>
          <p:cNvSpPr/>
          <p:nvPr/>
        </p:nvSpPr>
        <p:spPr>
          <a:xfrm>
            <a:off x="1244600" y="2292350"/>
            <a:ext cx="8955762" cy="0"/>
          </a:xfrm>
          <a:prstGeom prst="line">
            <a:avLst/>
          </a:prstGeom>
          <a:ln w="63500">
            <a:solidFill>
              <a:srgbClr val="0600A3"/>
            </a:solidFill>
            <a:miter lim="400000"/>
          </a:ln>
        </p:spPr>
        <p:txBody>
          <a:bodyPr lIns="50800" tIns="50800" rIns="50800" bIns="50800" anchor="ctr"/>
          <a:lstStyle/>
          <a:p>
            <a:endParaRPr/>
          </a:p>
        </p:txBody>
      </p:sp>
      <p:pic>
        <p:nvPicPr>
          <p:cNvPr id="1178" name="Group" descr="Group"/>
          <p:cNvPicPr>
            <a:picLocks noChangeAspect="1"/>
          </p:cNvPicPr>
          <p:nvPr/>
        </p:nvPicPr>
        <p:blipFill>
          <a:blip r:embed="rId3">
            <a:extLst/>
          </a:blip>
          <a:stretch>
            <a:fillRect/>
          </a:stretch>
        </p:blipFill>
        <p:spPr>
          <a:xfrm>
            <a:off x="8540172" y="4441116"/>
            <a:ext cx="5472025" cy="3869509"/>
          </a:xfrm>
          <a:prstGeom prst="rect">
            <a:avLst/>
          </a:prstGeom>
          <a:ln w="12700">
            <a:miter lim="400000"/>
          </a:ln>
        </p:spPr>
      </p:pic>
      <p:pic>
        <p:nvPicPr>
          <p:cNvPr id="1179" name="Group" descr="Group"/>
          <p:cNvPicPr>
            <a:picLocks noChangeAspect="1"/>
          </p:cNvPicPr>
          <p:nvPr/>
        </p:nvPicPr>
        <p:blipFill>
          <a:blip r:embed="rId4">
            <a:extLst/>
          </a:blip>
          <a:stretch>
            <a:fillRect/>
          </a:stretch>
        </p:blipFill>
        <p:spPr>
          <a:xfrm>
            <a:off x="10922424" y="5542913"/>
            <a:ext cx="4921405" cy="3490614"/>
          </a:xfrm>
          <a:prstGeom prst="rect">
            <a:avLst/>
          </a:prstGeom>
          <a:ln w="12700">
            <a:miter lim="400000"/>
          </a:ln>
        </p:spPr>
      </p:pic>
      <p:sp>
        <p:nvSpPr>
          <p:cNvPr id="1180" name="peut être très motivant et productif"/>
          <p:cNvSpPr txBox="1"/>
          <p:nvPr/>
        </p:nvSpPr>
        <p:spPr>
          <a:xfrm>
            <a:off x="1361331" y="6442288"/>
            <a:ext cx="6040778"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5000">
                <a:solidFill>
                  <a:srgbClr val="000000"/>
                </a:solidFill>
                <a:latin typeface="Gellix Regular"/>
                <a:ea typeface="Gellix Regular"/>
                <a:cs typeface="Gellix Regular"/>
                <a:sym typeface="Gellix Regular"/>
              </a:defRPr>
            </a:lvl1pPr>
          </a:lstStyle>
          <a:p>
            <a:r>
              <a:rPr lang="fr-CH" dirty="0"/>
              <a:t>peut être très motivant et productif</a:t>
            </a:r>
          </a:p>
          <a:p>
            <a:r>
              <a:rPr lang="fr-CH" dirty="0"/>
              <a:t>mais la collaboration peut être difficile</a:t>
            </a:r>
          </a:p>
        </p:txBody>
      </p:sp>
      <p:pic>
        <p:nvPicPr>
          <p:cNvPr id="1181" name="Image" descr="Image"/>
          <p:cNvPicPr>
            <a:picLocks noChangeAspect="1"/>
          </p:cNvPicPr>
          <p:nvPr/>
        </p:nvPicPr>
        <p:blipFill>
          <a:blip r:embed="rId5">
            <a:extLst/>
          </a:blip>
          <a:srcRect t="11841" b="29002"/>
          <a:stretch>
            <a:fillRect/>
          </a:stretch>
        </p:blipFill>
        <p:spPr>
          <a:xfrm>
            <a:off x="1205261" y="2451100"/>
            <a:ext cx="5792467" cy="3869646"/>
          </a:xfrm>
          <a:prstGeom prst="rect">
            <a:avLst/>
          </a:prstGeom>
          <a:ln w="12700">
            <a:miter lim="400000"/>
          </a:ln>
        </p:spPr>
      </p:pic>
      <p:sp>
        <p:nvSpPr>
          <p:cNvPr id="1182" name="Des outils peuvent aider à atteindre ces objectifs"/>
          <p:cNvSpPr txBox="1"/>
          <p:nvPr/>
        </p:nvSpPr>
        <p:spPr>
          <a:xfrm>
            <a:off x="9775634" y="9091128"/>
            <a:ext cx="6040777"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rPr lang="fr-CH" dirty="0"/>
              <a:t>Des outils peuvent aider à atteindre ces objectifs</a:t>
            </a:r>
          </a:p>
          <a:p>
            <a:pPr algn="l">
              <a:defRPr sz="5000">
                <a:solidFill>
                  <a:srgbClr val="000000"/>
                </a:solidFill>
                <a:latin typeface="Gellix Regular"/>
                <a:ea typeface="Gellix Regular"/>
                <a:cs typeface="Gellix Regular"/>
                <a:sym typeface="Gellix Regular"/>
              </a:defRPr>
            </a:pPr>
            <a:endParaRPr lang="fr-CH" dirty="0"/>
          </a:p>
        </p:txBody>
      </p:sp>
      <p:sp>
        <p:nvSpPr>
          <p:cNvPr id="1183" name="De la communication respectueuse et attentive est essentielle"/>
          <p:cNvSpPr txBox="1"/>
          <p:nvPr/>
        </p:nvSpPr>
        <p:spPr>
          <a:xfrm>
            <a:off x="17075171" y="8465945"/>
            <a:ext cx="6419765"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5000">
                <a:solidFill>
                  <a:srgbClr val="000000"/>
                </a:solidFill>
                <a:latin typeface="Gellix Regular"/>
                <a:ea typeface="Gellix Regular"/>
                <a:cs typeface="Gellix Regular"/>
                <a:sym typeface="Gellix Regular"/>
              </a:defRPr>
            </a:lvl1pPr>
          </a:lstStyle>
          <a:p>
            <a:r>
              <a:rPr lang="fr-CH" dirty="0"/>
              <a:t>De la communication respectueuse et attentive est essentielle</a:t>
            </a:r>
          </a:p>
        </p:txBody>
      </p:sp>
      <p:pic>
        <p:nvPicPr>
          <p:cNvPr id="1184" name="Image" descr="Image"/>
          <p:cNvPicPr>
            <a:picLocks noChangeAspect="1"/>
          </p:cNvPicPr>
          <p:nvPr/>
        </p:nvPicPr>
        <p:blipFill>
          <a:blip r:embed="rId6">
            <a:extLst/>
          </a:blip>
          <a:stretch>
            <a:fillRect/>
          </a:stretch>
        </p:blipFill>
        <p:spPr>
          <a:xfrm>
            <a:off x="17075171" y="4192867"/>
            <a:ext cx="6134058" cy="4366006"/>
          </a:xfrm>
          <a:prstGeom prst="rect">
            <a:avLst/>
          </a:prstGeom>
          <a:ln w="12700">
            <a:miter lim="400000"/>
          </a:ln>
        </p:spPr>
      </p:pic>
      <p:pic>
        <p:nvPicPr>
          <p:cNvPr id="1185" name="Image" descr="Image"/>
          <p:cNvPicPr>
            <a:picLocks noChangeAspect="1"/>
          </p:cNvPicPr>
          <p:nvPr/>
        </p:nvPicPr>
        <p:blipFill>
          <a:blip r:embed="rId7">
            <a:extLst/>
          </a:blip>
          <a:stretch>
            <a:fillRect/>
          </a:stretch>
        </p:blipFill>
        <p:spPr>
          <a:xfrm>
            <a:off x="19576905" y="5748273"/>
            <a:ext cx="1130592" cy="1130591"/>
          </a:xfrm>
          <a:prstGeom prst="rect">
            <a:avLst/>
          </a:prstGeom>
          <a:ln w="12700">
            <a:miter lim="400000"/>
          </a:ln>
        </p:spPr>
      </p:pic>
      <p:sp>
        <p:nvSpPr>
          <p:cNvPr id="1186" name="mais la collaboration peut être difficile"/>
          <p:cNvSpPr txBox="1"/>
          <p:nvPr/>
        </p:nvSpPr>
        <p:spPr>
          <a:xfrm>
            <a:off x="1256636" y="9040963"/>
            <a:ext cx="406849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endParaRPr dirty="0"/>
          </a:p>
        </p:txBody>
      </p:sp>
      <p:pic>
        <p:nvPicPr>
          <p:cNvPr id="1187" name="Screenshot 2022-07-07 at 11.37.42.png" descr="Screenshot 2022-07-07 at 11.37.42.png"/>
          <p:cNvPicPr>
            <a:picLocks noChangeAspect="1"/>
          </p:cNvPicPr>
          <p:nvPr/>
        </p:nvPicPr>
        <p:blipFill>
          <a:blip r:embed="rId8">
            <a:extLst/>
          </a:blip>
          <a:srcRect l="12108" t="19840" r="8954" b="4936"/>
          <a:stretch>
            <a:fillRect/>
          </a:stretch>
        </p:blipFill>
        <p:spPr>
          <a:xfrm>
            <a:off x="6099675" y="9912997"/>
            <a:ext cx="3197956" cy="3654222"/>
          </a:xfrm>
          <a:custGeom>
            <a:avLst/>
            <a:gdLst/>
            <a:ahLst/>
            <a:cxnLst>
              <a:cxn ang="0">
                <a:pos x="wd2" y="hd2"/>
              </a:cxn>
              <a:cxn ang="5400000">
                <a:pos x="wd2" y="hd2"/>
              </a:cxn>
              <a:cxn ang="10800000">
                <a:pos x="wd2" y="hd2"/>
              </a:cxn>
              <a:cxn ang="16200000">
                <a:pos x="wd2" y="hd2"/>
              </a:cxn>
            </a:cxnLst>
            <a:rect l="0" t="0" r="r" b="b"/>
            <a:pathLst>
              <a:path w="21366" h="21478" extrusionOk="0">
                <a:moveTo>
                  <a:pt x="14907" y="4"/>
                </a:moveTo>
                <a:cubicBezTo>
                  <a:pt x="14330" y="-23"/>
                  <a:pt x="13735" y="112"/>
                  <a:pt x="13361" y="393"/>
                </a:cubicBezTo>
                <a:cubicBezTo>
                  <a:pt x="12845" y="781"/>
                  <a:pt x="12152" y="1003"/>
                  <a:pt x="11343" y="1035"/>
                </a:cubicBezTo>
                <a:cubicBezTo>
                  <a:pt x="10978" y="1049"/>
                  <a:pt x="10541" y="1120"/>
                  <a:pt x="10373" y="1193"/>
                </a:cubicBezTo>
                <a:cubicBezTo>
                  <a:pt x="10126" y="1301"/>
                  <a:pt x="9993" y="1299"/>
                  <a:pt x="9678" y="1186"/>
                </a:cubicBezTo>
                <a:cubicBezTo>
                  <a:pt x="9464" y="1109"/>
                  <a:pt x="9288" y="976"/>
                  <a:pt x="9288" y="890"/>
                </a:cubicBezTo>
                <a:cubicBezTo>
                  <a:pt x="9288" y="216"/>
                  <a:pt x="6753" y="119"/>
                  <a:pt x="6411" y="780"/>
                </a:cubicBezTo>
                <a:cubicBezTo>
                  <a:pt x="6336" y="927"/>
                  <a:pt x="6200" y="1046"/>
                  <a:pt x="6109" y="1046"/>
                </a:cubicBezTo>
                <a:cubicBezTo>
                  <a:pt x="6018" y="1046"/>
                  <a:pt x="5843" y="1145"/>
                  <a:pt x="5719" y="1265"/>
                </a:cubicBezTo>
                <a:cubicBezTo>
                  <a:pt x="5451" y="1527"/>
                  <a:pt x="5463" y="2177"/>
                  <a:pt x="5741" y="2448"/>
                </a:cubicBezTo>
                <a:cubicBezTo>
                  <a:pt x="5909" y="2612"/>
                  <a:pt x="5903" y="2639"/>
                  <a:pt x="5674" y="2747"/>
                </a:cubicBezTo>
                <a:cubicBezTo>
                  <a:pt x="5354" y="2898"/>
                  <a:pt x="5314" y="3711"/>
                  <a:pt x="5616" y="3932"/>
                </a:cubicBezTo>
                <a:cubicBezTo>
                  <a:pt x="5792" y="4060"/>
                  <a:pt x="5788" y="4090"/>
                  <a:pt x="5566" y="4249"/>
                </a:cubicBezTo>
                <a:cubicBezTo>
                  <a:pt x="5347" y="4405"/>
                  <a:pt x="5312" y="4589"/>
                  <a:pt x="5247" y="5956"/>
                </a:cubicBezTo>
                <a:cubicBezTo>
                  <a:pt x="5207" y="6799"/>
                  <a:pt x="5133" y="7522"/>
                  <a:pt x="5086" y="7561"/>
                </a:cubicBezTo>
                <a:cubicBezTo>
                  <a:pt x="5038" y="7601"/>
                  <a:pt x="4060" y="7931"/>
                  <a:pt x="2914" y="8296"/>
                </a:cubicBezTo>
                <a:lnTo>
                  <a:pt x="830" y="8961"/>
                </a:lnTo>
                <a:lnTo>
                  <a:pt x="825" y="9558"/>
                </a:lnTo>
                <a:cubicBezTo>
                  <a:pt x="809" y="11491"/>
                  <a:pt x="694" y="12277"/>
                  <a:pt x="323" y="12947"/>
                </a:cubicBezTo>
                <a:cubicBezTo>
                  <a:pt x="74" y="13397"/>
                  <a:pt x="-4" y="13583"/>
                  <a:pt x="0" y="13925"/>
                </a:cubicBezTo>
                <a:cubicBezTo>
                  <a:pt x="1" y="14038"/>
                  <a:pt x="10" y="14169"/>
                  <a:pt x="26" y="14333"/>
                </a:cubicBezTo>
                <a:cubicBezTo>
                  <a:pt x="238" y="16501"/>
                  <a:pt x="497" y="17149"/>
                  <a:pt x="1339" y="17641"/>
                </a:cubicBezTo>
                <a:cubicBezTo>
                  <a:pt x="1786" y="17902"/>
                  <a:pt x="1954" y="17935"/>
                  <a:pt x="2877" y="17939"/>
                </a:cubicBezTo>
                <a:lnTo>
                  <a:pt x="3911" y="17944"/>
                </a:lnTo>
                <a:lnTo>
                  <a:pt x="5266" y="18609"/>
                </a:lnTo>
                <a:cubicBezTo>
                  <a:pt x="6359" y="19147"/>
                  <a:pt x="6706" y="19269"/>
                  <a:pt x="7066" y="19243"/>
                </a:cubicBezTo>
                <a:lnTo>
                  <a:pt x="7512" y="19213"/>
                </a:lnTo>
                <a:lnTo>
                  <a:pt x="7655" y="19826"/>
                </a:lnTo>
                <a:cubicBezTo>
                  <a:pt x="7831" y="20588"/>
                  <a:pt x="8122" y="20951"/>
                  <a:pt x="8814" y="21270"/>
                </a:cubicBezTo>
                <a:cubicBezTo>
                  <a:pt x="9479" y="21577"/>
                  <a:pt x="10427" y="21542"/>
                  <a:pt x="11232" y="21179"/>
                </a:cubicBezTo>
                <a:cubicBezTo>
                  <a:pt x="11907" y="20875"/>
                  <a:pt x="12874" y="20644"/>
                  <a:pt x="13136" y="20727"/>
                </a:cubicBezTo>
                <a:cubicBezTo>
                  <a:pt x="13246" y="20761"/>
                  <a:pt x="13299" y="20753"/>
                  <a:pt x="13250" y="20706"/>
                </a:cubicBezTo>
                <a:cubicBezTo>
                  <a:pt x="13201" y="20658"/>
                  <a:pt x="13348" y="20437"/>
                  <a:pt x="13576" y="20214"/>
                </a:cubicBezTo>
                <a:cubicBezTo>
                  <a:pt x="14020" y="19780"/>
                  <a:pt x="14486" y="19056"/>
                  <a:pt x="14486" y="18798"/>
                </a:cubicBezTo>
                <a:cubicBezTo>
                  <a:pt x="14486" y="18711"/>
                  <a:pt x="14544" y="18505"/>
                  <a:pt x="14616" y="18340"/>
                </a:cubicBezTo>
                <a:lnTo>
                  <a:pt x="14745" y="18040"/>
                </a:lnTo>
                <a:lnTo>
                  <a:pt x="15008" y="18319"/>
                </a:lnTo>
                <a:cubicBezTo>
                  <a:pt x="15678" y="19036"/>
                  <a:pt x="17009" y="19164"/>
                  <a:pt x="18171" y="18625"/>
                </a:cubicBezTo>
                <a:cubicBezTo>
                  <a:pt x="18550" y="18449"/>
                  <a:pt x="18992" y="18305"/>
                  <a:pt x="19155" y="18305"/>
                </a:cubicBezTo>
                <a:cubicBezTo>
                  <a:pt x="19318" y="18305"/>
                  <a:pt x="19626" y="18226"/>
                  <a:pt x="19839" y="18126"/>
                </a:cubicBezTo>
                <a:cubicBezTo>
                  <a:pt x="20052" y="18026"/>
                  <a:pt x="20270" y="17954"/>
                  <a:pt x="20324" y="17967"/>
                </a:cubicBezTo>
                <a:cubicBezTo>
                  <a:pt x="20379" y="17981"/>
                  <a:pt x="20395" y="17949"/>
                  <a:pt x="20359" y="17897"/>
                </a:cubicBezTo>
                <a:cubicBezTo>
                  <a:pt x="20322" y="17845"/>
                  <a:pt x="20403" y="17711"/>
                  <a:pt x="20542" y="17601"/>
                </a:cubicBezTo>
                <a:cubicBezTo>
                  <a:pt x="21231" y="17052"/>
                  <a:pt x="21596" y="15586"/>
                  <a:pt x="21207" y="14923"/>
                </a:cubicBezTo>
                <a:cubicBezTo>
                  <a:pt x="21100" y="14739"/>
                  <a:pt x="21011" y="14427"/>
                  <a:pt x="21011" y="14228"/>
                </a:cubicBezTo>
                <a:cubicBezTo>
                  <a:pt x="21011" y="14029"/>
                  <a:pt x="20932" y="13635"/>
                  <a:pt x="20836" y="13353"/>
                </a:cubicBezTo>
                <a:cubicBezTo>
                  <a:pt x="20740" y="13072"/>
                  <a:pt x="20682" y="12717"/>
                  <a:pt x="20709" y="12565"/>
                </a:cubicBezTo>
                <a:cubicBezTo>
                  <a:pt x="20735" y="12412"/>
                  <a:pt x="20788" y="11494"/>
                  <a:pt x="20826" y="10524"/>
                </a:cubicBezTo>
                <a:lnTo>
                  <a:pt x="20892" y="8760"/>
                </a:lnTo>
                <a:lnTo>
                  <a:pt x="20096" y="8410"/>
                </a:lnTo>
                <a:cubicBezTo>
                  <a:pt x="19658" y="8218"/>
                  <a:pt x="19329" y="8033"/>
                  <a:pt x="19367" y="8000"/>
                </a:cubicBezTo>
                <a:cubicBezTo>
                  <a:pt x="19454" y="7923"/>
                  <a:pt x="18719" y="7440"/>
                  <a:pt x="18516" y="7440"/>
                </a:cubicBezTo>
                <a:cubicBezTo>
                  <a:pt x="18433" y="7440"/>
                  <a:pt x="18198" y="7303"/>
                  <a:pt x="17991" y="7137"/>
                </a:cubicBezTo>
                <a:cubicBezTo>
                  <a:pt x="17632" y="6848"/>
                  <a:pt x="17617" y="6801"/>
                  <a:pt x="17652" y="6113"/>
                </a:cubicBezTo>
                <a:lnTo>
                  <a:pt x="17689" y="5392"/>
                </a:lnTo>
                <a:lnTo>
                  <a:pt x="18254" y="5205"/>
                </a:lnTo>
                <a:cubicBezTo>
                  <a:pt x="18564" y="5102"/>
                  <a:pt x="18960" y="5041"/>
                  <a:pt x="19134" y="5070"/>
                </a:cubicBezTo>
                <a:cubicBezTo>
                  <a:pt x="19346" y="5106"/>
                  <a:pt x="19439" y="5079"/>
                  <a:pt x="19415" y="4991"/>
                </a:cubicBezTo>
                <a:cubicBezTo>
                  <a:pt x="19395" y="4915"/>
                  <a:pt x="19711" y="4749"/>
                  <a:pt x="20165" y="4599"/>
                </a:cubicBezTo>
                <a:cubicBezTo>
                  <a:pt x="20597" y="4456"/>
                  <a:pt x="21018" y="4261"/>
                  <a:pt x="21101" y="4165"/>
                </a:cubicBezTo>
                <a:cubicBezTo>
                  <a:pt x="21184" y="4069"/>
                  <a:pt x="21252" y="3722"/>
                  <a:pt x="21252" y="3393"/>
                </a:cubicBezTo>
                <a:lnTo>
                  <a:pt x="21252" y="2793"/>
                </a:lnTo>
                <a:lnTo>
                  <a:pt x="20709" y="2560"/>
                </a:lnTo>
                <a:cubicBezTo>
                  <a:pt x="20410" y="2432"/>
                  <a:pt x="20170" y="2292"/>
                  <a:pt x="20179" y="2248"/>
                </a:cubicBezTo>
                <a:cubicBezTo>
                  <a:pt x="20216" y="2040"/>
                  <a:pt x="20149" y="1990"/>
                  <a:pt x="19988" y="2108"/>
                </a:cubicBezTo>
                <a:cubicBezTo>
                  <a:pt x="19772" y="2265"/>
                  <a:pt x="19581" y="2172"/>
                  <a:pt x="19439" y="1842"/>
                </a:cubicBezTo>
                <a:cubicBezTo>
                  <a:pt x="19331" y="1591"/>
                  <a:pt x="18722" y="1369"/>
                  <a:pt x="18145" y="1368"/>
                </a:cubicBezTo>
                <a:cubicBezTo>
                  <a:pt x="17768" y="1367"/>
                  <a:pt x="16509" y="860"/>
                  <a:pt x="16591" y="743"/>
                </a:cubicBezTo>
                <a:cubicBezTo>
                  <a:pt x="16628" y="690"/>
                  <a:pt x="16563" y="651"/>
                  <a:pt x="16448" y="659"/>
                </a:cubicBezTo>
                <a:cubicBezTo>
                  <a:pt x="16318" y="668"/>
                  <a:pt x="16244" y="603"/>
                  <a:pt x="16254" y="491"/>
                </a:cubicBezTo>
                <a:cubicBezTo>
                  <a:pt x="16263" y="391"/>
                  <a:pt x="16235" y="318"/>
                  <a:pt x="16193" y="328"/>
                </a:cubicBezTo>
                <a:cubicBezTo>
                  <a:pt x="16151" y="338"/>
                  <a:pt x="16008" y="294"/>
                  <a:pt x="15875" y="230"/>
                </a:cubicBezTo>
                <a:cubicBezTo>
                  <a:pt x="15594" y="94"/>
                  <a:pt x="15253" y="19"/>
                  <a:pt x="14907" y="4"/>
                </a:cubicBez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 grpId="1"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Merci!"/>
          <p:cNvSpPr txBox="1"/>
          <p:nvPr/>
        </p:nvSpPr>
        <p:spPr>
          <a:xfrm>
            <a:off x="1181661" y="5956300"/>
            <a:ext cx="4450081" cy="180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12000">
                <a:solidFill>
                  <a:srgbClr val="000000"/>
                </a:solidFill>
                <a:latin typeface="Gellix Bold"/>
                <a:ea typeface="Gellix Bold"/>
                <a:cs typeface="Gellix Bold"/>
                <a:sym typeface="Gellix Bold"/>
              </a:defRPr>
            </a:lvl1pPr>
          </a:lstStyle>
          <a:p>
            <a:r>
              <a:t>Merci!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hueOff val="-274225"/>
            <a:satOff val="26768"/>
            <a:lumOff val="11368"/>
          </a:schemeClr>
        </a:solidFill>
        <a:effectLst/>
      </p:bgPr>
    </p:bg>
    <p:spTree>
      <p:nvGrpSpPr>
        <p:cNvPr id="1" name=""/>
        <p:cNvGrpSpPr/>
        <p:nvPr/>
      </p:nvGrpSpPr>
      <p:grpSpPr>
        <a:xfrm>
          <a:off x="0" y="0"/>
          <a:ext cx="0" cy="0"/>
          <a:chOff x="0" y="0"/>
          <a:chExt cx="0" cy="0"/>
        </a:xfrm>
      </p:grpSpPr>
      <p:sp>
        <p:nvSpPr>
          <p:cNvPr id="189" name="Qu'est ce qui  a (n'a pas) marché ?…"/>
          <p:cNvSpPr txBox="1"/>
          <p:nvPr/>
        </p:nvSpPr>
        <p:spPr>
          <a:xfrm>
            <a:off x="1206182" y="2943291"/>
            <a:ext cx="10740924"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t>Qu'est ce qui  a (n'a pas) marché ?</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Observation: comment étaient les interactions? </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Construction/Instruction: quel était votre ressenti? </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Comment améliorer le processus?</a:t>
            </a:r>
          </a:p>
          <a:p>
            <a:pPr algn="l">
              <a:defRPr sz="5000">
                <a:solidFill>
                  <a:srgbClr val="000000"/>
                </a:solidFill>
                <a:latin typeface="Gellix Regular"/>
                <a:ea typeface="Gellix Regular"/>
                <a:cs typeface="Gellix Regular"/>
                <a:sym typeface="Gellix Regular"/>
              </a:defRPr>
            </a:pPr>
            <a:endParaRPr/>
          </a:p>
        </p:txBody>
      </p:sp>
      <p:sp>
        <p:nvSpPr>
          <p:cNvPr id="190" name="Debrief"/>
          <p:cNvSpPr txBox="1"/>
          <p:nvPr/>
        </p:nvSpPr>
        <p:spPr>
          <a:xfrm>
            <a:off x="1194022" y="1181100"/>
            <a:ext cx="271348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Debrief</a:t>
            </a:r>
          </a:p>
        </p:txBody>
      </p:sp>
      <p:sp>
        <p:nvSpPr>
          <p:cNvPr id="191" name="1 minute seul-e, 2 minutes en groupe, 5 minutes discussion en classe"/>
          <p:cNvSpPr txBox="1"/>
          <p:nvPr/>
        </p:nvSpPr>
        <p:spPr>
          <a:xfrm>
            <a:off x="1217612" y="12039599"/>
            <a:ext cx="19544031" cy="15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000000"/>
                </a:solidFill>
                <a:latin typeface="Gellix Bold"/>
                <a:ea typeface="Gellix Bold"/>
                <a:cs typeface="Gellix Bold"/>
                <a:sym typeface="Gellix Bold"/>
              </a:defRPr>
            </a:lvl1pPr>
          </a:lstStyle>
          <a:p>
            <a:r>
              <a:rPr dirty="0"/>
              <a:t>1 minute </a:t>
            </a:r>
            <a:r>
              <a:rPr dirty="0" err="1"/>
              <a:t>seul</a:t>
            </a:r>
            <a:r>
              <a:rPr dirty="0"/>
              <a:t>-e, 2 minutes </a:t>
            </a:r>
            <a:r>
              <a:rPr dirty="0" err="1"/>
              <a:t>en</a:t>
            </a:r>
            <a:r>
              <a:rPr dirty="0"/>
              <a:t> </a:t>
            </a:r>
            <a:r>
              <a:rPr dirty="0" err="1"/>
              <a:t>groupe</a:t>
            </a:r>
            <a:r>
              <a:rPr dirty="0"/>
              <a:t>, 5 minutes discussion </a:t>
            </a:r>
            <a:r>
              <a:rPr dirty="0" err="1"/>
              <a:t>en</a:t>
            </a:r>
            <a:r>
              <a:rPr dirty="0"/>
              <a:t> </a:t>
            </a:r>
            <a:r>
              <a:rPr dirty="0" err="1"/>
              <a:t>classe</a:t>
            </a:r>
            <a:endParaRPr dirty="0"/>
          </a:p>
        </p:txBody>
      </p:sp>
      <p:sp>
        <p:nvSpPr>
          <p:cNvPr id="192" name="Line"/>
          <p:cNvSpPr/>
          <p:nvPr/>
        </p:nvSpPr>
        <p:spPr>
          <a:xfrm>
            <a:off x="1244600" y="2292350"/>
            <a:ext cx="10185605" cy="0"/>
          </a:xfrm>
          <a:prstGeom prst="line">
            <a:avLst/>
          </a:prstGeom>
          <a:ln w="63500">
            <a:solidFill>
              <a:srgbClr val="0600A3"/>
            </a:solidFill>
            <a:miter lim="400000"/>
          </a:ln>
        </p:spPr>
        <p:txBody>
          <a:bodyPr lIns="50800" tIns="50800" rIns="50800" bIns="50800" anchor="ctr"/>
          <a:lstStyle/>
          <a:p>
            <a:endParaRPr/>
          </a:p>
        </p:txBody>
      </p:sp>
      <p:pic>
        <p:nvPicPr>
          <p:cNvPr id="193" name="Screenshot 2022-07-07 at 11.37.42.png" descr="Screenshot 2022-07-07 at 11.37.42.png"/>
          <p:cNvPicPr>
            <a:picLocks noChangeAspect="1"/>
          </p:cNvPicPr>
          <p:nvPr/>
        </p:nvPicPr>
        <p:blipFill>
          <a:blip r:embed="rId3">
            <a:extLst/>
          </a:blip>
          <a:srcRect l="11888" t="20183" r="9152" b="5087"/>
          <a:stretch>
            <a:fillRect/>
          </a:stretch>
        </p:blipFill>
        <p:spPr>
          <a:xfrm>
            <a:off x="14107342" y="2647525"/>
            <a:ext cx="7461525" cy="8467890"/>
          </a:xfrm>
          <a:custGeom>
            <a:avLst/>
            <a:gdLst/>
            <a:ahLst/>
            <a:cxnLst>
              <a:cxn ang="0">
                <a:pos x="wd2" y="hd2"/>
              </a:cxn>
              <a:cxn ang="5400000">
                <a:pos x="wd2" y="hd2"/>
              </a:cxn>
              <a:cxn ang="10800000">
                <a:pos x="wd2" y="hd2"/>
              </a:cxn>
              <a:cxn ang="16200000">
                <a:pos x="wd2" y="hd2"/>
              </a:cxn>
            </a:cxnLst>
            <a:rect l="0" t="0" r="r" b="b"/>
            <a:pathLst>
              <a:path w="21502" h="21496" extrusionOk="0">
                <a:moveTo>
                  <a:pt x="14874" y="0"/>
                </a:moveTo>
                <a:cubicBezTo>
                  <a:pt x="14104" y="0"/>
                  <a:pt x="13902" y="50"/>
                  <a:pt x="13626" y="308"/>
                </a:cubicBezTo>
                <a:cubicBezTo>
                  <a:pt x="13223" y="686"/>
                  <a:pt x="12035" y="1055"/>
                  <a:pt x="11212" y="1058"/>
                </a:cubicBezTo>
                <a:cubicBezTo>
                  <a:pt x="10877" y="1059"/>
                  <a:pt x="10506" y="1114"/>
                  <a:pt x="10387" y="1181"/>
                </a:cubicBezTo>
                <a:cubicBezTo>
                  <a:pt x="10115" y="1332"/>
                  <a:pt x="9662" y="1137"/>
                  <a:pt x="9242" y="686"/>
                </a:cubicBezTo>
                <a:cubicBezTo>
                  <a:pt x="8984" y="409"/>
                  <a:pt x="8767" y="339"/>
                  <a:pt x="8015" y="291"/>
                </a:cubicBezTo>
                <a:cubicBezTo>
                  <a:pt x="7157" y="236"/>
                  <a:pt x="7076" y="257"/>
                  <a:pt x="6682" y="625"/>
                </a:cubicBezTo>
                <a:cubicBezTo>
                  <a:pt x="6452" y="840"/>
                  <a:pt x="6148" y="1052"/>
                  <a:pt x="6006" y="1096"/>
                </a:cubicBezTo>
                <a:cubicBezTo>
                  <a:pt x="5659" y="1204"/>
                  <a:pt x="5513" y="1790"/>
                  <a:pt x="5729" y="2207"/>
                </a:cubicBezTo>
                <a:cubicBezTo>
                  <a:pt x="5851" y="2445"/>
                  <a:pt x="5856" y="2590"/>
                  <a:pt x="5747" y="2686"/>
                </a:cubicBezTo>
                <a:cubicBezTo>
                  <a:pt x="5534" y="2873"/>
                  <a:pt x="5548" y="3737"/>
                  <a:pt x="5766" y="3929"/>
                </a:cubicBezTo>
                <a:cubicBezTo>
                  <a:pt x="5901" y="4048"/>
                  <a:pt x="5884" y="4142"/>
                  <a:pt x="5692" y="4329"/>
                </a:cubicBezTo>
                <a:cubicBezTo>
                  <a:pt x="5500" y="4517"/>
                  <a:pt x="5437" y="4848"/>
                  <a:pt x="5426" y="5751"/>
                </a:cubicBezTo>
                <a:cubicBezTo>
                  <a:pt x="5402" y="7613"/>
                  <a:pt x="5518" y="7487"/>
                  <a:pt x="3115" y="8258"/>
                </a:cubicBezTo>
                <a:lnTo>
                  <a:pt x="1027" y="8929"/>
                </a:lnTo>
                <a:lnTo>
                  <a:pt x="919" y="10610"/>
                </a:lnTo>
                <a:cubicBezTo>
                  <a:pt x="828" y="12058"/>
                  <a:pt x="757" y="12394"/>
                  <a:pt x="407" y="13025"/>
                </a:cubicBezTo>
                <a:lnTo>
                  <a:pt x="0" y="13757"/>
                </a:lnTo>
                <a:lnTo>
                  <a:pt x="188" y="15084"/>
                </a:lnTo>
                <a:cubicBezTo>
                  <a:pt x="502" y="17306"/>
                  <a:pt x="1031" y="17868"/>
                  <a:pt x="2836" y="17897"/>
                </a:cubicBezTo>
                <a:cubicBezTo>
                  <a:pt x="3813" y="17913"/>
                  <a:pt x="4012" y="17969"/>
                  <a:pt x="5339" y="18599"/>
                </a:cubicBezTo>
                <a:cubicBezTo>
                  <a:pt x="6297" y="19055"/>
                  <a:pt x="6917" y="19271"/>
                  <a:pt x="7186" y="19242"/>
                </a:cubicBezTo>
                <a:cubicBezTo>
                  <a:pt x="7555" y="19203"/>
                  <a:pt x="7605" y="19254"/>
                  <a:pt x="7772" y="19830"/>
                </a:cubicBezTo>
                <a:cubicBezTo>
                  <a:pt x="8012" y="20655"/>
                  <a:pt x="8297" y="21021"/>
                  <a:pt x="8907" y="21285"/>
                </a:cubicBezTo>
                <a:cubicBezTo>
                  <a:pt x="9631" y="21600"/>
                  <a:pt x="10507" y="21562"/>
                  <a:pt x="11363" y="21179"/>
                </a:cubicBezTo>
                <a:cubicBezTo>
                  <a:pt x="11768" y="20998"/>
                  <a:pt x="12240" y="20850"/>
                  <a:pt x="12413" y="20849"/>
                </a:cubicBezTo>
                <a:cubicBezTo>
                  <a:pt x="13207" y="20848"/>
                  <a:pt x="14296" y="19812"/>
                  <a:pt x="14592" y="18775"/>
                </a:cubicBezTo>
                <a:cubicBezTo>
                  <a:pt x="14772" y="18143"/>
                  <a:pt x="14971" y="17951"/>
                  <a:pt x="15111" y="18273"/>
                </a:cubicBezTo>
                <a:cubicBezTo>
                  <a:pt x="15162" y="18390"/>
                  <a:pt x="15476" y="18608"/>
                  <a:pt x="15811" y="18759"/>
                </a:cubicBezTo>
                <a:cubicBezTo>
                  <a:pt x="16544" y="19089"/>
                  <a:pt x="17605" y="19027"/>
                  <a:pt x="18408" y="18610"/>
                </a:cubicBezTo>
                <a:cubicBezTo>
                  <a:pt x="18692" y="18462"/>
                  <a:pt x="19059" y="18342"/>
                  <a:pt x="19223" y="18342"/>
                </a:cubicBezTo>
                <a:cubicBezTo>
                  <a:pt x="19908" y="18342"/>
                  <a:pt x="20745" y="17738"/>
                  <a:pt x="21230" y="16894"/>
                </a:cubicBezTo>
                <a:cubicBezTo>
                  <a:pt x="21526" y="16378"/>
                  <a:pt x="21600" y="15166"/>
                  <a:pt x="21352" y="14893"/>
                </a:cubicBezTo>
                <a:cubicBezTo>
                  <a:pt x="21063" y="14574"/>
                  <a:pt x="20939" y="13315"/>
                  <a:pt x="20967" y="11004"/>
                </a:cubicBezTo>
                <a:lnTo>
                  <a:pt x="20994" y="8746"/>
                </a:lnTo>
                <a:lnTo>
                  <a:pt x="20362" y="8499"/>
                </a:lnTo>
                <a:cubicBezTo>
                  <a:pt x="20014" y="8364"/>
                  <a:pt x="19540" y="8079"/>
                  <a:pt x="19309" y="7866"/>
                </a:cubicBezTo>
                <a:cubicBezTo>
                  <a:pt x="19056" y="7632"/>
                  <a:pt x="18671" y="7446"/>
                  <a:pt x="18337" y="7398"/>
                </a:cubicBezTo>
                <a:lnTo>
                  <a:pt x="17785" y="7318"/>
                </a:lnTo>
                <a:lnTo>
                  <a:pt x="17785" y="6331"/>
                </a:lnTo>
                <a:lnTo>
                  <a:pt x="17785" y="5344"/>
                </a:lnTo>
                <a:lnTo>
                  <a:pt x="19543" y="4760"/>
                </a:lnTo>
                <a:lnTo>
                  <a:pt x="21301" y="4177"/>
                </a:lnTo>
                <a:lnTo>
                  <a:pt x="21301" y="3428"/>
                </a:lnTo>
                <a:lnTo>
                  <a:pt x="21301" y="2679"/>
                </a:lnTo>
                <a:lnTo>
                  <a:pt x="20665" y="2429"/>
                </a:lnTo>
                <a:cubicBezTo>
                  <a:pt x="20315" y="2291"/>
                  <a:pt x="19856" y="2013"/>
                  <a:pt x="19643" y="1810"/>
                </a:cubicBezTo>
                <a:cubicBezTo>
                  <a:pt x="19395" y="1573"/>
                  <a:pt x="19048" y="1417"/>
                  <a:pt x="18670" y="1370"/>
                </a:cubicBezTo>
                <a:cubicBezTo>
                  <a:pt x="17782" y="1260"/>
                  <a:pt x="16649" y="807"/>
                  <a:pt x="16198" y="381"/>
                </a:cubicBezTo>
                <a:cubicBezTo>
                  <a:pt x="15838" y="41"/>
                  <a:pt x="15695" y="0"/>
                  <a:pt x="14874" y="0"/>
                </a:cubicBezTo>
                <a:close/>
              </a:path>
            </a:pathLst>
          </a:cu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A la fin de cet atelier, vous serez"/>
          <p:cNvSpPr txBox="1"/>
          <p:nvPr/>
        </p:nvSpPr>
        <p:spPr>
          <a:xfrm>
            <a:off x="1206722" y="1181100"/>
            <a:ext cx="1130884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6000">
                <a:solidFill>
                  <a:srgbClr val="000000"/>
                </a:solidFill>
                <a:latin typeface="Gellix Bold"/>
                <a:ea typeface="Gellix Bold"/>
                <a:cs typeface="Gellix Bold"/>
                <a:sym typeface="Gellix Bold"/>
              </a:defRPr>
            </a:lvl1pPr>
          </a:lstStyle>
          <a:p>
            <a:r>
              <a:t>A la fin de cet atelier, vous serez </a:t>
            </a:r>
          </a:p>
        </p:txBody>
      </p:sp>
      <p:sp>
        <p:nvSpPr>
          <p:cNvPr id="198" name="Line"/>
          <p:cNvSpPr/>
          <p:nvPr/>
        </p:nvSpPr>
        <p:spPr>
          <a:xfrm>
            <a:off x="1244600" y="2292350"/>
            <a:ext cx="11745690" cy="0"/>
          </a:xfrm>
          <a:prstGeom prst="line">
            <a:avLst/>
          </a:prstGeom>
          <a:ln w="63500">
            <a:solidFill>
              <a:srgbClr val="0600A3"/>
            </a:solidFill>
            <a:miter lim="400000"/>
          </a:ln>
        </p:spPr>
        <p:txBody>
          <a:bodyPr lIns="50800" tIns="50800" rIns="50800" bIns="50800" anchor="ctr"/>
          <a:lstStyle/>
          <a:p>
            <a:endParaRPr/>
          </a:p>
        </p:txBody>
      </p:sp>
      <p:sp>
        <p:nvSpPr>
          <p:cNvPr id="199" name="capable de lister les avantages et les limites du travail en groupe…"/>
          <p:cNvSpPr txBox="1"/>
          <p:nvPr/>
        </p:nvSpPr>
        <p:spPr>
          <a:xfrm>
            <a:off x="1177318" y="2651978"/>
            <a:ext cx="11563635"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5000">
                <a:solidFill>
                  <a:srgbClr val="000000"/>
                </a:solidFill>
                <a:latin typeface="Gellix Regular"/>
                <a:ea typeface="Gellix Regular"/>
                <a:cs typeface="Gellix Regular"/>
                <a:sym typeface="Gellix Regular"/>
              </a:defRPr>
            </a:pPr>
            <a:r>
              <a:t>capable de lister les avantages et les limites du travail en groupe</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capable d'utiliser des outils simples pour soutenir votre travail de groupe</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r>
              <a:t>sensibilisé à l'importance d'une communication claire</a:t>
            </a:r>
          </a:p>
          <a:p>
            <a:pPr algn="l">
              <a:defRPr sz="5000">
                <a:solidFill>
                  <a:srgbClr val="000000"/>
                </a:solidFill>
                <a:latin typeface="Gellix Regular"/>
                <a:ea typeface="Gellix Regular"/>
                <a:cs typeface="Gellix Regular"/>
                <a:sym typeface="Gellix Regular"/>
              </a:defRPr>
            </a:pPr>
            <a:endParaRPr/>
          </a:p>
          <a:p>
            <a:pPr algn="l">
              <a:defRPr sz="5000">
                <a:solidFill>
                  <a:srgbClr val="000000"/>
                </a:solidFill>
                <a:latin typeface="Gellix Regular"/>
                <a:ea typeface="Gellix Regular"/>
                <a:cs typeface="Gellix Regular"/>
                <a:sym typeface="Gellix Regular"/>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âches plus complexes…"/>
          <p:cNvSpPr txBox="1"/>
          <p:nvPr/>
        </p:nvSpPr>
        <p:spPr>
          <a:xfrm>
            <a:off x="1206182" y="2943291"/>
            <a:ext cx="11396538" cy="508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635000" indent="-635000" algn="l">
              <a:buSzPct val="123000"/>
              <a:buChar char="-"/>
              <a:defRPr sz="5000">
                <a:solidFill>
                  <a:srgbClr val="000000"/>
                </a:solidFill>
                <a:latin typeface="Gellix Regular"/>
                <a:ea typeface="Gellix Regular"/>
                <a:cs typeface="Gellix Regular"/>
                <a:sym typeface="Gellix Regular"/>
              </a:defRPr>
            </a:pPr>
            <a:r>
              <a:t>Tâches plus complexes</a:t>
            </a:r>
          </a:p>
          <a:p>
            <a:pPr algn="l">
              <a:defRPr sz="5000">
                <a:solidFill>
                  <a:srgbClr val="000000"/>
                </a:solidFill>
                <a:latin typeface="Gellix Regular"/>
                <a:ea typeface="Gellix Regular"/>
                <a:cs typeface="Gellix Regular"/>
                <a:sym typeface="Gellix Regular"/>
              </a:defRPr>
            </a:pPr>
            <a:endParaRPr/>
          </a:p>
          <a:p>
            <a:pPr marL="635000" indent="-635000" algn="l">
              <a:buSzPct val="123000"/>
              <a:buChar char="-"/>
              <a:defRPr sz="5000">
                <a:solidFill>
                  <a:srgbClr val="000000"/>
                </a:solidFill>
                <a:latin typeface="Gellix Regular"/>
                <a:ea typeface="Gellix Regular"/>
                <a:cs typeface="Gellix Regular"/>
                <a:sym typeface="Gellix Regular"/>
              </a:defRPr>
            </a:pPr>
            <a:r>
              <a:t>Générer plus d’idées</a:t>
            </a:r>
          </a:p>
          <a:p>
            <a:pPr algn="l">
              <a:defRPr sz="5000">
                <a:solidFill>
                  <a:srgbClr val="000000"/>
                </a:solidFill>
                <a:latin typeface="Gellix Regular"/>
                <a:ea typeface="Gellix Regular"/>
                <a:cs typeface="Gellix Regular"/>
                <a:sym typeface="Gellix Regular"/>
              </a:defRPr>
            </a:pPr>
            <a:endParaRPr/>
          </a:p>
          <a:p>
            <a:pPr marL="635000" indent="-635000" algn="l">
              <a:buSzPct val="123000"/>
              <a:buChar char="-"/>
              <a:defRPr sz="5000">
                <a:solidFill>
                  <a:srgbClr val="000000"/>
                </a:solidFill>
                <a:latin typeface="Gellix Regular"/>
                <a:ea typeface="Gellix Regular"/>
                <a:cs typeface="Gellix Regular"/>
                <a:sym typeface="Gellix Regular"/>
              </a:defRPr>
            </a:pPr>
            <a:r>
              <a:t>Travail de meilleure qualité</a:t>
            </a:r>
          </a:p>
          <a:p>
            <a:pPr algn="l">
              <a:defRPr sz="5000">
                <a:solidFill>
                  <a:srgbClr val="000000"/>
                </a:solidFill>
                <a:latin typeface="Gellix Regular"/>
                <a:ea typeface="Gellix Regular"/>
                <a:cs typeface="Gellix Regular"/>
                <a:sym typeface="Gellix Regular"/>
              </a:defRPr>
            </a:pPr>
            <a:endParaRPr/>
          </a:p>
          <a:p>
            <a:pPr marL="635000" indent="-635000" algn="l">
              <a:buSzPct val="123000"/>
              <a:buChar char="-"/>
              <a:defRPr sz="5000">
                <a:solidFill>
                  <a:srgbClr val="000000"/>
                </a:solidFill>
                <a:latin typeface="Gellix Regular"/>
                <a:ea typeface="Gellix Regular"/>
                <a:cs typeface="Gellix Regular"/>
                <a:sym typeface="Gellix Regular"/>
              </a:defRPr>
            </a:pPr>
            <a:r>
              <a:t>Mieux apprendre</a:t>
            </a:r>
          </a:p>
        </p:txBody>
      </p:sp>
      <p:sp>
        <p:nvSpPr>
          <p:cNvPr id="204" name="Pourquoi travailler en équipe?"/>
          <p:cNvSpPr txBox="1"/>
          <p:nvPr/>
        </p:nvSpPr>
        <p:spPr>
          <a:xfrm>
            <a:off x="736822" y="1181100"/>
            <a:ext cx="10844023"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lvl="1" algn="l">
              <a:defRPr sz="6000">
                <a:solidFill>
                  <a:srgbClr val="000000"/>
                </a:solidFill>
                <a:latin typeface="Gellix Bold"/>
                <a:ea typeface="Gellix Bold"/>
                <a:cs typeface="Gellix Bold"/>
                <a:sym typeface="Gellix Bold"/>
              </a:defRPr>
            </a:pPr>
            <a:r>
              <a:t>Pourquoi travailler en équipe?</a:t>
            </a:r>
          </a:p>
        </p:txBody>
      </p:sp>
      <p:pic>
        <p:nvPicPr>
          <p:cNvPr id="205" name="Image" descr="Image"/>
          <p:cNvPicPr>
            <a:picLocks noChangeAspect="1"/>
          </p:cNvPicPr>
          <p:nvPr/>
        </p:nvPicPr>
        <p:blipFill>
          <a:blip r:embed="rId3">
            <a:extLst/>
          </a:blip>
          <a:stretch>
            <a:fillRect/>
          </a:stretch>
        </p:blipFill>
        <p:spPr>
          <a:xfrm>
            <a:off x="13219900" y="1257300"/>
            <a:ext cx="9918855" cy="11201400"/>
          </a:xfrm>
          <a:prstGeom prst="rect">
            <a:avLst/>
          </a:prstGeom>
          <a:ln w="12700">
            <a:miter lim="400000"/>
          </a:ln>
        </p:spPr>
      </p:pic>
      <p:sp>
        <p:nvSpPr>
          <p:cNvPr id="206" name="Line"/>
          <p:cNvSpPr/>
          <p:nvPr/>
        </p:nvSpPr>
        <p:spPr>
          <a:xfrm>
            <a:off x="1244600" y="2292350"/>
            <a:ext cx="11558211" cy="0"/>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experts.jpg" descr="experts.jpg"/>
          <p:cNvPicPr>
            <a:picLocks noChangeAspect="1"/>
          </p:cNvPicPr>
          <p:nvPr/>
        </p:nvPicPr>
        <p:blipFill>
          <a:blip r:embed="rId3">
            <a:extLst/>
          </a:blip>
          <a:stretch>
            <a:fillRect/>
          </a:stretch>
        </p:blipFill>
        <p:spPr>
          <a:xfrm>
            <a:off x="1266211" y="1268412"/>
            <a:ext cx="10328054" cy="11179176"/>
          </a:xfrm>
          <a:prstGeom prst="rect">
            <a:avLst/>
          </a:prstGeom>
          <a:ln w="12700">
            <a:miter lim="400000"/>
          </a:ln>
        </p:spPr>
      </p:pic>
      <p:sp>
        <p:nvSpPr>
          <p:cNvPr id="211" name="Le travail en équipe…"/>
          <p:cNvSpPr txBox="1"/>
          <p:nvPr/>
        </p:nvSpPr>
        <p:spPr>
          <a:xfrm>
            <a:off x="12977662" y="2669598"/>
            <a:ext cx="11263369" cy="365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635000" indent="-635000" algn="l">
              <a:buSzPct val="123000"/>
              <a:buChar char="-"/>
              <a:defRPr sz="5000">
                <a:solidFill>
                  <a:srgbClr val="000000"/>
                </a:solidFill>
                <a:latin typeface="Gellix Regular"/>
                <a:ea typeface="Gellix Regular"/>
                <a:cs typeface="Gellix Regular"/>
                <a:sym typeface="Gellix Regular"/>
              </a:defRPr>
            </a:pPr>
            <a:r>
              <a:t>Le travail en équipe</a:t>
            </a:r>
          </a:p>
          <a:p>
            <a:pPr marL="635000" indent="-635000" algn="l">
              <a:buSzPct val="123000"/>
              <a:buChar char="-"/>
              <a:defRPr sz="5000">
                <a:solidFill>
                  <a:srgbClr val="000000"/>
                </a:solidFill>
                <a:latin typeface="Gellix Regular"/>
                <a:ea typeface="Gellix Regular"/>
                <a:cs typeface="Gellix Regular"/>
                <a:sym typeface="Gellix Regular"/>
              </a:defRPr>
            </a:pPr>
            <a:endParaRPr/>
          </a:p>
          <a:p>
            <a:pPr marL="635000" indent="-635000" algn="l">
              <a:buSzPct val="123000"/>
              <a:buChar char="-"/>
              <a:defRPr sz="5000">
                <a:solidFill>
                  <a:srgbClr val="000000"/>
                </a:solidFill>
                <a:latin typeface="Gellix Regular"/>
                <a:ea typeface="Gellix Regular"/>
                <a:cs typeface="Gellix Regular"/>
                <a:sym typeface="Gellix Regular"/>
              </a:defRPr>
            </a:pPr>
            <a:r>
              <a:t>Les capacités organisationnelles</a:t>
            </a:r>
          </a:p>
          <a:p>
            <a:pPr algn="l">
              <a:defRPr sz="5000">
                <a:solidFill>
                  <a:srgbClr val="000000"/>
                </a:solidFill>
                <a:latin typeface="Gellix Regular"/>
                <a:ea typeface="Gellix Regular"/>
                <a:cs typeface="Gellix Regular"/>
                <a:sym typeface="Gellix Regular"/>
              </a:defRPr>
            </a:pPr>
            <a:endParaRPr/>
          </a:p>
          <a:p>
            <a:pPr marL="635000" indent="-635000" algn="l">
              <a:buSzPct val="123000"/>
              <a:buChar char="-"/>
              <a:defRPr sz="5000">
                <a:solidFill>
                  <a:srgbClr val="000000"/>
                </a:solidFill>
                <a:latin typeface="Gellix Regular"/>
                <a:ea typeface="Gellix Regular"/>
                <a:cs typeface="Gellix Regular"/>
                <a:sym typeface="Gellix Regular"/>
              </a:defRPr>
            </a:pPr>
            <a:r>
              <a:t>La gestion de projet</a:t>
            </a:r>
          </a:p>
        </p:txBody>
      </p:sp>
      <p:sp>
        <p:nvSpPr>
          <p:cNvPr id="212" name="Compétences acquises"/>
          <p:cNvSpPr txBox="1"/>
          <p:nvPr/>
        </p:nvSpPr>
        <p:spPr>
          <a:xfrm>
            <a:off x="14478221" y="947704"/>
            <a:ext cx="8683753" cy="95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lvl="1" algn="l">
              <a:defRPr sz="6000">
                <a:solidFill>
                  <a:srgbClr val="000000"/>
                </a:solidFill>
                <a:latin typeface="Gellix Bold"/>
                <a:ea typeface="Gellix Bold"/>
                <a:cs typeface="Gellix Bold"/>
                <a:sym typeface="Gellix Bold"/>
              </a:defRPr>
            </a:pPr>
            <a:r>
              <a:t>Compétences acquises</a:t>
            </a:r>
          </a:p>
        </p:txBody>
      </p:sp>
      <p:sp>
        <p:nvSpPr>
          <p:cNvPr id="213" name="Line"/>
          <p:cNvSpPr/>
          <p:nvPr/>
        </p:nvSpPr>
        <p:spPr>
          <a:xfrm>
            <a:off x="12974526" y="2058954"/>
            <a:ext cx="10140685" cy="1"/>
          </a:xfrm>
          <a:prstGeom prst="line">
            <a:avLst/>
          </a:prstGeom>
          <a:ln w="63500">
            <a:solidFill>
              <a:srgbClr val="0600A3"/>
            </a:solidFill>
            <a:miter lim="400000"/>
          </a:ln>
        </p:spPr>
        <p:txBody>
          <a:bodyPr lIns="50800" tIns="50800" rIns="50800" bIns="50800" anchor="ctr"/>
          <a:lstStyle/>
          <a:p>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5910</Words>
  <Application>Microsoft Office PowerPoint</Application>
  <PresentationFormat>Personnalisé</PresentationFormat>
  <Paragraphs>1175</Paragraphs>
  <Slides>58</Slides>
  <Notes>43</Notes>
  <HiddenSlides>7</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58</vt:i4>
      </vt:variant>
    </vt:vector>
  </HeadingPairs>
  <TitlesOfParts>
    <vt:vector size="66" baseType="lpstr">
      <vt:lpstr>Arial Black</vt:lpstr>
      <vt:lpstr>Charter Roman</vt:lpstr>
      <vt:lpstr>Gellix Bold</vt:lpstr>
      <vt:lpstr>Gellix Medium</vt:lpstr>
      <vt:lpstr>Gellix Regular</vt:lpstr>
      <vt:lpstr>Helvetica Neue</vt:lpstr>
      <vt:lpstr>Helvetica Neue Medium</vt:lpstr>
      <vt:lpstr>21_BasicWhite</vt:lpstr>
      <vt:lpstr>Collaborer efficacement sur les projets de groupe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Collaborer efficacement sur les projets de groupe </dc:title>
  <cp:lastModifiedBy>FENLEY Marika</cp:lastModifiedBy>
  <cp:revision>3</cp:revision>
  <dcterms:modified xsi:type="dcterms:W3CDTF">2023-05-11T13:00:12Z</dcterms:modified>
</cp:coreProperties>
</file>