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57" r:id="rId7"/>
  </p:sldIdLst>
  <p:sldSz cx="3543300" cy="8115300"/>
  <p:notesSz cx="3543300" cy="81153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3000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65747" y="2515743"/>
            <a:ext cx="3011805" cy="17042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531495" y="4544568"/>
            <a:ext cx="2480310" cy="2028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77165" y="1866519"/>
            <a:ext cx="1541335" cy="53560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824799" y="1866519"/>
            <a:ext cx="1541335" cy="53560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3543300" cy="8115300"/>
          </a:xfrm>
          <a:custGeom>
            <a:avLst/>
            <a:gdLst/>
            <a:ahLst/>
            <a:cxnLst/>
            <a:rect l="l" t="t" r="r" b="b"/>
            <a:pathLst>
              <a:path w="3543300" h="8115300">
                <a:moveTo>
                  <a:pt x="3543300" y="0"/>
                </a:moveTo>
                <a:lnTo>
                  <a:pt x="0" y="0"/>
                </a:lnTo>
                <a:lnTo>
                  <a:pt x="0" y="8115300"/>
                </a:lnTo>
                <a:lnTo>
                  <a:pt x="3543300" y="8115300"/>
                </a:lnTo>
                <a:lnTo>
                  <a:pt x="3543300" y="0"/>
                </a:lnTo>
                <a:close/>
              </a:path>
            </a:pathLst>
          </a:custGeom>
          <a:solidFill>
            <a:srgbClr val="FBF8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7165" y="324612"/>
            <a:ext cx="3188970" cy="12984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7165" y="1866519"/>
            <a:ext cx="3188970" cy="53560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204722" y="7547229"/>
            <a:ext cx="1133856" cy="4057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77165" y="7547229"/>
            <a:ext cx="814959" cy="4057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551176" y="7547229"/>
            <a:ext cx="814959" cy="4057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ds.biology@unine.ch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mailto:ds.biology@unine.ch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hyperlink" Target="mailto:ds.biology@unine.ch" TargetMode="External"/><Relationship Id="rId7" Type="http://schemas.openxmlformats.org/officeDocument/2006/relationships/image" Target="../media/image13.png"/><Relationship Id="rId2" Type="http://schemas.openxmlformats.org/officeDocument/2006/relationships/hyperlink" Target="mailto:sergio.rasmann@unine.ch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10" Type="http://schemas.openxmlformats.org/officeDocument/2006/relationships/image" Target="../media/image16.png"/><Relationship Id="rId4" Type="http://schemas.openxmlformats.org/officeDocument/2006/relationships/hyperlink" Target="mailto:flor.vonarx@unine.ch" TargetMode="External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344" y="5050027"/>
            <a:ext cx="2251710" cy="132715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40"/>
              </a:spcBef>
            </a:pPr>
            <a:r>
              <a:rPr sz="2400" b="1" dirty="0">
                <a:solidFill>
                  <a:srgbClr val="859D88"/>
                </a:solidFill>
                <a:latin typeface="Gellix"/>
                <a:cs typeface="Gellix"/>
              </a:rPr>
              <a:t>Doctoral</a:t>
            </a:r>
            <a:r>
              <a:rPr sz="2400" b="1" spc="-70" dirty="0">
                <a:solidFill>
                  <a:srgbClr val="859D88"/>
                </a:solidFill>
                <a:latin typeface="Gellix"/>
                <a:cs typeface="Gellix"/>
              </a:rPr>
              <a:t> </a:t>
            </a:r>
            <a:r>
              <a:rPr sz="2400" b="1" spc="-10" dirty="0">
                <a:solidFill>
                  <a:srgbClr val="859D88"/>
                </a:solidFill>
                <a:latin typeface="Gellix"/>
                <a:cs typeface="Gellix"/>
              </a:rPr>
              <a:t>School</a:t>
            </a:r>
            <a:endParaRPr sz="2400">
              <a:latin typeface="Gellix"/>
              <a:cs typeface="Gellix"/>
            </a:endParaRPr>
          </a:p>
          <a:p>
            <a:pPr marL="176530" algn="ctr">
              <a:lnSpc>
                <a:spcPct val="100000"/>
              </a:lnSpc>
              <a:spcBef>
                <a:spcPts val="540"/>
              </a:spcBef>
            </a:pPr>
            <a:r>
              <a:rPr sz="2400" b="1" spc="-25" dirty="0">
                <a:solidFill>
                  <a:srgbClr val="859D88"/>
                </a:solidFill>
                <a:latin typeface="Gellix"/>
                <a:cs typeface="Gellix"/>
              </a:rPr>
              <a:t>in</a:t>
            </a:r>
            <a:endParaRPr sz="2400">
              <a:latin typeface="Gellix"/>
              <a:cs typeface="Gellix"/>
            </a:endParaRPr>
          </a:p>
          <a:p>
            <a:pPr marL="178435" algn="ctr">
              <a:lnSpc>
                <a:spcPct val="100000"/>
              </a:lnSpc>
              <a:spcBef>
                <a:spcPts val="525"/>
              </a:spcBef>
            </a:pPr>
            <a:r>
              <a:rPr sz="2400" b="1" dirty="0">
                <a:solidFill>
                  <a:srgbClr val="859D88"/>
                </a:solidFill>
                <a:latin typeface="Gellix"/>
                <a:cs typeface="Gellix"/>
              </a:rPr>
              <a:t>Life</a:t>
            </a:r>
            <a:r>
              <a:rPr sz="2400" b="1" spc="-30" dirty="0">
                <a:solidFill>
                  <a:srgbClr val="859D88"/>
                </a:solidFill>
                <a:latin typeface="Gellix"/>
                <a:cs typeface="Gellix"/>
              </a:rPr>
              <a:t> </a:t>
            </a:r>
            <a:r>
              <a:rPr sz="2400" b="1" spc="-10" dirty="0">
                <a:solidFill>
                  <a:srgbClr val="859D88"/>
                </a:solidFill>
                <a:latin typeface="Gellix"/>
                <a:cs typeface="Gellix"/>
              </a:rPr>
              <a:t>Sciences</a:t>
            </a:r>
            <a:endParaRPr sz="2400">
              <a:latin typeface="Gellix"/>
              <a:cs typeface="Gellix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34845" y="344804"/>
            <a:ext cx="1466202" cy="746747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0050" y="1536700"/>
            <a:ext cx="3136264" cy="313816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6852" y="410366"/>
            <a:ext cx="2819400" cy="572071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943610" algn="just">
              <a:lnSpc>
                <a:spcPct val="100000"/>
              </a:lnSpc>
              <a:spcBef>
                <a:spcPts val="430"/>
              </a:spcBef>
            </a:pPr>
            <a:r>
              <a:rPr sz="1400" b="1" dirty="0">
                <a:solidFill>
                  <a:srgbClr val="859D88"/>
                </a:solidFill>
                <a:latin typeface="Gellix"/>
                <a:cs typeface="Gellix"/>
              </a:rPr>
              <a:t>What</a:t>
            </a:r>
            <a:r>
              <a:rPr sz="1400" b="1" spc="-20" dirty="0">
                <a:solidFill>
                  <a:srgbClr val="859D88"/>
                </a:solidFill>
                <a:latin typeface="Gellix"/>
                <a:cs typeface="Gellix"/>
              </a:rPr>
              <a:t> </a:t>
            </a:r>
            <a:r>
              <a:rPr sz="1400" b="1" dirty="0">
                <a:solidFill>
                  <a:srgbClr val="859D88"/>
                </a:solidFill>
                <a:latin typeface="Gellix"/>
                <a:cs typeface="Gellix"/>
              </a:rPr>
              <a:t>is</a:t>
            </a:r>
            <a:r>
              <a:rPr sz="1400" b="1" spc="-20" dirty="0">
                <a:solidFill>
                  <a:srgbClr val="859D88"/>
                </a:solidFill>
                <a:latin typeface="Gellix"/>
                <a:cs typeface="Gellix"/>
              </a:rPr>
              <a:t> </a:t>
            </a:r>
            <a:r>
              <a:rPr sz="1400" b="1" dirty="0">
                <a:solidFill>
                  <a:srgbClr val="859D88"/>
                </a:solidFill>
                <a:latin typeface="Gellix"/>
                <a:cs typeface="Gellix"/>
              </a:rPr>
              <a:t>the</a:t>
            </a:r>
            <a:r>
              <a:rPr sz="1400" b="1" spc="-20" dirty="0">
                <a:solidFill>
                  <a:srgbClr val="859D88"/>
                </a:solidFill>
                <a:latin typeface="Gellix"/>
                <a:cs typeface="Gellix"/>
              </a:rPr>
              <a:t> DSLS?</a:t>
            </a:r>
            <a:endParaRPr sz="1400">
              <a:latin typeface="Gellix"/>
              <a:cs typeface="Gellix"/>
            </a:endParaRPr>
          </a:p>
          <a:p>
            <a:pPr marL="943610" marR="6985" algn="just">
              <a:lnSpc>
                <a:spcPct val="118500"/>
              </a:lnSpc>
              <a:spcBef>
                <a:spcPts val="15"/>
              </a:spcBef>
            </a:pPr>
            <a:r>
              <a:rPr sz="900" dirty="0">
                <a:latin typeface="Gellix"/>
                <a:cs typeface="Gellix"/>
              </a:rPr>
              <a:t>The</a:t>
            </a:r>
            <a:r>
              <a:rPr sz="900" spc="325" dirty="0">
                <a:latin typeface="Gellix"/>
                <a:cs typeface="Gellix"/>
              </a:rPr>
              <a:t>  </a:t>
            </a:r>
            <a:r>
              <a:rPr sz="900" dirty="0">
                <a:latin typeface="Gellix"/>
                <a:cs typeface="Gellix"/>
              </a:rPr>
              <a:t>Doctoral</a:t>
            </a:r>
            <a:r>
              <a:rPr sz="900" spc="325" dirty="0">
                <a:latin typeface="Gellix"/>
                <a:cs typeface="Gellix"/>
              </a:rPr>
              <a:t>  </a:t>
            </a:r>
            <a:r>
              <a:rPr sz="900" dirty="0">
                <a:latin typeface="Gellix"/>
                <a:cs typeface="Gellix"/>
              </a:rPr>
              <a:t>School</a:t>
            </a:r>
            <a:r>
              <a:rPr sz="900" spc="330" dirty="0">
                <a:latin typeface="Gellix"/>
                <a:cs typeface="Gellix"/>
              </a:rPr>
              <a:t>  </a:t>
            </a:r>
            <a:r>
              <a:rPr sz="900" dirty="0">
                <a:latin typeface="Gellix"/>
                <a:cs typeface="Gellix"/>
              </a:rPr>
              <a:t>in</a:t>
            </a:r>
            <a:r>
              <a:rPr sz="900" spc="335" dirty="0">
                <a:latin typeface="Gellix"/>
                <a:cs typeface="Gellix"/>
              </a:rPr>
              <a:t>  </a:t>
            </a:r>
            <a:r>
              <a:rPr sz="900" spc="-20" dirty="0">
                <a:latin typeface="Gellix"/>
                <a:cs typeface="Gellix"/>
              </a:rPr>
              <a:t>Life</a:t>
            </a:r>
            <a:r>
              <a:rPr sz="900" dirty="0">
                <a:latin typeface="Gellix"/>
                <a:cs typeface="Gellix"/>
              </a:rPr>
              <a:t> Sciences</a:t>
            </a:r>
            <a:r>
              <a:rPr sz="900" spc="145" dirty="0">
                <a:latin typeface="Gellix"/>
                <a:cs typeface="Gellix"/>
              </a:rPr>
              <a:t>  </a:t>
            </a:r>
            <a:r>
              <a:rPr sz="900" dirty="0">
                <a:latin typeface="Gellix"/>
                <a:cs typeface="Gellix"/>
              </a:rPr>
              <a:t>(DSLS)</a:t>
            </a:r>
            <a:r>
              <a:rPr sz="900" spc="150" dirty="0">
                <a:latin typeface="Gellix"/>
                <a:cs typeface="Gellix"/>
              </a:rPr>
              <a:t>  </a:t>
            </a:r>
            <a:r>
              <a:rPr sz="900" dirty="0">
                <a:latin typeface="Gellix"/>
                <a:cs typeface="Gellix"/>
              </a:rPr>
              <a:t>constitutes</a:t>
            </a:r>
            <a:r>
              <a:rPr sz="900" spc="145" dirty="0">
                <a:latin typeface="Gellix"/>
                <a:cs typeface="Gellix"/>
              </a:rPr>
              <a:t>  </a:t>
            </a:r>
            <a:r>
              <a:rPr sz="900" spc="-25" dirty="0">
                <a:latin typeface="Gellix"/>
                <a:cs typeface="Gellix"/>
              </a:rPr>
              <a:t>the</a:t>
            </a:r>
            <a:r>
              <a:rPr sz="900" dirty="0">
                <a:latin typeface="Gellix"/>
                <a:cs typeface="Gellix"/>
              </a:rPr>
              <a:t> doctoral</a:t>
            </a:r>
            <a:r>
              <a:rPr sz="900" spc="-10" dirty="0">
                <a:latin typeface="Gellix"/>
                <a:cs typeface="Gellix"/>
              </a:rPr>
              <a:t> </a:t>
            </a:r>
            <a:r>
              <a:rPr sz="900" dirty="0">
                <a:latin typeface="Gellix"/>
                <a:cs typeface="Gellix"/>
              </a:rPr>
              <a:t>program</a:t>
            </a:r>
            <a:r>
              <a:rPr sz="900" spc="-5" dirty="0">
                <a:latin typeface="Gellix"/>
                <a:cs typeface="Gellix"/>
              </a:rPr>
              <a:t> </a:t>
            </a:r>
            <a:r>
              <a:rPr sz="900" dirty="0">
                <a:latin typeface="Gellix"/>
                <a:cs typeface="Gellix"/>
              </a:rPr>
              <a:t>of</a:t>
            </a:r>
            <a:r>
              <a:rPr sz="900" spc="-10" dirty="0">
                <a:latin typeface="Gellix"/>
                <a:cs typeface="Gellix"/>
              </a:rPr>
              <a:t> </a:t>
            </a:r>
            <a:r>
              <a:rPr sz="900" dirty="0">
                <a:latin typeface="Gellix"/>
                <a:cs typeface="Gellix"/>
              </a:rPr>
              <a:t>the</a:t>
            </a:r>
            <a:r>
              <a:rPr sz="900" spc="-10" dirty="0">
                <a:latin typeface="Gellix"/>
                <a:cs typeface="Gellix"/>
              </a:rPr>
              <a:t> </a:t>
            </a:r>
            <a:r>
              <a:rPr sz="900" dirty="0">
                <a:latin typeface="Gellix"/>
                <a:cs typeface="Gellix"/>
              </a:rPr>
              <a:t>Institute</a:t>
            </a:r>
            <a:r>
              <a:rPr sz="900" spc="-10" dirty="0">
                <a:latin typeface="Gellix"/>
                <a:cs typeface="Gellix"/>
              </a:rPr>
              <a:t> </a:t>
            </a:r>
            <a:r>
              <a:rPr sz="900" spc="-25" dirty="0">
                <a:latin typeface="Gellix"/>
                <a:cs typeface="Gellix"/>
              </a:rPr>
              <a:t>of</a:t>
            </a:r>
            <a:r>
              <a:rPr sz="900" dirty="0">
                <a:latin typeface="Gellix"/>
                <a:cs typeface="Gellix"/>
              </a:rPr>
              <a:t> Biology</a:t>
            </a:r>
            <a:r>
              <a:rPr sz="900" spc="-20" dirty="0">
                <a:latin typeface="Gellix"/>
                <a:cs typeface="Gellix"/>
              </a:rPr>
              <a:t> </a:t>
            </a:r>
            <a:r>
              <a:rPr sz="900" dirty="0">
                <a:latin typeface="Gellix"/>
                <a:cs typeface="Gellix"/>
              </a:rPr>
              <a:t>at</a:t>
            </a:r>
            <a:r>
              <a:rPr sz="900" spc="-25" dirty="0">
                <a:latin typeface="Gellix"/>
                <a:cs typeface="Gellix"/>
              </a:rPr>
              <a:t> </a:t>
            </a:r>
            <a:r>
              <a:rPr sz="900" spc="-10" dirty="0">
                <a:latin typeface="Gellix"/>
                <a:cs typeface="Gellix"/>
              </a:rPr>
              <a:t>UniNE.</a:t>
            </a:r>
            <a:endParaRPr sz="900">
              <a:latin typeface="Gellix"/>
              <a:cs typeface="Gellix"/>
            </a:endParaRPr>
          </a:p>
          <a:p>
            <a:pPr>
              <a:lnSpc>
                <a:spcPct val="100000"/>
              </a:lnSpc>
              <a:spcBef>
                <a:spcPts val="1005"/>
              </a:spcBef>
            </a:pPr>
            <a:endParaRPr sz="900">
              <a:latin typeface="Gellix"/>
              <a:cs typeface="Gellix"/>
            </a:endParaRPr>
          </a:p>
          <a:p>
            <a:pPr marL="12700" algn="just">
              <a:lnSpc>
                <a:spcPct val="100000"/>
              </a:lnSpc>
            </a:pPr>
            <a:r>
              <a:rPr sz="1400" b="1" dirty="0">
                <a:solidFill>
                  <a:srgbClr val="859D88"/>
                </a:solidFill>
                <a:latin typeface="Gellix"/>
                <a:cs typeface="Gellix"/>
              </a:rPr>
              <a:t>What</a:t>
            </a:r>
            <a:r>
              <a:rPr sz="1400" b="1" spc="-25" dirty="0">
                <a:solidFill>
                  <a:srgbClr val="859D88"/>
                </a:solidFill>
                <a:latin typeface="Gellix"/>
                <a:cs typeface="Gellix"/>
              </a:rPr>
              <a:t> </a:t>
            </a:r>
            <a:r>
              <a:rPr sz="1400" b="1" dirty="0">
                <a:solidFill>
                  <a:srgbClr val="859D88"/>
                </a:solidFill>
                <a:latin typeface="Gellix"/>
                <a:cs typeface="Gellix"/>
              </a:rPr>
              <a:t>is</a:t>
            </a:r>
            <a:r>
              <a:rPr sz="1400" b="1" spc="-25" dirty="0">
                <a:solidFill>
                  <a:srgbClr val="859D88"/>
                </a:solidFill>
                <a:latin typeface="Gellix"/>
                <a:cs typeface="Gellix"/>
              </a:rPr>
              <a:t> </a:t>
            </a:r>
            <a:r>
              <a:rPr sz="1400" b="1" dirty="0">
                <a:solidFill>
                  <a:srgbClr val="859D88"/>
                </a:solidFill>
                <a:latin typeface="Gellix"/>
                <a:cs typeface="Gellix"/>
              </a:rPr>
              <a:t>the</a:t>
            </a:r>
            <a:r>
              <a:rPr sz="1400" b="1" spc="-25" dirty="0">
                <a:solidFill>
                  <a:srgbClr val="859D88"/>
                </a:solidFill>
                <a:latin typeface="Gellix"/>
                <a:cs typeface="Gellix"/>
              </a:rPr>
              <a:t> </a:t>
            </a:r>
            <a:r>
              <a:rPr sz="1400" b="1" dirty="0">
                <a:solidFill>
                  <a:srgbClr val="859D88"/>
                </a:solidFill>
                <a:latin typeface="Gellix"/>
                <a:cs typeface="Gellix"/>
              </a:rPr>
              <a:t>DSLS</a:t>
            </a:r>
            <a:r>
              <a:rPr sz="1400" b="1" spc="-30" dirty="0">
                <a:solidFill>
                  <a:srgbClr val="859D88"/>
                </a:solidFill>
                <a:latin typeface="Gellix"/>
                <a:cs typeface="Gellix"/>
              </a:rPr>
              <a:t> </a:t>
            </a:r>
            <a:r>
              <a:rPr sz="1400" b="1" spc="-10" dirty="0">
                <a:solidFill>
                  <a:srgbClr val="859D88"/>
                </a:solidFill>
                <a:latin typeface="Gellix"/>
                <a:cs typeface="Gellix"/>
              </a:rPr>
              <a:t>mission?</a:t>
            </a:r>
            <a:endParaRPr sz="1400">
              <a:latin typeface="Gellix"/>
              <a:cs typeface="Gellix"/>
            </a:endParaRPr>
          </a:p>
          <a:p>
            <a:pPr marL="12700" marR="6985" algn="just">
              <a:lnSpc>
                <a:spcPct val="118300"/>
              </a:lnSpc>
            </a:pPr>
            <a:r>
              <a:rPr sz="900" dirty="0">
                <a:latin typeface="Gellix"/>
                <a:cs typeface="Gellix"/>
              </a:rPr>
              <a:t>The</a:t>
            </a:r>
            <a:r>
              <a:rPr sz="900" spc="260" dirty="0">
                <a:latin typeface="Gellix"/>
                <a:cs typeface="Gellix"/>
              </a:rPr>
              <a:t> </a:t>
            </a:r>
            <a:r>
              <a:rPr sz="900" dirty="0">
                <a:latin typeface="Gellix"/>
                <a:cs typeface="Gellix"/>
              </a:rPr>
              <a:t>DSLS</a:t>
            </a:r>
            <a:r>
              <a:rPr sz="900" spc="265" dirty="0">
                <a:latin typeface="Gellix"/>
                <a:cs typeface="Gellix"/>
              </a:rPr>
              <a:t> </a:t>
            </a:r>
            <a:r>
              <a:rPr sz="900" dirty="0">
                <a:latin typeface="Gellix"/>
                <a:cs typeface="Gellix"/>
              </a:rPr>
              <a:t>has</a:t>
            </a:r>
            <a:r>
              <a:rPr sz="900" spc="260" dirty="0">
                <a:latin typeface="Gellix"/>
                <a:cs typeface="Gellix"/>
              </a:rPr>
              <a:t> </a:t>
            </a:r>
            <a:r>
              <a:rPr sz="900" dirty="0">
                <a:latin typeface="Gellix"/>
                <a:cs typeface="Gellix"/>
              </a:rPr>
              <a:t>for</a:t>
            </a:r>
            <a:r>
              <a:rPr sz="900" spc="265" dirty="0">
                <a:latin typeface="Gellix"/>
                <a:cs typeface="Gellix"/>
              </a:rPr>
              <a:t> </a:t>
            </a:r>
            <a:r>
              <a:rPr sz="900" dirty="0">
                <a:latin typeface="Gellix"/>
                <a:cs typeface="Gellix"/>
              </a:rPr>
              <a:t>mission</a:t>
            </a:r>
            <a:r>
              <a:rPr sz="900" spc="265" dirty="0">
                <a:latin typeface="Gellix"/>
                <a:cs typeface="Gellix"/>
              </a:rPr>
              <a:t> </a:t>
            </a:r>
            <a:r>
              <a:rPr sz="900" dirty="0">
                <a:latin typeface="Gellix"/>
                <a:cs typeface="Gellix"/>
              </a:rPr>
              <a:t>to</a:t>
            </a:r>
            <a:r>
              <a:rPr sz="900" spc="265" dirty="0">
                <a:latin typeface="Gellix"/>
                <a:cs typeface="Gellix"/>
              </a:rPr>
              <a:t> </a:t>
            </a:r>
            <a:r>
              <a:rPr sz="900" dirty="0">
                <a:latin typeface="Gellix"/>
                <a:cs typeface="Gellix"/>
              </a:rPr>
              <a:t>promote</a:t>
            </a:r>
            <a:r>
              <a:rPr sz="900" spc="265" dirty="0">
                <a:latin typeface="Gellix"/>
                <a:cs typeface="Gellix"/>
              </a:rPr>
              <a:t> </a:t>
            </a:r>
            <a:r>
              <a:rPr sz="900" dirty="0">
                <a:latin typeface="Gellix"/>
                <a:cs typeface="Gellix"/>
              </a:rPr>
              <a:t>and</a:t>
            </a:r>
            <a:r>
              <a:rPr sz="900" spc="265" dirty="0">
                <a:latin typeface="Gellix"/>
                <a:cs typeface="Gellix"/>
              </a:rPr>
              <a:t> </a:t>
            </a:r>
            <a:r>
              <a:rPr sz="900" spc="-10" dirty="0">
                <a:latin typeface="Gellix"/>
                <a:cs typeface="Gellix"/>
              </a:rPr>
              <a:t>foster </a:t>
            </a:r>
            <a:r>
              <a:rPr sz="900" dirty="0">
                <a:latin typeface="Gellix"/>
                <a:cs typeface="Gellix"/>
              </a:rPr>
              <a:t>scientific</a:t>
            </a:r>
            <a:r>
              <a:rPr sz="900" spc="275" dirty="0">
                <a:latin typeface="Gellix"/>
                <a:cs typeface="Gellix"/>
              </a:rPr>
              <a:t>  </a:t>
            </a:r>
            <a:r>
              <a:rPr sz="900" dirty="0">
                <a:latin typeface="Gellix"/>
                <a:cs typeface="Gellix"/>
              </a:rPr>
              <a:t>quality</a:t>
            </a:r>
            <a:r>
              <a:rPr sz="900" spc="275" dirty="0">
                <a:latin typeface="Gellix"/>
                <a:cs typeface="Gellix"/>
              </a:rPr>
              <a:t>  </a:t>
            </a:r>
            <a:r>
              <a:rPr sz="900" dirty="0">
                <a:latin typeface="Gellix"/>
                <a:cs typeface="Gellix"/>
              </a:rPr>
              <a:t>and</a:t>
            </a:r>
            <a:r>
              <a:rPr sz="900" spc="280" dirty="0">
                <a:latin typeface="Gellix"/>
                <a:cs typeface="Gellix"/>
              </a:rPr>
              <a:t>  </a:t>
            </a:r>
            <a:r>
              <a:rPr sz="900" dirty="0">
                <a:latin typeface="Gellix"/>
                <a:cs typeface="Gellix"/>
              </a:rPr>
              <a:t>integrity,</a:t>
            </a:r>
            <a:r>
              <a:rPr sz="900" spc="275" dirty="0">
                <a:latin typeface="Gellix"/>
                <a:cs typeface="Gellix"/>
              </a:rPr>
              <a:t>  </a:t>
            </a:r>
            <a:r>
              <a:rPr sz="900" dirty="0">
                <a:latin typeface="Gellix"/>
                <a:cs typeface="Gellix"/>
              </a:rPr>
              <a:t>to</a:t>
            </a:r>
            <a:r>
              <a:rPr sz="900" spc="280" dirty="0">
                <a:latin typeface="Gellix"/>
                <a:cs typeface="Gellix"/>
              </a:rPr>
              <a:t>  </a:t>
            </a:r>
            <a:r>
              <a:rPr sz="900" dirty="0">
                <a:latin typeface="Gellix"/>
                <a:cs typeface="Gellix"/>
              </a:rPr>
              <a:t>help</a:t>
            </a:r>
            <a:r>
              <a:rPr sz="900" spc="280" dirty="0">
                <a:latin typeface="Gellix"/>
                <a:cs typeface="Gellix"/>
              </a:rPr>
              <a:t>  </a:t>
            </a:r>
            <a:r>
              <a:rPr sz="900" spc="-25" dirty="0">
                <a:latin typeface="Gellix"/>
                <a:cs typeface="Gellix"/>
              </a:rPr>
              <a:t>you</a:t>
            </a:r>
            <a:r>
              <a:rPr sz="900" dirty="0">
                <a:latin typeface="Gellix"/>
                <a:cs typeface="Gellix"/>
              </a:rPr>
              <a:t> complement</a:t>
            </a:r>
            <a:r>
              <a:rPr sz="900" spc="155" dirty="0">
                <a:latin typeface="Gellix"/>
                <a:cs typeface="Gellix"/>
              </a:rPr>
              <a:t> </a:t>
            </a:r>
            <a:r>
              <a:rPr sz="900" dirty="0">
                <a:latin typeface="Gellix"/>
                <a:cs typeface="Gellix"/>
              </a:rPr>
              <a:t>and</a:t>
            </a:r>
            <a:r>
              <a:rPr sz="900" spc="165" dirty="0">
                <a:latin typeface="Gellix"/>
                <a:cs typeface="Gellix"/>
              </a:rPr>
              <a:t> </a:t>
            </a:r>
            <a:r>
              <a:rPr sz="900" dirty="0">
                <a:latin typeface="Gellix"/>
                <a:cs typeface="Gellix"/>
              </a:rPr>
              <a:t>further</a:t>
            </a:r>
            <a:r>
              <a:rPr sz="900" spc="170" dirty="0">
                <a:latin typeface="Gellix"/>
                <a:cs typeface="Gellix"/>
              </a:rPr>
              <a:t> </a:t>
            </a:r>
            <a:r>
              <a:rPr sz="900" dirty="0">
                <a:latin typeface="Gellix"/>
                <a:cs typeface="Gellix"/>
              </a:rPr>
              <a:t>your</a:t>
            </a:r>
            <a:r>
              <a:rPr sz="900" spc="165" dirty="0">
                <a:latin typeface="Gellix"/>
                <a:cs typeface="Gellix"/>
              </a:rPr>
              <a:t> </a:t>
            </a:r>
            <a:r>
              <a:rPr sz="900" dirty="0">
                <a:latin typeface="Gellix"/>
                <a:cs typeface="Gellix"/>
              </a:rPr>
              <a:t>education</a:t>
            </a:r>
            <a:r>
              <a:rPr sz="900" spc="165" dirty="0">
                <a:latin typeface="Gellix"/>
                <a:cs typeface="Gellix"/>
              </a:rPr>
              <a:t> </a:t>
            </a:r>
            <a:r>
              <a:rPr sz="900" dirty="0">
                <a:latin typeface="Gellix"/>
                <a:cs typeface="Gellix"/>
              </a:rPr>
              <a:t>and</a:t>
            </a:r>
            <a:r>
              <a:rPr sz="900" spc="165" dirty="0">
                <a:latin typeface="Gellix"/>
                <a:cs typeface="Gellix"/>
              </a:rPr>
              <a:t> </a:t>
            </a:r>
            <a:r>
              <a:rPr sz="900" spc="-10" dirty="0">
                <a:latin typeface="Gellix"/>
                <a:cs typeface="Gellix"/>
              </a:rPr>
              <a:t>skills,</a:t>
            </a:r>
            <a:endParaRPr sz="900">
              <a:latin typeface="Gellix"/>
              <a:cs typeface="Gellix"/>
            </a:endParaRPr>
          </a:p>
          <a:p>
            <a:pPr marL="12700" marR="6985" algn="just">
              <a:lnSpc>
                <a:spcPct val="118900"/>
              </a:lnSpc>
            </a:pPr>
            <a:r>
              <a:rPr sz="900" dirty="0">
                <a:latin typeface="Gellix"/>
                <a:cs typeface="Gellix"/>
              </a:rPr>
              <a:t>and</a:t>
            </a:r>
            <a:r>
              <a:rPr sz="900" spc="90" dirty="0">
                <a:latin typeface="Gellix"/>
                <a:cs typeface="Gellix"/>
              </a:rPr>
              <a:t> </a:t>
            </a:r>
            <a:r>
              <a:rPr sz="900" dirty="0">
                <a:latin typeface="Gellix"/>
                <a:cs typeface="Gellix"/>
              </a:rPr>
              <a:t>to</a:t>
            </a:r>
            <a:r>
              <a:rPr sz="900" spc="90" dirty="0">
                <a:latin typeface="Gellix"/>
                <a:cs typeface="Gellix"/>
              </a:rPr>
              <a:t> </a:t>
            </a:r>
            <a:r>
              <a:rPr sz="900" dirty="0">
                <a:latin typeface="Gellix"/>
                <a:cs typeface="Gellix"/>
              </a:rPr>
              <a:t>ensure</a:t>
            </a:r>
            <a:r>
              <a:rPr sz="900" spc="85" dirty="0">
                <a:latin typeface="Gellix"/>
                <a:cs typeface="Gellix"/>
              </a:rPr>
              <a:t> </a:t>
            </a:r>
            <a:r>
              <a:rPr sz="900" dirty="0">
                <a:latin typeface="Gellix"/>
                <a:cs typeface="Gellix"/>
              </a:rPr>
              <a:t>a</a:t>
            </a:r>
            <a:r>
              <a:rPr sz="900" spc="95" dirty="0">
                <a:latin typeface="Gellix"/>
                <a:cs typeface="Gellix"/>
              </a:rPr>
              <a:t> </a:t>
            </a:r>
            <a:r>
              <a:rPr sz="900" dirty="0">
                <a:latin typeface="Gellix"/>
                <a:cs typeface="Gellix"/>
              </a:rPr>
              <a:t>satisfactory</a:t>
            </a:r>
            <a:r>
              <a:rPr sz="900" spc="85" dirty="0">
                <a:latin typeface="Gellix"/>
                <a:cs typeface="Gellix"/>
              </a:rPr>
              <a:t> </a:t>
            </a:r>
            <a:r>
              <a:rPr sz="900" dirty="0">
                <a:latin typeface="Gellix"/>
                <a:cs typeface="Gellix"/>
              </a:rPr>
              <a:t>and</a:t>
            </a:r>
            <a:r>
              <a:rPr sz="900" spc="95" dirty="0">
                <a:latin typeface="Gellix"/>
                <a:cs typeface="Gellix"/>
              </a:rPr>
              <a:t> </a:t>
            </a:r>
            <a:r>
              <a:rPr sz="900" dirty="0">
                <a:latin typeface="Gellix"/>
                <a:cs typeface="Gellix"/>
              </a:rPr>
              <a:t>timely</a:t>
            </a:r>
            <a:r>
              <a:rPr sz="900" spc="85" dirty="0">
                <a:latin typeface="Gellix"/>
                <a:cs typeface="Gellix"/>
              </a:rPr>
              <a:t> </a:t>
            </a:r>
            <a:r>
              <a:rPr sz="900" dirty="0">
                <a:latin typeface="Gellix"/>
                <a:cs typeface="Gellix"/>
              </a:rPr>
              <a:t>progress</a:t>
            </a:r>
            <a:r>
              <a:rPr sz="900" spc="85" dirty="0">
                <a:latin typeface="Gellix"/>
                <a:cs typeface="Gellix"/>
              </a:rPr>
              <a:t> </a:t>
            </a:r>
            <a:r>
              <a:rPr sz="900" spc="-25" dirty="0">
                <a:latin typeface="Gellix"/>
                <a:cs typeface="Gellix"/>
              </a:rPr>
              <a:t>of</a:t>
            </a:r>
            <a:r>
              <a:rPr sz="900" dirty="0">
                <a:latin typeface="Gellix"/>
                <a:cs typeface="Gellix"/>
              </a:rPr>
              <a:t> your</a:t>
            </a:r>
            <a:r>
              <a:rPr sz="900" spc="-25" dirty="0">
                <a:latin typeface="Gellix"/>
                <a:cs typeface="Gellix"/>
              </a:rPr>
              <a:t> </a:t>
            </a:r>
            <a:r>
              <a:rPr sz="900" dirty="0">
                <a:latin typeface="Gellix"/>
                <a:cs typeface="Gellix"/>
              </a:rPr>
              <a:t>PhD</a:t>
            </a:r>
            <a:r>
              <a:rPr sz="900" spc="-20" dirty="0">
                <a:latin typeface="Gellix"/>
                <a:cs typeface="Gellix"/>
              </a:rPr>
              <a:t> </a:t>
            </a:r>
            <a:r>
              <a:rPr sz="900" spc="-10" dirty="0">
                <a:latin typeface="Gellix"/>
                <a:cs typeface="Gellix"/>
              </a:rPr>
              <a:t>thesis.</a:t>
            </a:r>
            <a:endParaRPr sz="900">
              <a:latin typeface="Gellix"/>
              <a:cs typeface="Gellix"/>
            </a:endParaRPr>
          </a:p>
          <a:p>
            <a:pPr>
              <a:lnSpc>
                <a:spcPct val="100000"/>
              </a:lnSpc>
              <a:spcBef>
                <a:spcPts val="710"/>
              </a:spcBef>
            </a:pPr>
            <a:endParaRPr sz="900">
              <a:latin typeface="Gellix"/>
              <a:cs typeface="Gellix"/>
            </a:endParaRPr>
          </a:p>
          <a:p>
            <a:pPr marL="684530">
              <a:lnSpc>
                <a:spcPct val="100000"/>
              </a:lnSpc>
              <a:spcBef>
                <a:spcPts val="5"/>
              </a:spcBef>
            </a:pPr>
            <a:r>
              <a:rPr sz="1200" b="1" dirty="0">
                <a:solidFill>
                  <a:srgbClr val="252525"/>
                </a:solidFill>
                <a:latin typeface="Gellix"/>
                <a:cs typeface="Gellix"/>
              </a:rPr>
              <a:t>Foster</a:t>
            </a:r>
            <a:r>
              <a:rPr sz="1200" b="1" spc="-40" dirty="0">
                <a:solidFill>
                  <a:srgbClr val="252525"/>
                </a:solidFill>
                <a:latin typeface="Gellix"/>
                <a:cs typeface="Gellix"/>
              </a:rPr>
              <a:t> </a:t>
            </a:r>
            <a:r>
              <a:rPr sz="1200" b="1" spc="-10" dirty="0">
                <a:solidFill>
                  <a:srgbClr val="252525"/>
                </a:solidFill>
                <a:latin typeface="Gellix"/>
                <a:cs typeface="Gellix"/>
              </a:rPr>
              <a:t>education</a:t>
            </a:r>
            <a:endParaRPr sz="1200">
              <a:latin typeface="Gellix"/>
              <a:cs typeface="Gellix"/>
            </a:endParaRPr>
          </a:p>
          <a:p>
            <a:pPr marL="684530" marR="6350" algn="just">
              <a:lnSpc>
                <a:spcPct val="118300"/>
              </a:lnSpc>
              <a:spcBef>
                <a:spcPts val="5"/>
              </a:spcBef>
            </a:pPr>
            <a:r>
              <a:rPr sz="800" dirty="0">
                <a:latin typeface="Gellix"/>
                <a:cs typeface="Gellix"/>
              </a:rPr>
              <a:t>The</a:t>
            </a:r>
            <a:r>
              <a:rPr sz="800" spc="33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DSLS</a:t>
            </a:r>
            <a:r>
              <a:rPr sz="800" spc="33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offers</a:t>
            </a:r>
            <a:r>
              <a:rPr sz="800" spc="32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</a:t>
            </a:r>
            <a:r>
              <a:rPr sz="800" spc="33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variety</a:t>
            </a:r>
            <a:r>
              <a:rPr sz="800" spc="33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of</a:t>
            </a:r>
            <a:r>
              <a:rPr sz="800" spc="320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workshops,</a:t>
            </a:r>
            <a:r>
              <a:rPr sz="800" spc="50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courses</a:t>
            </a:r>
            <a:r>
              <a:rPr sz="800" spc="325" dirty="0">
                <a:latin typeface="Gellix"/>
                <a:cs typeface="Gellix"/>
              </a:rPr>
              <a:t>  </a:t>
            </a:r>
            <a:r>
              <a:rPr sz="800" dirty="0">
                <a:latin typeface="Gellix"/>
                <a:cs typeface="Gellix"/>
              </a:rPr>
              <a:t>and</a:t>
            </a:r>
            <a:r>
              <a:rPr sz="800" spc="330" dirty="0">
                <a:latin typeface="Gellix"/>
                <a:cs typeface="Gellix"/>
              </a:rPr>
              <a:t>  </a:t>
            </a:r>
            <a:r>
              <a:rPr sz="800" dirty="0">
                <a:latin typeface="Gellix"/>
                <a:cs typeface="Gellix"/>
              </a:rPr>
              <a:t>activities</a:t>
            </a:r>
            <a:r>
              <a:rPr sz="800" spc="325" dirty="0">
                <a:latin typeface="Gellix"/>
                <a:cs typeface="Gellix"/>
              </a:rPr>
              <a:t>  </a:t>
            </a:r>
            <a:r>
              <a:rPr sz="800" dirty="0">
                <a:latin typeface="Gellix"/>
                <a:cs typeface="Gellix"/>
              </a:rPr>
              <a:t>to</a:t>
            </a:r>
            <a:r>
              <a:rPr sz="800" spc="320" dirty="0">
                <a:latin typeface="Gellix"/>
                <a:cs typeface="Gellix"/>
              </a:rPr>
              <a:t>  </a:t>
            </a:r>
            <a:r>
              <a:rPr sz="800" dirty="0">
                <a:latin typeface="Gellix"/>
                <a:cs typeface="Gellix"/>
              </a:rPr>
              <a:t>help</a:t>
            </a:r>
            <a:r>
              <a:rPr sz="800" spc="330" dirty="0">
                <a:latin typeface="Gellix"/>
                <a:cs typeface="Gellix"/>
              </a:rPr>
              <a:t>  </a:t>
            </a:r>
            <a:r>
              <a:rPr sz="800" spc="-25" dirty="0">
                <a:latin typeface="Gellix"/>
                <a:cs typeface="Gellix"/>
              </a:rPr>
              <a:t>you</a:t>
            </a:r>
            <a:r>
              <a:rPr sz="800" spc="50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complement</a:t>
            </a:r>
            <a:r>
              <a:rPr sz="800" spc="43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and</a:t>
            </a:r>
            <a:r>
              <a:rPr sz="800" spc="43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further</a:t>
            </a:r>
            <a:r>
              <a:rPr sz="800" spc="42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your</a:t>
            </a:r>
            <a:r>
              <a:rPr sz="800" spc="425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education</a:t>
            </a:r>
            <a:r>
              <a:rPr sz="800" spc="50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and</a:t>
            </a:r>
            <a:r>
              <a:rPr sz="800" spc="-5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skills.</a:t>
            </a:r>
            <a:endParaRPr sz="800">
              <a:latin typeface="Gellix"/>
              <a:cs typeface="Gellix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800">
              <a:latin typeface="Gellix"/>
              <a:cs typeface="Gellix"/>
            </a:endParaRPr>
          </a:p>
          <a:p>
            <a:pPr marL="668020">
              <a:lnSpc>
                <a:spcPct val="100000"/>
              </a:lnSpc>
              <a:spcBef>
                <a:spcPts val="5"/>
              </a:spcBef>
            </a:pPr>
            <a:r>
              <a:rPr sz="1200" b="1" dirty="0">
                <a:solidFill>
                  <a:srgbClr val="252525"/>
                </a:solidFill>
                <a:latin typeface="Gellix"/>
                <a:cs typeface="Gellix"/>
              </a:rPr>
              <a:t>Monitor</a:t>
            </a:r>
            <a:r>
              <a:rPr sz="1200" b="1" spc="-60" dirty="0">
                <a:solidFill>
                  <a:srgbClr val="252525"/>
                </a:solidFill>
                <a:latin typeface="Gellix"/>
                <a:cs typeface="Gellix"/>
              </a:rPr>
              <a:t> </a:t>
            </a:r>
            <a:r>
              <a:rPr sz="1200" b="1" spc="-10" dirty="0">
                <a:solidFill>
                  <a:srgbClr val="252525"/>
                </a:solidFill>
                <a:latin typeface="Gellix"/>
                <a:cs typeface="Gellix"/>
              </a:rPr>
              <a:t>progress</a:t>
            </a:r>
            <a:endParaRPr sz="1200">
              <a:latin typeface="Gellix"/>
              <a:cs typeface="Gellix"/>
            </a:endParaRPr>
          </a:p>
          <a:p>
            <a:pPr marL="668020" marR="5080" algn="just">
              <a:lnSpc>
                <a:spcPct val="118300"/>
              </a:lnSpc>
              <a:spcBef>
                <a:spcPts val="30"/>
              </a:spcBef>
            </a:pPr>
            <a:r>
              <a:rPr sz="800" dirty="0">
                <a:latin typeface="Gellix"/>
                <a:cs typeface="Gellix"/>
              </a:rPr>
              <a:t>To</a:t>
            </a:r>
            <a:r>
              <a:rPr sz="800" spc="5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ensure</a:t>
            </a:r>
            <a:r>
              <a:rPr sz="800" spc="6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</a:t>
            </a:r>
            <a:r>
              <a:rPr sz="800" spc="6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satisfactory</a:t>
            </a:r>
            <a:r>
              <a:rPr sz="800" spc="6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and</a:t>
            </a:r>
            <a:r>
              <a:rPr sz="800" spc="6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timely</a:t>
            </a:r>
            <a:r>
              <a:rPr sz="800" spc="60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progress</a:t>
            </a:r>
            <a:r>
              <a:rPr sz="800" spc="50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of</a:t>
            </a:r>
            <a:r>
              <a:rPr sz="800" spc="6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the</a:t>
            </a:r>
            <a:r>
              <a:rPr sz="800" spc="5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PhD</a:t>
            </a:r>
            <a:r>
              <a:rPr sz="800" spc="5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thesis,</a:t>
            </a:r>
            <a:r>
              <a:rPr sz="800" spc="5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the</a:t>
            </a:r>
            <a:r>
              <a:rPr sz="800" spc="5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DSLS</a:t>
            </a:r>
            <a:r>
              <a:rPr sz="800" spc="6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requires</a:t>
            </a:r>
            <a:r>
              <a:rPr sz="800" spc="5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that</a:t>
            </a:r>
            <a:r>
              <a:rPr sz="800" spc="65" dirty="0">
                <a:latin typeface="Gellix"/>
                <a:cs typeface="Gellix"/>
              </a:rPr>
              <a:t> </a:t>
            </a:r>
            <a:r>
              <a:rPr sz="800" spc="-25" dirty="0">
                <a:latin typeface="Gellix"/>
                <a:cs typeface="Gellix"/>
              </a:rPr>
              <a:t>you</a:t>
            </a:r>
            <a:r>
              <a:rPr sz="800" spc="50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and</a:t>
            </a:r>
            <a:r>
              <a:rPr sz="800" spc="9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your</a:t>
            </a:r>
            <a:r>
              <a:rPr sz="800" spc="9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supervisor</a:t>
            </a:r>
            <a:r>
              <a:rPr sz="800" spc="-2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report</a:t>
            </a:r>
            <a:r>
              <a:rPr sz="800" spc="10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each</a:t>
            </a:r>
            <a:r>
              <a:rPr sz="800" spc="8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year</a:t>
            </a:r>
            <a:r>
              <a:rPr sz="800" spc="9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on</a:t>
            </a:r>
            <a:r>
              <a:rPr sz="800" spc="90" dirty="0">
                <a:latin typeface="Gellix"/>
                <a:cs typeface="Gellix"/>
              </a:rPr>
              <a:t> </a:t>
            </a:r>
            <a:r>
              <a:rPr sz="800" spc="-25" dirty="0">
                <a:latin typeface="Gellix"/>
                <a:cs typeface="Gellix"/>
              </a:rPr>
              <a:t>the</a:t>
            </a:r>
            <a:r>
              <a:rPr sz="800" spc="50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progress</a:t>
            </a:r>
            <a:r>
              <a:rPr sz="800" spc="24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your</a:t>
            </a:r>
            <a:r>
              <a:rPr sz="800" spc="24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PhD</a:t>
            </a:r>
            <a:r>
              <a:rPr sz="800" spc="24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thesis.</a:t>
            </a:r>
            <a:r>
              <a:rPr sz="800" spc="254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This</a:t>
            </a:r>
            <a:r>
              <a:rPr sz="800" spc="229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is</a:t>
            </a:r>
            <a:r>
              <a:rPr sz="800" spc="245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achieved</a:t>
            </a:r>
            <a:endParaRPr sz="800">
              <a:latin typeface="Gellix"/>
              <a:cs typeface="Gellix"/>
            </a:endParaRPr>
          </a:p>
          <a:p>
            <a:pPr marL="12700" marR="5715" algn="just">
              <a:lnSpc>
                <a:spcPct val="118800"/>
              </a:lnSpc>
            </a:pPr>
            <a:r>
              <a:rPr sz="800" dirty="0">
                <a:latin typeface="Gellix"/>
                <a:cs typeface="Gellix"/>
              </a:rPr>
              <a:t>through</a:t>
            </a:r>
            <a:r>
              <a:rPr sz="800" spc="36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the</a:t>
            </a:r>
            <a:r>
              <a:rPr sz="800" spc="36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annual</a:t>
            </a:r>
            <a:r>
              <a:rPr sz="800" spc="36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Thesis</a:t>
            </a:r>
            <a:r>
              <a:rPr sz="800" spc="36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Advisory</a:t>
            </a:r>
            <a:r>
              <a:rPr sz="800" spc="36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Committee</a:t>
            </a:r>
            <a:r>
              <a:rPr sz="800" spc="360" dirty="0">
                <a:latin typeface="Gellix"/>
                <a:cs typeface="Gellix"/>
              </a:rPr>
              <a:t> </a:t>
            </a:r>
            <a:r>
              <a:rPr sz="800" spc="-20" dirty="0">
                <a:latin typeface="Gellix"/>
                <a:cs typeface="Gellix"/>
              </a:rPr>
              <a:t>(TAC)</a:t>
            </a:r>
            <a:r>
              <a:rPr sz="800" spc="50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meetings</a:t>
            </a:r>
            <a:r>
              <a:rPr sz="800" spc="-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and</a:t>
            </a:r>
            <a:r>
              <a:rPr sz="800" spc="20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supervision</a:t>
            </a:r>
            <a:r>
              <a:rPr sz="800" spc="15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evaluation</a:t>
            </a:r>
            <a:r>
              <a:rPr sz="800" spc="15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questionnaires.</a:t>
            </a:r>
            <a:endParaRPr sz="800">
              <a:latin typeface="Gellix"/>
              <a:cs typeface="Gellix"/>
            </a:endParaRPr>
          </a:p>
          <a:p>
            <a:pPr>
              <a:lnSpc>
                <a:spcPct val="100000"/>
              </a:lnSpc>
              <a:spcBef>
                <a:spcPts val="240"/>
              </a:spcBef>
            </a:pPr>
            <a:endParaRPr sz="800">
              <a:latin typeface="Gellix"/>
              <a:cs typeface="Gellix"/>
            </a:endParaRPr>
          </a:p>
          <a:p>
            <a:pPr marL="668020">
              <a:lnSpc>
                <a:spcPct val="100000"/>
              </a:lnSpc>
            </a:pPr>
            <a:r>
              <a:rPr sz="1200" b="1" dirty="0">
                <a:solidFill>
                  <a:srgbClr val="252525"/>
                </a:solidFill>
                <a:latin typeface="Gellix"/>
                <a:cs typeface="Gellix"/>
              </a:rPr>
              <a:t>Support</a:t>
            </a:r>
            <a:r>
              <a:rPr sz="1200" b="1" spc="-35" dirty="0">
                <a:solidFill>
                  <a:srgbClr val="252525"/>
                </a:solidFill>
                <a:latin typeface="Gellix"/>
                <a:cs typeface="Gellix"/>
              </a:rPr>
              <a:t> </a:t>
            </a:r>
            <a:r>
              <a:rPr sz="1200" b="1" dirty="0">
                <a:solidFill>
                  <a:srgbClr val="252525"/>
                </a:solidFill>
                <a:latin typeface="Gellix"/>
                <a:cs typeface="Gellix"/>
              </a:rPr>
              <a:t>and</a:t>
            </a:r>
            <a:r>
              <a:rPr sz="1200" b="1" spc="-30" dirty="0">
                <a:solidFill>
                  <a:srgbClr val="252525"/>
                </a:solidFill>
                <a:latin typeface="Gellix"/>
                <a:cs typeface="Gellix"/>
              </a:rPr>
              <a:t> </a:t>
            </a:r>
            <a:r>
              <a:rPr sz="1200" b="1" spc="-10" dirty="0">
                <a:solidFill>
                  <a:srgbClr val="252525"/>
                </a:solidFill>
                <a:latin typeface="Gellix"/>
                <a:cs typeface="Gellix"/>
              </a:rPr>
              <a:t>advise</a:t>
            </a:r>
            <a:endParaRPr sz="1200">
              <a:latin typeface="Gellix"/>
              <a:cs typeface="Gellix"/>
            </a:endParaRPr>
          </a:p>
          <a:p>
            <a:pPr marL="668020" marR="5080" algn="just">
              <a:lnSpc>
                <a:spcPct val="118800"/>
              </a:lnSpc>
              <a:spcBef>
                <a:spcPts val="15"/>
              </a:spcBef>
            </a:pPr>
            <a:r>
              <a:rPr sz="800" dirty="0">
                <a:latin typeface="Gellix"/>
                <a:cs typeface="Gellix"/>
              </a:rPr>
              <a:t>The</a:t>
            </a:r>
            <a:r>
              <a:rPr sz="800" spc="2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DSLS</a:t>
            </a:r>
            <a:r>
              <a:rPr sz="800" spc="2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academic</a:t>
            </a:r>
            <a:r>
              <a:rPr sz="800" spc="2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coordinator</a:t>
            </a:r>
            <a:r>
              <a:rPr sz="800" spc="1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can</a:t>
            </a:r>
            <a:r>
              <a:rPr sz="800" spc="20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provide</a:t>
            </a:r>
            <a:r>
              <a:rPr sz="800" spc="50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advice</a:t>
            </a:r>
            <a:r>
              <a:rPr sz="800" spc="6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and</a:t>
            </a:r>
            <a:r>
              <a:rPr sz="800" spc="7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support</a:t>
            </a:r>
            <a:r>
              <a:rPr sz="800" spc="7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on</a:t>
            </a:r>
            <a:r>
              <a:rPr sz="800" spc="6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how</a:t>
            </a:r>
            <a:r>
              <a:rPr sz="800" spc="7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to</a:t>
            </a:r>
            <a:r>
              <a:rPr sz="800" spc="5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best</a:t>
            </a:r>
            <a:r>
              <a:rPr sz="800" spc="65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promote</a:t>
            </a:r>
            <a:r>
              <a:rPr sz="800" spc="50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your</a:t>
            </a:r>
            <a:r>
              <a:rPr sz="800" spc="33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academic,</a:t>
            </a:r>
            <a:r>
              <a:rPr sz="800" spc="33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scientific,</a:t>
            </a:r>
            <a:r>
              <a:rPr sz="800" spc="34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and</a:t>
            </a:r>
            <a:r>
              <a:rPr sz="800" spc="330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transversal</a:t>
            </a:r>
            <a:endParaRPr sz="800">
              <a:latin typeface="Gellix"/>
              <a:cs typeface="Gellix"/>
            </a:endParaRPr>
          </a:p>
          <a:p>
            <a:pPr marL="12700" marR="5715" algn="just">
              <a:lnSpc>
                <a:spcPts val="1140"/>
              </a:lnSpc>
              <a:spcBef>
                <a:spcPts val="55"/>
              </a:spcBef>
            </a:pPr>
            <a:r>
              <a:rPr sz="800" dirty="0">
                <a:latin typeface="Gellix"/>
                <a:cs typeface="Gellix"/>
              </a:rPr>
              <a:t>skills.</a:t>
            </a:r>
            <a:r>
              <a:rPr sz="800" spc="-2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In</a:t>
            </a:r>
            <a:r>
              <a:rPr sz="800" spc="-2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case</a:t>
            </a:r>
            <a:r>
              <a:rPr sz="800" spc="-1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of</a:t>
            </a:r>
            <a:r>
              <a:rPr sz="800" spc="-30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conflict</a:t>
            </a:r>
            <a:r>
              <a:rPr sz="800" spc="-1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or</a:t>
            </a:r>
            <a:r>
              <a:rPr sz="800" spc="-3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personal</a:t>
            </a:r>
            <a:r>
              <a:rPr sz="800" spc="-2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issues</a:t>
            </a:r>
            <a:r>
              <a:rPr sz="800" spc="-2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related</a:t>
            </a:r>
            <a:r>
              <a:rPr sz="800" spc="-2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to</a:t>
            </a:r>
            <a:r>
              <a:rPr sz="800" spc="-3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the</a:t>
            </a:r>
            <a:r>
              <a:rPr sz="800" spc="-30" dirty="0">
                <a:latin typeface="Gellix"/>
                <a:cs typeface="Gellix"/>
              </a:rPr>
              <a:t> </a:t>
            </a:r>
            <a:r>
              <a:rPr sz="800" spc="-25" dirty="0">
                <a:latin typeface="Gellix"/>
                <a:cs typeface="Gellix"/>
              </a:rPr>
              <a:t>PhD</a:t>
            </a:r>
            <a:r>
              <a:rPr sz="800" spc="50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thesis,</a:t>
            </a:r>
            <a:r>
              <a:rPr sz="800" spc="204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the</a:t>
            </a:r>
            <a:r>
              <a:rPr sz="800" spc="204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coordinator</a:t>
            </a:r>
            <a:r>
              <a:rPr sz="800" spc="21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can</a:t>
            </a:r>
            <a:r>
              <a:rPr sz="800" spc="20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put</a:t>
            </a:r>
            <a:r>
              <a:rPr sz="800" spc="20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you</a:t>
            </a:r>
            <a:r>
              <a:rPr sz="800" spc="21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in</a:t>
            </a:r>
            <a:r>
              <a:rPr sz="800" spc="21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contact</a:t>
            </a:r>
            <a:r>
              <a:rPr sz="800" spc="20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with</a:t>
            </a:r>
            <a:r>
              <a:rPr sz="800" spc="200" dirty="0">
                <a:latin typeface="Gellix"/>
                <a:cs typeface="Gellix"/>
              </a:rPr>
              <a:t> </a:t>
            </a:r>
            <a:r>
              <a:rPr sz="800" spc="-25" dirty="0">
                <a:latin typeface="Gellix"/>
                <a:cs typeface="Gellix"/>
              </a:rPr>
              <a:t>the</a:t>
            </a:r>
            <a:r>
              <a:rPr sz="800" spc="50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service</a:t>
            </a:r>
            <a:r>
              <a:rPr sz="800" spc="-2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best</a:t>
            </a:r>
            <a:r>
              <a:rPr sz="800" spc="-2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suited</a:t>
            </a:r>
            <a:r>
              <a:rPr sz="800" spc="-2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to</a:t>
            </a:r>
            <a:r>
              <a:rPr sz="800" spc="-3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answer</a:t>
            </a:r>
            <a:r>
              <a:rPr sz="800" spc="-3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your</a:t>
            </a:r>
            <a:r>
              <a:rPr sz="800" spc="-3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questions</a:t>
            </a:r>
            <a:r>
              <a:rPr sz="800" spc="-2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or</a:t>
            </a:r>
            <a:r>
              <a:rPr sz="800" spc="-3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help</a:t>
            </a:r>
            <a:r>
              <a:rPr sz="800" spc="-20" dirty="0">
                <a:latin typeface="Gellix"/>
                <a:cs typeface="Gellix"/>
              </a:rPr>
              <a:t> you.</a:t>
            </a:r>
            <a:endParaRPr sz="800">
              <a:latin typeface="Gellix"/>
              <a:cs typeface="Gellix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6963" y="6496031"/>
            <a:ext cx="2818765" cy="100520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430"/>
              </a:spcBef>
            </a:pPr>
            <a:r>
              <a:rPr sz="1400" b="1" dirty="0">
                <a:solidFill>
                  <a:srgbClr val="859D88"/>
                </a:solidFill>
                <a:latin typeface="Gellix"/>
                <a:cs typeface="Gellix"/>
              </a:rPr>
              <a:t>How</a:t>
            </a:r>
            <a:r>
              <a:rPr sz="1400" b="1" spc="-20" dirty="0">
                <a:solidFill>
                  <a:srgbClr val="859D88"/>
                </a:solidFill>
                <a:latin typeface="Gellix"/>
                <a:cs typeface="Gellix"/>
              </a:rPr>
              <a:t> </a:t>
            </a:r>
            <a:r>
              <a:rPr sz="1400" b="1" dirty="0">
                <a:solidFill>
                  <a:srgbClr val="859D88"/>
                </a:solidFill>
                <a:latin typeface="Gellix"/>
                <a:cs typeface="Gellix"/>
              </a:rPr>
              <a:t>to</a:t>
            </a:r>
            <a:r>
              <a:rPr sz="1400" b="1" spc="-20" dirty="0">
                <a:solidFill>
                  <a:srgbClr val="859D88"/>
                </a:solidFill>
                <a:latin typeface="Gellix"/>
                <a:cs typeface="Gellix"/>
              </a:rPr>
              <a:t> </a:t>
            </a:r>
            <a:r>
              <a:rPr sz="1400" b="1" dirty="0">
                <a:solidFill>
                  <a:srgbClr val="859D88"/>
                </a:solidFill>
                <a:latin typeface="Gellix"/>
                <a:cs typeface="Gellix"/>
              </a:rPr>
              <a:t>enroll</a:t>
            </a:r>
            <a:r>
              <a:rPr sz="1400" b="1" spc="-20" dirty="0">
                <a:solidFill>
                  <a:srgbClr val="859D88"/>
                </a:solidFill>
                <a:latin typeface="Gellix"/>
                <a:cs typeface="Gellix"/>
              </a:rPr>
              <a:t> </a:t>
            </a:r>
            <a:r>
              <a:rPr sz="1400" b="1" dirty="0">
                <a:solidFill>
                  <a:srgbClr val="859D88"/>
                </a:solidFill>
                <a:latin typeface="Gellix"/>
                <a:cs typeface="Gellix"/>
              </a:rPr>
              <a:t>in</a:t>
            </a:r>
            <a:r>
              <a:rPr sz="1400" b="1" spc="-15" dirty="0">
                <a:solidFill>
                  <a:srgbClr val="859D88"/>
                </a:solidFill>
                <a:latin typeface="Gellix"/>
                <a:cs typeface="Gellix"/>
              </a:rPr>
              <a:t> </a:t>
            </a:r>
            <a:r>
              <a:rPr sz="1400" b="1" dirty="0">
                <a:solidFill>
                  <a:srgbClr val="859D88"/>
                </a:solidFill>
                <a:latin typeface="Gellix"/>
                <a:cs typeface="Gellix"/>
              </a:rPr>
              <a:t>the</a:t>
            </a:r>
            <a:r>
              <a:rPr sz="1400" b="1" spc="-25" dirty="0">
                <a:solidFill>
                  <a:srgbClr val="859D88"/>
                </a:solidFill>
                <a:latin typeface="Gellix"/>
                <a:cs typeface="Gellix"/>
              </a:rPr>
              <a:t> </a:t>
            </a:r>
            <a:r>
              <a:rPr sz="1400" b="1" spc="-10" dirty="0">
                <a:solidFill>
                  <a:srgbClr val="859D88"/>
                </a:solidFill>
                <a:latin typeface="Gellix"/>
                <a:cs typeface="Gellix"/>
              </a:rPr>
              <a:t>program?</a:t>
            </a:r>
            <a:endParaRPr sz="1400">
              <a:latin typeface="Gellix"/>
              <a:cs typeface="Gellix"/>
            </a:endParaRPr>
          </a:p>
          <a:p>
            <a:pPr marL="12700" marR="5080" algn="just">
              <a:lnSpc>
                <a:spcPct val="118400"/>
              </a:lnSpc>
              <a:spcBef>
                <a:spcPts val="15"/>
              </a:spcBef>
            </a:pPr>
            <a:r>
              <a:rPr sz="800" spc="-10" dirty="0">
                <a:latin typeface="Gellix"/>
                <a:cs typeface="Gellix"/>
              </a:rPr>
              <a:t>Registration</a:t>
            </a:r>
            <a:r>
              <a:rPr sz="800" spc="-2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to</a:t>
            </a:r>
            <a:r>
              <a:rPr sz="800" spc="-2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the</a:t>
            </a:r>
            <a:r>
              <a:rPr sz="800" spc="-10" dirty="0">
                <a:latin typeface="Gellix"/>
                <a:cs typeface="Gellix"/>
              </a:rPr>
              <a:t> DSLS</a:t>
            </a:r>
            <a:r>
              <a:rPr sz="800" spc="-20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is</a:t>
            </a:r>
            <a:r>
              <a:rPr sz="800" spc="-30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mandatory</a:t>
            </a:r>
            <a:r>
              <a:rPr sz="800" spc="-20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for</a:t>
            </a:r>
            <a:r>
              <a:rPr sz="800" spc="-25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all</a:t>
            </a:r>
            <a:r>
              <a:rPr sz="800" spc="-2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PhD</a:t>
            </a:r>
            <a:r>
              <a:rPr sz="800" spc="20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candidates</a:t>
            </a:r>
            <a:r>
              <a:rPr sz="800" spc="50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of</a:t>
            </a:r>
            <a:r>
              <a:rPr sz="800" spc="1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the</a:t>
            </a:r>
            <a:r>
              <a:rPr sz="800" spc="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UniNE</a:t>
            </a:r>
            <a:r>
              <a:rPr sz="800" spc="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Institute</a:t>
            </a:r>
            <a:r>
              <a:rPr sz="800" spc="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of Biology. You thereby</a:t>
            </a:r>
            <a:r>
              <a:rPr sz="800" spc="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commit</a:t>
            </a:r>
            <a:r>
              <a:rPr sz="800" spc="1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to</a:t>
            </a:r>
            <a:r>
              <a:rPr sz="800" spc="-5" dirty="0">
                <a:latin typeface="Gellix"/>
                <a:cs typeface="Gellix"/>
              </a:rPr>
              <a:t> </a:t>
            </a:r>
            <a:r>
              <a:rPr sz="800" spc="-25" dirty="0">
                <a:latin typeface="Gellix"/>
                <a:cs typeface="Gellix"/>
              </a:rPr>
              <a:t>the</a:t>
            </a:r>
            <a:r>
              <a:rPr sz="800" spc="50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requirements</a:t>
            </a:r>
            <a:r>
              <a:rPr sz="800" spc="33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of</a:t>
            </a:r>
            <a:r>
              <a:rPr sz="800" spc="33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the</a:t>
            </a:r>
            <a:r>
              <a:rPr sz="800" spc="34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Doctoral</a:t>
            </a:r>
            <a:r>
              <a:rPr sz="800" spc="32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School.</a:t>
            </a:r>
            <a:r>
              <a:rPr sz="800" spc="34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To</a:t>
            </a:r>
            <a:r>
              <a:rPr sz="800" spc="34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register,</a:t>
            </a:r>
            <a:r>
              <a:rPr sz="800" spc="340" dirty="0">
                <a:latin typeface="Gellix"/>
                <a:cs typeface="Gellix"/>
              </a:rPr>
              <a:t> </a:t>
            </a:r>
            <a:r>
              <a:rPr sz="800" spc="-25" dirty="0">
                <a:latin typeface="Gellix"/>
                <a:cs typeface="Gellix"/>
              </a:rPr>
              <a:t>you</a:t>
            </a:r>
            <a:r>
              <a:rPr sz="800" spc="50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must</a:t>
            </a:r>
            <a:r>
              <a:rPr sz="800" spc="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send</a:t>
            </a:r>
            <a:r>
              <a:rPr sz="800" spc="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your </a:t>
            </a:r>
            <a:r>
              <a:rPr sz="800" spc="-10" dirty="0">
                <a:latin typeface="Gellix"/>
                <a:cs typeface="Gellix"/>
              </a:rPr>
              <a:t>registration</a:t>
            </a:r>
            <a:r>
              <a:rPr sz="800" dirty="0">
                <a:latin typeface="Gellix"/>
                <a:cs typeface="Gellix"/>
              </a:rPr>
              <a:t> form,</a:t>
            </a:r>
            <a:r>
              <a:rPr sz="800" spc="-10" dirty="0">
                <a:latin typeface="Gellix"/>
                <a:cs typeface="Gellix"/>
              </a:rPr>
              <a:t> accompanied</a:t>
            </a:r>
            <a:r>
              <a:rPr sz="800" spc="1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by your </a:t>
            </a:r>
            <a:r>
              <a:rPr sz="800" spc="-25" dirty="0">
                <a:latin typeface="Gellix"/>
                <a:cs typeface="Gellix"/>
              </a:rPr>
              <a:t>CV,</a:t>
            </a:r>
            <a:r>
              <a:rPr sz="800" spc="50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to</a:t>
            </a:r>
            <a:r>
              <a:rPr sz="800" spc="-15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  <a:hlinkClick r:id="rId2"/>
              </a:rPr>
              <a:t>ds.biology@unine.ch.</a:t>
            </a:r>
            <a:endParaRPr sz="800">
              <a:latin typeface="Gellix"/>
              <a:cs typeface="Gellix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4800" y="2886075"/>
            <a:ext cx="612775" cy="65087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20040" y="3928745"/>
            <a:ext cx="580390" cy="61818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46075" y="5015229"/>
            <a:ext cx="554355" cy="588632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62254" y="441960"/>
            <a:ext cx="914398" cy="91503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250" y="381000"/>
            <a:ext cx="3329939" cy="734918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6963" y="408038"/>
            <a:ext cx="2899410" cy="2272665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450"/>
              </a:spcBef>
            </a:pPr>
            <a:r>
              <a:rPr sz="1400" b="1" dirty="0">
                <a:solidFill>
                  <a:srgbClr val="859D88"/>
                </a:solidFill>
                <a:latin typeface="Gellix"/>
                <a:cs typeface="Gellix"/>
              </a:rPr>
              <a:t>Does</a:t>
            </a:r>
            <a:r>
              <a:rPr sz="1400" b="1" spc="-30" dirty="0">
                <a:solidFill>
                  <a:srgbClr val="859D88"/>
                </a:solidFill>
                <a:latin typeface="Gellix"/>
                <a:cs typeface="Gellix"/>
              </a:rPr>
              <a:t> </a:t>
            </a:r>
            <a:r>
              <a:rPr sz="1400" b="1" dirty="0">
                <a:solidFill>
                  <a:srgbClr val="859D88"/>
                </a:solidFill>
                <a:latin typeface="Gellix"/>
                <a:cs typeface="Gellix"/>
              </a:rPr>
              <a:t>the</a:t>
            </a:r>
            <a:r>
              <a:rPr sz="1400" b="1" spc="-25" dirty="0">
                <a:solidFill>
                  <a:srgbClr val="859D88"/>
                </a:solidFill>
                <a:latin typeface="Gellix"/>
                <a:cs typeface="Gellix"/>
              </a:rPr>
              <a:t> </a:t>
            </a:r>
            <a:r>
              <a:rPr sz="1400" b="1" dirty="0">
                <a:solidFill>
                  <a:srgbClr val="859D88"/>
                </a:solidFill>
                <a:latin typeface="Gellix"/>
                <a:cs typeface="Gellix"/>
              </a:rPr>
              <a:t>DSLS</a:t>
            </a:r>
            <a:r>
              <a:rPr sz="1400" b="1" spc="-20" dirty="0">
                <a:solidFill>
                  <a:srgbClr val="859D88"/>
                </a:solidFill>
                <a:latin typeface="Gellix"/>
                <a:cs typeface="Gellix"/>
              </a:rPr>
              <a:t> </a:t>
            </a:r>
            <a:r>
              <a:rPr sz="1400" b="1" dirty="0">
                <a:solidFill>
                  <a:srgbClr val="859D88"/>
                </a:solidFill>
                <a:latin typeface="Gellix"/>
                <a:cs typeface="Gellix"/>
              </a:rPr>
              <a:t>deliver</a:t>
            </a:r>
            <a:r>
              <a:rPr sz="1400" b="1" spc="-35" dirty="0">
                <a:solidFill>
                  <a:srgbClr val="859D88"/>
                </a:solidFill>
                <a:latin typeface="Gellix"/>
                <a:cs typeface="Gellix"/>
              </a:rPr>
              <a:t> </a:t>
            </a:r>
            <a:r>
              <a:rPr sz="1400" b="1" dirty="0">
                <a:solidFill>
                  <a:srgbClr val="859D88"/>
                </a:solidFill>
                <a:latin typeface="Gellix"/>
                <a:cs typeface="Gellix"/>
              </a:rPr>
              <a:t>a</a:t>
            </a:r>
            <a:r>
              <a:rPr sz="1400" b="1" spc="-25" dirty="0">
                <a:solidFill>
                  <a:srgbClr val="859D88"/>
                </a:solidFill>
                <a:latin typeface="Gellix"/>
                <a:cs typeface="Gellix"/>
              </a:rPr>
              <a:t> </a:t>
            </a:r>
            <a:r>
              <a:rPr sz="1400" b="1" spc="-10" dirty="0">
                <a:solidFill>
                  <a:srgbClr val="859D88"/>
                </a:solidFill>
                <a:latin typeface="Gellix"/>
                <a:cs typeface="Gellix"/>
              </a:rPr>
              <a:t>degree?</a:t>
            </a:r>
            <a:endParaRPr sz="1400">
              <a:latin typeface="Gellix"/>
              <a:cs typeface="Gellix"/>
            </a:endParaRPr>
          </a:p>
          <a:p>
            <a:pPr marL="12700" marR="86360" algn="just">
              <a:lnSpc>
                <a:spcPct val="118100"/>
              </a:lnSpc>
              <a:spcBef>
                <a:spcPts val="30"/>
              </a:spcBef>
            </a:pPr>
            <a:r>
              <a:rPr sz="800" dirty="0">
                <a:latin typeface="Gellix"/>
                <a:cs typeface="Gellix"/>
              </a:rPr>
              <a:t>The</a:t>
            </a:r>
            <a:r>
              <a:rPr sz="800" spc="-20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DSLS</a:t>
            </a:r>
            <a:r>
              <a:rPr sz="800" spc="-25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does</a:t>
            </a:r>
            <a:r>
              <a:rPr sz="800" spc="-30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not</a:t>
            </a:r>
            <a:r>
              <a:rPr sz="800" spc="-20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award</a:t>
            </a:r>
            <a:r>
              <a:rPr sz="800" spc="-2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the</a:t>
            </a:r>
            <a:r>
              <a:rPr sz="800" spc="-20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PhD</a:t>
            </a:r>
            <a:r>
              <a:rPr sz="800" spc="-25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degree.</a:t>
            </a:r>
            <a:r>
              <a:rPr sz="800" spc="-20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After</a:t>
            </a:r>
            <a:r>
              <a:rPr sz="800" spc="-3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</a:t>
            </a:r>
            <a:r>
              <a:rPr sz="800" spc="-20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successful</a:t>
            </a:r>
            <a:r>
              <a:rPr sz="800" spc="50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PhD</a:t>
            </a:r>
            <a:r>
              <a:rPr sz="800" spc="-15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defense,</a:t>
            </a:r>
            <a:r>
              <a:rPr sz="800" spc="-2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the</a:t>
            </a:r>
            <a:r>
              <a:rPr sz="800" spc="-2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DSLS</a:t>
            </a:r>
            <a:r>
              <a:rPr sz="800" spc="-5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delivers</a:t>
            </a:r>
            <a:r>
              <a:rPr sz="800" spc="-1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</a:t>
            </a:r>
            <a:r>
              <a:rPr sz="800" spc="-20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certificate</a:t>
            </a:r>
            <a:r>
              <a:rPr sz="800" spc="-5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of</a:t>
            </a:r>
            <a:r>
              <a:rPr sz="800" spc="-20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completion</a:t>
            </a:r>
            <a:r>
              <a:rPr sz="800" spc="-25" dirty="0">
                <a:latin typeface="Gellix"/>
                <a:cs typeface="Gellix"/>
              </a:rPr>
              <a:t> to</a:t>
            </a:r>
            <a:r>
              <a:rPr sz="800" spc="50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the </a:t>
            </a:r>
            <a:r>
              <a:rPr sz="800" spc="-10" dirty="0">
                <a:latin typeface="Gellix"/>
                <a:cs typeface="Gellix"/>
              </a:rPr>
              <a:t>candidates </a:t>
            </a:r>
            <a:r>
              <a:rPr sz="800" dirty="0">
                <a:latin typeface="Gellix"/>
                <a:cs typeface="Gellix"/>
              </a:rPr>
              <a:t>who</a:t>
            </a:r>
            <a:r>
              <a:rPr sz="800" spc="-1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have</a:t>
            </a:r>
            <a:r>
              <a:rPr sz="800" spc="-10" dirty="0">
                <a:latin typeface="Gellix"/>
                <a:cs typeface="Gellix"/>
              </a:rPr>
              <a:t> complied </a:t>
            </a:r>
            <a:r>
              <a:rPr sz="800" dirty="0">
                <a:latin typeface="Gellix"/>
                <a:cs typeface="Gellix"/>
              </a:rPr>
              <a:t>with</a:t>
            </a:r>
            <a:r>
              <a:rPr sz="800" spc="-1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all</a:t>
            </a:r>
            <a:r>
              <a:rPr sz="800" spc="-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its</a:t>
            </a:r>
            <a:r>
              <a:rPr sz="800" spc="-5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requirements.</a:t>
            </a:r>
            <a:endParaRPr sz="800">
              <a:latin typeface="Gellix"/>
              <a:cs typeface="Gellix"/>
            </a:endParaRPr>
          </a:p>
          <a:p>
            <a:pPr>
              <a:lnSpc>
                <a:spcPct val="100000"/>
              </a:lnSpc>
              <a:spcBef>
                <a:spcPts val="290"/>
              </a:spcBef>
            </a:pPr>
            <a:endParaRPr sz="800">
              <a:latin typeface="Gellix"/>
              <a:cs typeface="Gellix"/>
            </a:endParaRPr>
          </a:p>
          <a:p>
            <a:pPr marL="12700" algn="just">
              <a:lnSpc>
                <a:spcPct val="100000"/>
              </a:lnSpc>
            </a:pPr>
            <a:r>
              <a:rPr sz="1400" b="1" dirty="0">
                <a:solidFill>
                  <a:srgbClr val="859D88"/>
                </a:solidFill>
                <a:latin typeface="Gellix"/>
                <a:cs typeface="Gellix"/>
              </a:rPr>
              <a:t>What</a:t>
            </a:r>
            <a:r>
              <a:rPr sz="1400" b="1" spc="-25" dirty="0">
                <a:solidFill>
                  <a:srgbClr val="859D88"/>
                </a:solidFill>
                <a:latin typeface="Gellix"/>
                <a:cs typeface="Gellix"/>
              </a:rPr>
              <a:t> </a:t>
            </a:r>
            <a:r>
              <a:rPr sz="1400" b="1" dirty="0">
                <a:solidFill>
                  <a:srgbClr val="859D88"/>
                </a:solidFill>
                <a:latin typeface="Gellix"/>
                <a:cs typeface="Gellix"/>
              </a:rPr>
              <a:t>are</a:t>
            </a:r>
            <a:r>
              <a:rPr sz="1400" b="1" spc="-30" dirty="0">
                <a:solidFill>
                  <a:srgbClr val="859D88"/>
                </a:solidFill>
                <a:latin typeface="Gellix"/>
                <a:cs typeface="Gellix"/>
              </a:rPr>
              <a:t> </a:t>
            </a:r>
            <a:r>
              <a:rPr sz="1400" b="1" dirty="0">
                <a:solidFill>
                  <a:srgbClr val="859D88"/>
                </a:solidFill>
                <a:latin typeface="Gellix"/>
                <a:cs typeface="Gellix"/>
              </a:rPr>
              <a:t>the</a:t>
            </a:r>
            <a:r>
              <a:rPr sz="1400" b="1" spc="-25" dirty="0">
                <a:solidFill>
                  <a:srgbClr val="859D88"/>
                </a:solidFill>
                <a:latin typeface="Gellix"/>
                <a:cs typeface="Gellix"/>
              </a:rPr>
              <a:t> </a:t>
            </a:r>
            <a:r>
              <a:rPr sz="1400" b="1" dirty="0">
                <a:solidFill>
                  <a:srgbClr val="859D88"/>
                </a:solidFill>
                <a:latin typeface="Gellix"/>
                <a:cs typeface="Gellix"/>
              </a:rPr>
              <a:t>DSLS</a:t>
            </a:r>
            <a:r>
              <a:rPr sz="1400" b="1" spc="-35" dirty="0">
                <a:solidFill>
                  <a:srgbClr val="859D88"/>
                </a:solidFill>
                <a:latin typeface="Gellix"/>
                <a:cs typeface="Gellix"/>
              </a:rPr>
              <a:t> </a:t>
            </a:r>
            <a:r>
              <a:rPr sz="1400" b="1" spc="-10" dirty="0">
                <a:solidFill>
                  <a:srgbClr val="859D88"/>
                </a:solidFill>
                <a:latin typeface="Gellix"/>
                <a:cs typeface="Gellix"/>
              </a:rPr>
              <a:t>requirements?</a:t>
            </a:r>
            <a:endParaRPr sz="1400">
              <a:latin typeface="Gellix"/>
              <a:cs typeface="Gellix"/>
            </a:endParaRPr>
          </a:p>
          <a:p>
            <a:pPr marL="12700" marR="230504" indent="-635">
              <a:lnSpc>
                <a:spcPct val="118800"/>
              </a:lnSpc>
              <a:spcBef>
                <a:spcPts val="10"/>
              </a:spcBef>
            </a:pPr>
            <a:r>
              <a:rPr sz="800" dirty="0">
                <a:latin typeface="Gellix"/>
                <a:cs typeface="Gellix"/>
              </a:rPr>
              <a:t>As</a:t>
            </a:r>
            <a:r>
              <a:rPr sz="800" spc="-1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 DSLS</a:t>
            </a:r>
            <a:r>
              <a:rPr sz="800" spc="-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member</a:t>
            </a:r>
            <a:r>
              <a:rPr sz="800" spc="-1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you</a:t>
            </a:r>
            <a:r>
              <a:rPr sz="800" spc="-1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are </a:t>
            </a:r>
            <a:r>
              <a:rPr sz="800" spc="-10" dirty="0">
                <a:latin typeface="Gellix"/>
                <a:cs typeface="Gellix"/>
              </a:rPr>
              <a:t>required</a:t>
            </a:r>
            <a:r>
              <a:rPr sz="800" dirty="0">
                <a:latin typeface="Gellix"/>
                <a:cs typeface="Gellix"/>
              </a:rPr>
              <a:t> to</a:t>
            </a:r>
            <a:r>
              <a:rPr sz="800" spc="-10" dirty="0">
                <a:latin typeface="Gellix"/>
                <a:cs typeface="Gellix"/>
              </a:rPr>
              <a:t> fulfill</a:t>
            </a:r>
            <a:r>
              <a:rPr sz="800" spc="-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</a:t>
            </a:r>
            <a:r>
              <a:rPr sz="800" spc="-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number</a:t>
            </a:r>
            <a:r>
              <a:rPr sz="800" spc="-10" dirty="0">
                <a:latin typeface="Gellix"/>
                <a:cs typeface="Gellix"/>
              </a:rPr>
              <a:t> </a:t>
            </a:r>
            <a:r>
              <a:rPr sz="800" spc="-25" dirty="0">
                <a:latin typeface="Gellix"/>
                <a:cs typeface="Gellix"/>
              </a:rPr>
              <a:t>of</a:t>
            </a:r>
            <a:r>
              <a:rPr sz="800" spc="50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requirements</a:t>
            </a:r>
            <a:r>
              <a:rPr sz="800" spc="-3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during</a:t>
            </a:r>
            <a:r>
              <a:rPr sz="800" spc="-2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the</a:t>
            </a:r>
            <a:r>
              <a:rPr sz="800" spc="-3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time</a:t>
            </a:r>
            <a:r>
              <a:rPr sz="800" spc="-2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of</a:t>
            </a:r>
            <a:r>
              <a:rPr sz="800" spc="-2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your</a:t>
            </a:r>
            <a:r>
              <a:rPr sz="800" spc="-30" dirty="0">
                <a:latin typeface="Gellix"/>
                <a:cs typeface="Gellix"/>
              </a:rPr>
              <a:t> </a:t>
            </a:r>
            <a:r>
              <a:rPr sz="800" spc="-20" dirty="0">
                <a:latin typeface="Gellix"/>
                <a:cs typeface="Gellix"/>
              </a:rPr>
              <a:t>PhD:</a:t>
            </a:r>
            <a:endParaRPr sz="800">
              <a:latin typeface="Gellix"/>
              <a:cs typeface="Gellix"/>
            </a:endParaRPr>
          </a:p>
          <a:p>
            <a:pPr marL="469900" marR="172085" indent="-229235">
              <a:lnSpc>
                <a:spcPct val="118800"/>
              </a:lnSpc>
              <a:buFont typeface="Symbol"/>
              <a:buChar char=""/>
              <a:tabLst>
                <a:tab pos="469900" algn="l"/>
              </a:tabLst>
            </a:pPr>
            <a:r>
              <a:rPr sz="800" dirty="0">
                <a:latin typeface="Gellix"/>
                <a:cs typeface="Gellix"/>
              </a:rPr>
              <a:t>Appoint</a:t>
            </a:r>
            <a:r>
              <a:rPr sz="800" spc="-2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</a:t>
            </a:r>
            <a:r>
              <a:rPr sz="800" spc="-2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Thesis</a:t>
            </a:r>
            <a:r>
              <a:rPr sz="800" spc="-3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Advisory</a:t>
            </a:r>
            <a:r>
              <a:rPr sz="800" spc="-25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Committee</a:t>
            </a:r>
            <a:r>
              <a:rPr sz="800" spc="-2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(TAC)</a:t>
            </a:r>
            <a:r>
              <a:rPr sz="800" spc="-20" dirty="0">
                <a:latin typeface="Gellix"/>
                <a:cs typeface="Gellix"/>
              </a:rPr>
              <a:t> </a:t>
            </a:r>
            <a:r>
              <a:rPr sz="800" spc="-25" dirty="0">
                <a:latin typeface="Gellix"/>
                <a:cs typeface="Gellix"/>
              </a:rPr>
              <a:t>and</a:t>
            </a:r>
            <a:r>
              <a:rPr sz="800" spc="50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organize</a:t>
            </a:r>
            <a:r>
              <a:rPr sz="800" spc="-3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its</a:t>
            </a:r>
            <a:r>
              <a:rPr sz="800" spc="-3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yearly</a:t>
            </a:r>
            <a:r>
              <a:rPr sz="800" spc="-35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meetings.</a:t>
            </a:r>
            <a:endParaRPr sz="800">
              <a:latin typeface="Gellix"/>
              <a:cs typeface="Gellix"/>
            </a:endParaRPr>
          </a:p>
          <a:p>
            <a:pPr marL="469900" marR="365760" indent="-229235">
              <a:lnSpc>
                <a:spcPts val="1140"/>
              </a:lnSpc>
              <a:spcBef>
                <a:spcPts val="60"/>
              </a:spcBef>
              <a:buFont typeface="Symbol"/>
              <a:buChar char=""/>
              <a:tabLst>
                <a:tab pos="469900" algn="l"/>
              </a:tabLst>
            </a:pPr>
            <a:r>
              <a:rPr sz="800" dirty="0">
                <a:latin typeface="Gellix"/>
                <a:cs typeface="Gellix"/>
              </a:rPr>
              <a:t>Validate </a:t>
            </a:r>
            <a:r>
              <a:rPr sz="800" spc="-10" dirty="0">
                <a:latin typeface="Gellix"/>
                <a:cs typeface="Gellix"/>
              </a:rPr>
              <a:t>credits</a:t>
            </a:r>
            <a:r>
              <a:rPr sz="800" spc="-2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by</a:t>
            </a:r>
            <a:r>
              <a:rPr sz="800" spc="-5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following </a:t>
            </a:r>
            <a:r>
              <a:rPr sz="800" dirty="0">
                <a:latin typeface="Gellix"/>
                <a:cs typeface="Gellix"/>
              </a:rPr>
              <a:t>workshops</a:t>
            </a:r>
            <a:r>
              <a:rPr sz="800" spc="-10" dirty="0">
                <a:latin typeface="Gellix"/>
                <a:cs typeface="Gellix"/>
              </a:rPr>
              <a:t> </a:t>
            </a:r>
            <a:r>
              <a:rPr sz="800" spc="-25" dirty="0">
                <a:latin typeface="Gellix"/>
                <a:cs typeface="Gellix"/>
              </a:rPr>
              <a:t>and</a:t>
            </a:r>
            <a:r>
              <a:rPr sz="800" spc="500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courses.</a:t>
            </a:r>
            <a:endParaRPr sz="800">
              <a:latin typeface="Gellix"/>
              <a:cs typeface="Gellix"/>
            </a:endParaRPr>
          </a:p>
          <a:p>
            <a:pPr marL="469900" marR="5080" indent="-229235">
              <a:lnSpc>
                <a:spcPts val="1140"/>
              </a:lnSpc>
              <a:buFont typeface="Symbol"/>
              <a:buChar char=""/>
              <a:tabLst>
                <a:tab pos="469900" algn="l"/>
              </a:tabLst>
            </a:pPr>
            <a:r>
              <a:rPr sz="800" dirty="0">
                <a:latin typeface="Gellix"/>
                <a:cs typeface="Gellix"/>
              </a:rPr>
              <a:t>Present</a:t>
            </a:r>
            <a:r>
              <a:rPr sz="800" spc="-2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</a:t>
            </a:r>
            <a:r>
              <a:rPr sz="800" spc="-1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poster</a:t>
            </a:r>
            <a:r>
              <a:rPr sz="800" spc="-2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at</a:t>
            </a:r>
            <a:r>
              <a:rPr sz="800" spc="-1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the</a:t>
            </a:r>
            <a:r>
              <a:rPr sz="800" spc="-1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Annual</a:t>
            </a:r>
            <a:r>
              <a:rPr sz="800" spc="-3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PhD</a:t>
            </a:r>
            <a:r>
              <a:rPr sz="800" spc="-2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meeting</a:t>
            </a:r>
            <a:r>
              <a:rPr sz="800" spc="-2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the</a:t>
            </a:r>
            <a:r>
              <a:rPr sz="800" spc="-25" dirty="0">
                <a:latin typeface="Gellix"/>
                <a:cs typeface="Gellix"/>
              </a:rPr>
              <a:t> </a:t>
            </a:r>
            <a:r>
              <a:rPr sz="800" spc="-20" dirty="0">
                <a:latin typeface="Gellix"/>
                <a:cs typeface="Gellix"/>
              </a:rPr>
              <a:t>first</a:t>
            </a:r>
            <a:r>
              <a:rPr sz="800" spc="50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year</a:t>
            </a:r>
            <a:r>
              <a:rPr sz="800" spc="-2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of</a:t>
            </a:r>
            <a:r>
              <a:rPr sz="800" spc="-1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their</a:t>
            </a:r>
            <a:r>
              <a:rPr sz="800" spc="-25" dirty="0">
                <a:latin typeface="Gellix"/>
                <a:cs typeface="Gellix"/>
              </a:rPr>
              <a:t> </a:t>
            </a:r>
            <a:r>
              <a:rPr sz="800" spc="-20" dirty="0">
                <a:latin typeface="Gellix"/>
                <a:cs typeface="Gellix"/>
              </a:rPr>
              <a:t>PhD.</a:t>
            </a:r>
            <a:endParaRPr sz="800">
              <a:latin typeface="Gellix"/>
              <a:cs typeface="Gellix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6861" y="3048101"/>
            <a:ext cx="2999740" cy="43065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741680">
              <a:lnSpc>
                <a:spcPct val="118600"/>
              </a:lnSpc>
              <a:spcBef>
                <a:spcPts val="95"/>
              </a:spcBef>
            </a:pPr>
            <a:r>
              <a:rPr sz="1400" b="1" dirty="0">
                <a:solidFill>
                  <a:srgbClr val="859D88"/>
                </a:solidFill>
                <a:latin typeface="Gellix"/>
                <a:cs typeface="Gellix"/>
              </a:rPr>
              <a:t>What</a:t>
            </a:r>
            <a:r>
              <a:rPr sz="1400" b="1" spc="-20" dirty="0">
                <a:solidFill>
                  <a:srgbClr val="859D88"/>
                </a:solidFill>
                <a:latin typeface="Gellix"/>
                <a:cs typeface="Gellix"/>
              </a:rPr>
              <a:t> </a:t>
            </a:r>
            <a:r>
              <a:rPr sz="1400" b="1" dirty="0">
                <a:solidFill>
                  <a:srgbClr val="859D88"/>
                </a:solidFill>
                <a:latin typeface="Gellix"/>
                <a:cs typeface="Gellix"/>
              </a:rPr>
              <a:t>is</a:t>
            </a:r>
            <a:r>
              <a:rPr sz="1400" b="1" spc="-25" dirty="0">
                <a:solidFill>
                  <a:srgbClr val="859D88"/>
                </a:solidFill>
                <a:latin typeface="Gellix"/>
                <a:cs typeface="Gellix"/>
              </a:rPr>
              <a:t> </a:t>
            </a:r>
            <a:r>
              <a:rPr sz="1400" b="1" dirty="0">
                <a:solidFill>
                  <a:srgbClr val="859D88"/>
                </a:solidFill>
                <a:latin typeface="Gellix"/>
                <a:cs typeface="Gellix"/>
              </a:rPr>
              <a:t>the</a:t>
            </a:r>
            <a:r>
              <a:rPr sz="1400" b="1" spc="-25" dirty="0">
                <a:solidFill>
                  <a:srgbClr val="859D88"/>
                </a:solidFill>
                <a:latin typeface="Gellix"/>
                <a:cs typeface="Gellix"/>
              </a:rPr>
              <a:t> </a:t>
            </a:r>
            <a:r>
              <a:rPr sz="1400" b="1" dirty="0">
                <a:solidFill>
                  <a:srgbClr val="859D88"/>
                </a:solidFill>
                <a:latin typeface="Gellix"/>
                <a:cs typeface="Gellix"/>
              </a:rPr>
              <a:t>Thesis</a:t>
            </a:r>
            <a:r>
              <a:rPr sz="1400" b="1" spc="-40" dirty="0">
                <a:solidFill>
                  <a:srgbClr val="859D88"/>
                </a:solidFill>
                <a:latin typeface="Gellix"/>
                <a:cs typeface="Gellix"/>
              </a:rPr>
              <a:t> </a:t>
            </a:r>
            <a:r>
              <a:rPr sz="1400" b="1" spc="-10" dirty="0">
                <a:solidFill>
                  <a:srgbClr val="859D88"/>
                </a:solidFill>
                <a:latin typeface="Gellix"/>
                <a:cs typeface="Gellix"/>
              </a:rPr>
              <a:t>Advisory </a:t>
            </a:r>
            <a:r>
              <a:rPr sz="1400" b="1" dirty="0">
                <a:solidFill>
                  <a:srgbClr val="859D88"/>
                </a:solidFill>
                <a:latin typeface="Gellix"/>
                <a:cs typeface="Gellix"/>
              </a:rPr>
              <a:t>Committee</a:t>
            </a:r>
            <a:r>
              <a:rPr sz="1400" b="1" spc="-60" dirty="0">
                <a:solidFill>
                  <a:srgbClr val="859D88"/>
                </a:solidFill>
                <a:latin typeface="Gellix"/>
                <a:cs typeface="Gellix"/>
              </a:rPr>
              <a:t> </a:t>
            </a:r>
            <a:r>
              <a:rPr sz="1400" b="1" spc="-10" dirty="0">
                <a:solidFill>
                  <a:srgbClr val="859D88"/>
                </a:solidFill>
                <a:latin typeface="Gellix"/>
                <a:cs typeface="Gellix"/>
              </a:rPr>
              <a:t>(TAC)?</a:t>
            </a:r>
            <a:endParaRPr sz="1400">
              <a:latin typeface="Gellix"/>
              <a:cs typeface="Gellix"/>
            </a:endParaRPr>
          </a:p>
          <a:p>
            <a:pPr marL="12700" marR="5715" algn="just">
              <a:lnSpc>
                <a:spcPts val="1140"/>
              </a:lnSpc>
              <a:spcBef>
                <a:spcPts val="70"/>
              </a:spcBef>
            </a:pPr>
            <a:r>
              <a:rPr sz="800" dirty="0">
                <a:latin typeface="Gellix"/>
                <a:cs typeface="Gellix"/>
              </a:rPr>
              <a:t>The</a:t>
            </a:r>
            <a:r>
              <a:rPr sz="800" spc="17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TAC</a:t>
            </a:r>
            <a:r>
              <a:rPr sz="800" spc="16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is</a:t>
            </a:r>
            <a:r>
              <a:rPr sz="800" spc="15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</a:t>
            </a:r>
            <a:r>
              <a:rPr sz="800" spc="17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committee</a:t>
            </a:r>
            <a:r>
              <a:rPr sz="800" spc="17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of</a:t>
            </a:r>
            <a:r>
              <a:rPr sz="800" spc="17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experts</a:t>
            </a:r>
            <a:r>
              <a:rPr sz="800" spc="16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whose</a:t>
            </a:r>
            <a:r>
              <a:rPr sz="800" spc="17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role</a:t>
            </a:r>
            <a:r>
              <a:rPr sz="800" spc="17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is</a:t>
            </a:r>
            <a:r>
              <a:rPr sz="800" spc="16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to</a:t>
            </a:r>
            <a:r>
              <a:rPr sz="800" spc="165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advise,</a:t>
            </a:r>
            <a:r>
              <a:rPr sz="800" spc="500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support,</a:t>
            </a:r>
            <a:r>
              <a:rPr sz="800" spc="-15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and</a:t>
            </a:r>
            <a:r>
              <a:rPr sz="800" spc="-5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provide</a:t>
            </a:r>
            <a:r>
              <a:rPr sz="800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critical</a:t>
            </a:r>
            <a:r>
              <a:rPr sz="800" spc="-20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feedback</a:t>
            </a:r>
            <a:r>
              <a:rPr sz="800" spc="-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on</a:t>
            </a:r>
            <a:r>
              <a:rPr sz="800" spc="-10" dirty="0">
                <a:latin typeface="Gellix"/>
                <a:cs typeface="Gellix"/>
              </a:rPr>
              <a:t> your</a:t>
            </a:r>
            <a:r>
              <a:rPr sz="800" spc="-30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thesis</a:t>
            </a:r>
            <a:r>
              <a:rPr sz="800" spc="-15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project</a:t>
            </a:r>
            <a:r>
              <a:rPr sz="800" spc="-15" dirty="0">
                <a:latin typeface="Gellix"/>
                <a:cs typeface="Gellix"/>
              </a:rPr>
              <a:t> </a:t>
            </a:r>
            <a:r>
              <a:rPr sz="800" spc="-25" dirty="0">
                <a:latin typeface="Gellix"/>
                <a:cs typeface="Gellix"/>
              </a:rPr>
              <a:t>and</a:t>
            </a:r>
            <a:r>
              <a:rPr sz="800" spc="50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results</a:t>
            </a:r>
            <a:r>
              <a:rPr sz="800" spc="-35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interpretation.</a:t>
            </a:r>
            <a:endParaRPr sz="800">
              <a:latin typeface="Gellix"/>
              <a:cs typeface="Gellix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800">
              <a:latin typeface="Gellix"/>
              <a:cs typeface="Gellix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900" b="1" spc="-10" dirty="0">
                <a:latin typeface="Gellix"/>
                <a:cs typeface="Gellix"/>
              </a:rPr>
              <a:t>Composition</a:t>
            </a:r>
            <a:r>
              <a:rPr sz="900" b="1" spc="5" dirty="0">
                <a:latin typeface="Gellix"/>
                <a:cs typeface="Gellix"/>
              </a:rPr>
              <a:t> </a:t>
            </a:r>
            <a:r>
              <a:rPr sz="900" b="1" dirty="0">
                <a:latin typeface="Gellix"/>
                <a:cs typeface="Gellix"/>
              </a:rPr>
              <a:t>of</a:t>
            </a:r>
            <a:r>
              <a:rPr sz="900" b="1" spc="5" dirty="0">
                <a:latin typeface="Gellix"/>
                <a:cs typeface="Gellix"/>
              </a:rPr>
              <a:t> </a:t>
            </a:r>
            <a:r>
              <a:rPr sz="900" b="1" dirty="0">
                <a:latin typeface="Gellix"/>
                <a:cs typeface="Gellix"/>
              </a:rPr>
              <a:t>the</a:t>
            </a:r>
            <a:r>
              <a:rPr sz="900" b="1" spc="15" dirty="0">
                <a:latin typeface="Gellix"/>
                <a:cs typeface="Gellix"/>
              </a:rPr>
              <a:t> </a:t>
            </a:r>
            <a:r>
              <a:rPr sz="900" b="1" spc="-25" dirty="0">
                <a:latin typeface="Gellix"/>
                <a:cs typeface="Gellix"/>
              </a:rPr>
              <a:t>TAC</a:t>
            </a:r>
            <a:endParaRPr sz="900">
              <a:latin typeface="Gellix"/>
              <a:cs typeface="Gellix"/>
            </a:endParaRPr>
          </a:p>
          <a:p>
            <a:pPr marL="12700" marR="5080" algn="just">
              <a:lnSpc>
                <a:spcPct val="118400"/>
              </a:lnSpc>
              <a:spcBef>
                <a:spcPts val="5"/>
              </a:spcBef>
            </a:pPr>
            <a:r>
              <a:rPr sz="800" dirty="0">
                <a:latin typeface="Gellix"/>
                <a:cs typeface="Gellix"/>
              </a:rPr>
              <a:t>T</a:t>
            </a:r>
            <a:r>
              <a:rPr sz="800" spc="-5" dirty="0">
                <a:latin typeface="Gellix"/>
                <a:cs typeface="Gellix"/>
              </a:rPr>
              <a:t>h</a:t>
            </a:r>
            <a:r>
              <a:rPr sz="800" dirty="0">
                <a:latin typeface="Gellix"/>
                <a:cs typeface="Gellix"/>
              </a:rPr>
              <a:t>e</a:t>
            </a:r>
            <a:r>
              <a:rPr sz="800" spc="160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T</a:t>
            </a:r>
            <a:r>
              <a:rPr sz="800" dirty="0">
                <a:latin typeface="Gellix"/>
                <a:cs typeface="Gellix"/>
              </a:rPr>
              <a:t>AC</a:t>
            </a:r>
            <a:r>
              <a:rPr sz="800" spc="155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consists</a:t>
            </a:r>
            <a:r>
              <a:rPr sz="800" spc="150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of</a:t>
            </a:r>
            <a:r>
              <a:rPr sz="800" spc="160" dirty="0">
                <a:latin typeface="Gellix"/>
                <a:cs typeface="Gellix"/>
              </a:rPr>
              <a:t> </a:t>
            </a:r>
            <a:r>
              <a:rPr sz="800" spc="-5" dirty="0">
                <a:latin typeface="Gellix"/>
                <a:cs typeface="Gellix"/>
              </a:rPr>
              <a:t>at</a:t>
            </a:r>
            <a:r>
              <a:rPr sz="800" spc="160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least</a:t>
            </a:r>
            <a:r>
              <a:rPr sz="800" spc="150" dirty="0">
                <a:latin typeface="Gellix"/>
                <a:cs typeface="Gellix"/>
              </a:rPr>
              <a:t> </a:t>
            </a:r>
            <a:r>
              <a:rPr sz="800" spc="-5" dirty="0">
                <a:latin typeface="Gellix"/>
                <a:cs typeface="Gellix"/>
              </a:rPr>
              <a:t>three</a:t>
            </a:r>
            <a:r>
              <a:rPr sz="800" spc="160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m</a:t>
            </a:r>
            <a:r>
              <a:rPr sz="800" dirty="0">
                <a:latin typeface="Gellix"/>
                <a:cs typeface="Gellix"/>
              </a:rPr>
              <a:t>e</a:t>
            </a:r>
            <a:r>
              <a:rPr sz="800" spc="-10" dirty="0">
                <a:latin typeface="Gellix"/>
                <a:cs typeface="Gellix"/>
              </a:rPr>
              <a:t>m</a:t>
            </a:r>
            <a:r>
              <a:rPr sz="800" dirty="0">
                <a:latin typeface="Gellix"/>
                <a:cs typeface="Gellix"/>
              </a:rPr>
              <a:t>be</a:t>
            </a:r>
            <a:r>
              <a:rPr sz="800" spc="-10" dirty="0">
                <a:latin typeface="Gellix"/>
                <a:cs typeface="Gellix"/>
              </a:rPr>
              <a:t>r</a:t>
            </a:r>
            <a:r>
              <a:rPr sz="800" dirty="0">
                <a:latin typeface="Gellix"/>
                <a:cs typeface="Gellix"/>
              </a:rPr>
              <a:t>s</a:t>
            </a:r>
            <a:r>
              <a:rPr sz="800" spc="150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(maximum</a:t>
            </a:r>
            <a:r>
              <a:rPr sz="800" spc="150" dirty="0">
                <a:latin typeface="Gellix"/>
                <a:cs typeface="Gellix"/>
              </a:rPr>
              <a:t> </a:t>
            </a:r>
            <a:r>
              <a:rPr sz="800" spc="-5" dirty="0">
                <a:latin typeface="Gellix"/>
                <a:cs typeface="Gellix"/>
              </a:rPr>
              <a:t>five) </a:t>
            </a:r>
            <a:r>
              <a:rPr sz="800" spc="-10" dirty="0">
                <a:latin typeface="Gellix"/>
                <a:cs typeface="Gellix"/>
              </a:rPr>
              <a:t>including</a:t>
            </a:r>
            <a:r>
              <a:rPr sz="800" spc="6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the</a:t>
            </a:r>
            <a:r>
              <a:rPr sz="800" spc="6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PhD</a:t>
            </a:r>
            <a:r>
              <a:rPr sz="800" spc="55" dirty="0">
                <a:latin typeface="Gellix"/>
                <a:cs typeface="Gellix"/>
              </a:rPr>
              <a:t> </a:t>
            </a:r>
            <a:r>
              <a:rPr sz="800" spc="-5" dirty="0">
                <a:latin typeface="Gellix"/>
                <a:cs typeface="Gellix"/>
              </a:rPr>
              <a:t>supervisor</a:t>
            </a:r>
            <a:r>
              <a:rPr sz="800" b="1" spc="-5" dirty="0">
                <a:latin typeface="Gellix"/>
                <a:cs typeface="Gellix"/>
              </a:rPr>
              <a:t>,</a:t>
            </a:r>
            <a:r>
              <a:rPr sz="800" b="1" spc="5" dirty="0">
                <a:latin typeface="Gellix"/>
                <a:cs typeface="Gellix"/>
              </a:rPr>
              <a:t> </a:t>
            </a:r>
            <a:r>
              <a:rPr sz="800" spc="-5" dirty="0">
                <a:latin typeface="Gellix"/>
                <a:cs typeface="Gellix"/>
              </a:rPr>
              <a:t>on</a:t>
            </a:r>
            <a:r>
              <a:rPr sz="800" dirty="0">
                <a:latin typeface="Gellix"/>
                <a:cs typeface="Gellix"/>
              </a:rPr>
              <a:t>e</a:t>
            </a:r>
            <a:r>
              <a:rPr sz="800" spc="60" dirty="0">
                <a:latin typeface="Gellix"/>
                <a:cs typeface="Gellix"/>
              </a:rPr>
              <a:t> </a:t>
            </a:r>
            <a:r>
              <a:rPr sz="800" spc="-5" dirty="0">
                <a:latin typeface="Gellix"/>
                <a:cs typeface="Gellix"/>
              </a:rPr>
              <a:t>internal</a:t>
            </a:r>
            <a:r>
              <a:rPr sz="800" spc="55" dirty="0">
                <a:latin typeface="Gellix"/>
                <a:cs typeface="Gellix"/>
              </a:rPr>
              <a:t> </a:t>
            </a:r>
            <a:r>
              <a:rPr sz="800" spc="-5" dirty="0">
                <a:latin typeface="Gellix"/>
                <a:cs typeface="Gellix"/>
              </a:rPr>
              <a:t>expert</a:t>
            </a:r>
            <a:r>
              <a:rPr sz="800" spc="25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(from</a:t>
            </a:r>
            <a:r>
              <a:rPr sz="800" spc="6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</a:t>
            </a:r>
            <a:r>
              <a:rPr sz="800" spc="-5" dirty="0">
                <a:latin typeface="Gellix"/>
                <a:cs typeface="Gellix"/>
              </a:rPr>
              <a:t>h</a:t>
            </a:r>
            <a:r>
              <a:rPr sz="800" dirty="0">
                <a:latin typeface="Gellix"/>
                <a:cs typeface="Gellix"/>
              </a:rPr>
              <a:t>e</a:t>
            </a:r>
            <a:r>
              <a:rPr sz="800" spc="15" dirty="0">
                <a:latin typeface="Gellix"/>
                <a:cs typeface="Gellix"/>
              </a:rPr>
              <a:t> </a:t>
            </a:r>
            <a:r>
              <a:rPr sz="800" spc="-5" dirty="0">
                <a:latin typeface="Gellix"/>
                <a:cs typeface="Gellix"/>
              </a:rPr>
              <a:t>PhD</a:t>
            </a:r>
            <a:r>
              <a:rPr sz="800" dirty="0">
                <a:latin typeface="Gellix"/>
                <a:cs typeface="Gellix"/>
              </a:rPr>
              <a:t> </a:t>
            </a:r>
            <a:r>
              <a:rPr sz="800" spc="-5" dirty="0">
                <a:latin typeface="Gellix"/>
                <a:cs typeface="Gellix"/>
              </a:rPr>
              <a:t>hosting</a:t>
            </a:r>
            <a:r>
              <a:rPr sz="800" spc="229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institution)</a:t>
            </a:r>
            <a:r>
              <a:rPr sz="800" spc="235" dirty="0">
                <a:latin typeface="Gellix"/>
                <a:cs typeface="Gellix"/>
              </a:rPr>
              <a:t> </a:t>
            </a:r>
            <a:r>
              <a:rPr sz="800" spc="-5" dirty="0">
                <a:latin typeface="Gellix"/>
                <a:cs typeface="Gellix"/>
              </a:rPr>
              <a:t>and</a:t>
            </a:r>
            <a:r>
              <a:rPr sz="800" dirty="0">
                <a:latin typeface="Gellix"/>
                <a:cs typeface="Gellix"/>
              </a:rPr>
              <a:t> </a:t>
            </a:r>
            <a:r>
              <a:rPr sz="800" spc="-5" dirty="0">
                <a:latin typeface="Gellix"/>
                <a:cs typeface="Gellix"/>
              </a:rPr>
              <a:t>on</a:t>
            </a:r>
            <a:r>
              <a:rPr sz="800" dirty="0">
                <a:latin typeface="Gellix"/>
                <a:cs typeface="Gellix"/>
              </a:rPr>
              <a:t>e</a:t>
            </a:r>
            <a:r>
              <a:rPr sz="800" spc="-35" dirty="0">
                <a:latin typeface="Gellix"/>
                <a:cs typeface="Gellix"/>
              </a:rPr>
              <a:t> </a:t>
            </a:r>
            <a:r>
              <a:rPr sz="800" spc="-5" dirty="0">
                <a:latin typeface="Gellix"/>
                <a:cs typeface="Gellix"/>
              </a:rPr>
              <a:t>external</a:t>
            </a:r>
            <a:r>
              <a:rPr sz="800" spc="-30" dirty="0">
                <a:latin typeface="Gellix"/>
                <a:cs typeface="Gellix"/>
              </a:rPr>
              <a:t> </a:t>
            </a:r>
            <a:r>
              <a:rPr sz="800" spc="-5" dirty="0">
                <a:latin typeface="Gellix"/>
                <a:cs typeface="Gellix"/>
              </a:rPr>
              <a:t>expert</a:t>
            </a:r>
            <a:r>
              <a:rPr sz="800" spc="235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(from</a:t>
            </a:r>
            <a:r>
              <a:rPr sz="800" spc="22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an</a:t>
            </a:r>
            <a:r>
              <a:rPr sz="800" spc="225" dirty="0">
                <a:latin typeface="Gellix"/>
                <a:cs typeface="Gellix"/>
              </a:rPr>
              <a:t> </a:t>
            </a:r>
            <a:r>
              <a:rPr sz="800" spc="-5" dirty="0">
                <a:latin typeface="Gellix"/>
                <a:cs typeface="Gellix"/>
              </a:rPr>
              <a:t>external </a:t>
            </a:r>
            <a:r>
              <a:rPr sz="800" spc="-10" dirty="0">
                <a:latin typeface="Gellix"/>
                <a:cs typeface="Gellix"/>
              </a:rPr>
              <a:t>institution).</a:t>
            </a:r>
            <a:r>
              <a:rPr sz="800" spc="-35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All</a:t>
            </a:r>
            <a:r>
              <a:rPr sz="800" spc="-45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m</a:t>
            </a:r>
            <a:r>
              <a:rPr sz="800" dirty="0">
                <a:latin typeface="Gellix"/>
                <a:cs typeface="Gellix"/>
              </a:rPr>
              <a:t>e</a:t>
            </a:r>
            <a:r>
              <a:rPr sz="800" spc="-10" dirty="0">
                <a:latin typeface="Gellix"/>
                <a:cs typeface="Gellix"/>
              </a:rPr>
              <a:t>m</a:t>
            </a:r>
            <a:r>
              <a:rPr sz="800" dirty="0">
                <a:latin typeface="Gellix"/>
                <a:cs typeface="Gellix"/>
              </a:rPr>
              <a:t>be</a:t>
            </a:r>
            <a:r>
              <a:rPr sz="800" spc="-10" dirty="0">
                <a:latin typeface="Gellix"/>
                <a:cs typeface="Gellix"/>
              </a:rPr>
              <a:t>r</a:t>
            </a:r>
            <a:r>
              <a:rPr sz="800" dirty="0">
                <a:latin typeface="Gellix"/>
                <a:cs typeface="Gellix"/>
              </a:rPr>
              <a:t>s</a:t>
            </a:r>
            <a:r>
              <a:rPr sz="800" spc="-45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of</a:t>
            </a:r>
            <a:r>
              <a:rPr sz="800" spc="-3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</a:t>
            </a:r>
            <a:r>
              <a:rPr sz="800" spc="-15" dirty="0">
                <a:latin typeface="Gellix"/>
                <a:cs typeface="Gellix"/>
              </a:rPr>
              <a:t>h</a:t>
            </a:r>
            <a:r>
              <a:rPr sz="800" dirty="0">
                <a:latin typeface="Gellix"/>
                <a:cs typeface="Gellix"/>
              </a:rPr>
              <a:t>e</a:t>
            </a:r>
            <a:r>
              <a:rPr sz="800" spc="-35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committee</a:t>
            </a:r>
            <a:r>
              <a:rPr sz="800" spc="-35" dirty="0">
                <a:latin typeface="Gellix"/>
                <a:cs typeface="Gellix"/>
              </a:rPr>
              <a:t> </a:t>
            </a:r>
            <a:r>
              <a:rPr sz="800" spc="-5" dirty="0">
                <a:latin typeface="Gellix"/>
                <a:cs typeface="Gellix"/>
              </a:rPr>
              <a:t>shoul</a:t>
            </a:r>
            <a:r>
              <a:rPr sz="800" dirty="0">
                <a:latin typeface="Gellix"/>
                <a:cs typeface="Gellix"/>
              </a:rPr>
              <a:t>d</a:t>
            </a:r>
            <a:r>
              <a:rPr sz="800" spc="-35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hold</a:t>
            </a:r>
            <a:r>
              <a:rPr sz="800" spc="-3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</a:t>
            </a:r>
            <a:r>
              <a:rPr sz="800" spc="-5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PhD</a:t>
            </a:r>
            <a:r>
              <a:rPr sz="800" spc="-40" dirty="0">
                <a:latin typeface="Gellix"/>
                <a:cs typeface="Gellix"/>
              </a:rPr>
              <a:t> </a:t>
            </a:r>
            <a:r>
              <a:rPr sz="800" spc="-5" dirty="0">
                <a:latin typeface="Gellix"/>
                <a:cs typeface="Gellix"/>
              </a:rPr>
              <a:t>and</a:t>
            </a:r>
            <a:r>
              <a:rPr sz="800" dirty="0">
                <a:latin typeface="Gellix"/>
                <a:cs typeface="Gellix"/>
              </a:rPr>
              <a:t> </a:t>
            </a:r>
            <a:r>
              <a:rPr sz="800" spc="-5" dirty="0">
                <a:latin typeface="Gellix"/>
                <a:cs typeface="Gellix"/>
              </a:rPr>
              <a:t>have</a:t>
            </a:r>
            <a:r>
              <a:rPr sz="800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expertise</a:t>
            </a:r>
            <a:r>
              <a:rPr sz="800" dirty="0">
                <a:latin typeface="Gellix"/>
                <a:cs typeface="Gellix"/>
              </a:rPr>
              <a:t> </a:t>
            </a:r>
            <a:r>
              <a:rPr sz="800" spc="-5" dirty="0">
                <a:latin typeface="Gellix"/>
                <a:cs typeface="Gellix"/>
              </a:rPr>
              <a:t>in</a:t>
            </a:r>
            <a:r>
              <a:rPr sz="800" spc="-15" dirty="0">
                <a:latin typeface="Gellix"/>
                <a:cs typeface="Gellix"/>
              </a:rPr>
              <a:t> </a:t>
            </a:r>
            <a:r>
              <a:rPr sz="800" spc="-5" dirty="0">
                <a:latin typeface="Gellix"/>
                <a:cs typeface="Gellix"/>
              </a:rPr>
              <a:t>the</a:t>
            </a:r>
            <a:r>
              <a:rPr sz="800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Thesis </a:t>
            </a:r>
            <a:r>
              <a:rPr sz="800" spc="-5" dirty="0">
                <a:latin typeface="Gellix"/>
                <a:cs typeface="Gellix"/>
              </a:rPr>
              <a:t>project’s</a:t>
            </a:r>
            <a:r>
              <a:rPr sz="800" spc="-10" dirty="0">
                <a:latin typeface="Gellix"/>
                <a:cs typeface="Gellix"/>
              </a:rPr>
              <a:t> </a:t>
            </a:r>
            <a:r>
              <a:rPr sz="800" spc="-5" dirty="0">
                <a:latin typeface="Gellix"/>
                <a:cs typeface="Gellix"/>
              </a:rPr>
              <a:t>research </a:t>
            </a:r>
            <a:r>
              <a:rPr sz="800" spc="-10" dirty="0">
                <a:latin typeface="Gellix"/>
                <a:cs typeface="Gellix"/>
              </a:rPr>
              <a:t>topic.</a:t>
            </a:r>
            <a:endParaRPr sz="800">
              <a:latin typeface="Gellix"/>
              <a:cs typeface="Gellix"/>
            </a:endParaRPr>
          </a:p>
          <a:p>
            <a:pPr>
              <a:lnSpc>
                <a:spcPct val="100000"/>
              </a:lnSpc>
              <a:spcBef>
                <a:spcPts val="335"/>
              </a:spcBef>
            </a:pPr>
            <a:endParaRPr sz="800">
              <a:latin typeface="Gellix"/>
              <a:cs typeface="Gellix"/>
            </a:endParaRPr>
          </a:p>
          <a:p>
            <a:pPr marL="12700" algn="just">
              <a:lnSpc>
                <a:spcPct val="100000"/>
              </a:lnSpc>
            </a:pPr>
            <a:r>
              <a:rPr sz="900" b="1" dirty="0">
                <a:latin typeface="Gellix"/>
                <a:cs typeface="Gellix"/>
              </a:rPr>
              <a:t>How</a:t>
            </a:r>
            <a:r>
              <a:rPr sz="900" b="1" spc="-25" dirty="0">
                <a:latin typeface="Gellix"/>
                <a:cs typeface="Gellix"/>
              </a:rPr>
              <a:t> </a:t>
            </a:r>
            <a:r>
              <a:rPr sz="900" b="1" dirty="0">
                <a:latin typeface="Gellix"/>
                <a:cs typeface="Gellix"/>
              </a:rPr>
              <a:t>often</a:t>
            </a:r>
            <a:r>
              <a:rPr sz="900" b="1" spc="-20" dirty="0">
                <a:latin typeface="Gellix"/>
                <a:cs typeface="Gellix"/>
              </a:rPr>
              <a:t> </a:t>
            </a:r>
            <a:r>
              <a:rPr sz="900" b="1" dirty="0">
                <a:latin typeface="Gellix"/>
                <a:cs typeface="Gellix"/>
              </a:rPr>
              <a:t>does</a:t>
            </a:r>
            <a:r>
              <a:rPr sz="900" b="1" spc="-25" dirty="0">
                <a:latin typeface="Gellix"/>
                <a:cs typeface="Gellix"/>
              </a:rPr>
              <a:t> </a:t>
            </a:r>
            <a:r>
              <a:rPr sz="900" b="1" dirty="0">
                <a:latin typeface="Gellix"/>
                <a:cs typeface="Gellix"/>
              </a:rPr>
              <a:t>the</a:t>
            </a:r>
            <a:r>
              <a:rPr sz="900" b="1" spc="-15" dirty="0">
                <a:latin typeface="Gellix"/>
                <a:cs typeface="Gellix"/>
              </a:rPr>
              <a:t> </a:t>
            </a:r>
            <a:r>
              <a:rPr sz="900" b="1" dirty="0">
                <a:latin typeface="Gellix"/>
                <a:cs typeface="Gellix"/>
              </a:rPr>
              <a:t>TAC</a:t>
            </a:r>
            <a:r>
              <a:rPr sz="900" b="1" spc="-20" dirty="0">
                <a:latin typeface="Gellix"/>
                <a:cs typeface="Gellix"/>
              </a:rPr>
              <a:t> meet?</a:t>
            </a:r>
            <a:endParaRPr sz="900">
              <a:latin typeface="Gellix"/>
              <a:cs typeface="Gellix"/>
            </a:endParaRPr>
          </a:p>
          <a:p>
            <a:pPr marL="12700" marR="5080" algn="just">
              <a:lnSpc>
                <a:spcPct val="118300"/>
              </a:lnSpc>
              <a:spcBef>
                <a:spcPts val="10"/>
              </a:spcBef>
            </a:pPr>
            <a:r>
              <a:rPr sz="800" dirty="0">
                <a:latin typeface="Gellix"/>
                <a:cs typeface="Gellix"/>
              </a:rPr>
              <a:t>The</a:t>
            </a:r>
            <a:r>
              <a:rPr sz="800" spc="-4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TAC</a:t>
            </a:r>
            <a:r>
              <a:rPr sz="800" spc="-2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meets</a:t>
            </a:r>
            <a:r>
              <a:rPr sz="800" spc="-2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once</a:t>
            </a:r>
            <a:r>
              <a:rPr sz="800" spc="-2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</a:t>
            </a:r>
            <a:r>
              <a:rPr sz="800" spc="-2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year</a:t>
            </a:r>
            <a:r>
              <a:rPr sz="800" b="1" dirty="0">
                <a:latin typeface="Gellix"/>
                <a:cs typeface="Gellix"/>
              </a:rPr>
              <a:t>.</a:t>
            </a:r>
            <a:r>
              <a:rPr sz="800" b="1" spc="-20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First</a:t>
            </a:r>
            <a:r>
              <a:rPr sz="800" spc="-3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within</a:t>
            </a:r>
            <a:r>
              <a:rPr sz="800" spc="-2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the</a:t>
            </a:r>
            <a:r>
              <a:rPr sz="800" spc="-2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first</a:t>
            </a:r>
            <a:r>
              <a:rPr sz="800" spc="-2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4</a:t>
            </a:r>
            <a:r>
              <a:rPr sz="800" spc="-3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to</a:t>
            </a:r>
            <a:r>
              <a:rPr sz="800" spc="-3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6</a:t>
            </a:r>
            <a:r>
              <a:rPr sz="800" spc="-3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months</a:t>
            </a:r>
            <a:r>
              <a:rPr sz="800" spc="-20" dirty="0">
                <a:latin typeface="Gellix"/>
                <a:cs typeface="Gellix"/>
              </a:rPr>
              <a:t> </a:t>
            </a:r>
            <a:r>
              <a:rPr sz="800" spc="-25" dirty="0">
                <a:latin typeface="Gellix"/>
                <a:cs typeface="Gellix"/>
              </a:rPr>
              <a:t>of</a:t>
            </a:r>
            <a:r>
              <a:rPr sz="800" spc="50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the</a:t>
            </a:r>
            <a:r>
              <a:rPr sz="800" spc="3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PhD</a:t>
            </a:r>
            <a:r>
              <a:rPr sz="800" spc="3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(ideally</a:t>
            </a:r>
            <a:r>
              <a:rPr sz="800" spc="2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before</a:t>
            </a:r>
            <a:r>
              <a:rPr sz="800" spc="4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the</a:t>
            </a:r>
            <a:r>
              <a:rPr sz="800" spc="3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first</a:t>
            </a:r>
            <a:r>
              <a:rPr sz="800" spc="4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field</a:t>
            </a:r>
            <a:r>
              <a:rPr sz="800" spc="3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work</a:t>
            </a:r>
            <a:r>
              <a:rPr sz="800" spc="4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or</a:t>
            </a:r>
            <a:r>
              <a:rPr sz="800" spc="3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data</a:t>
            </a:r>
            <a:r>
              <a:rPr sz="800" spc="45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collection)</a:t>
            </a:r>
            <a:r>
              <a:rPr sz="800" spc="-5" dirty="0">
                <a:latin typeface="Gellix"/>
                <a:cs typeface="Gellix"/>
              </a:rPr>
              <a:t> </a:t>
            </a:r>
            <a:r>
              <a:rPr sz="800" spc="-25" dirty="0">
                <a:latin typeface="Gellix"/>
                <a:cs typeface="Gellix"/>
              </a:rPr>
              <a:t>to</a:t>
            </a:r>
            <a:r>
              <a:rPr sz="800" spc="50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evaluate</a:t>
            </a:r>
            <a:r>
              <a:rPr sz="800" spc="7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the</a:t>
            </a:r>
            <a:r>
              <a:rPr sz="800" spc="7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project</a:t>
            </a:r>
            <a:r>
              <a:rPr sz="800" spc="7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feasibility</a:t>
            </a:r>
            <a:r>
              <a:rPr sz="800" spc="7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and</a:t>
            </a:r>
            <a:r>
              <a:rPr sz="800" spc="8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methodology.</a:t>
            </a:r>
            <a:r>
              <a:rPr sz="800" spc="7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Then</a:t>
            </a:r>
            <a:r>
              <a:rPr sz="800" spc="7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18,</a:t>
            </a:r>
            <a:r>
              <a:rPr sz="800" spc="80" dirty="0">
                <a:latin typeface="Gellix"/>
                <a:cs typeface="Gellix"/>
              </a:rPr>
              <a:t> </a:t>
            </a:r>
            <a:r>
              <a:rPr sz="800" spc="-25" dirty="0">
                <a:latin typeface="Gellix"/>
                <a:cs typeface="Gellix"/>
              </a:rPr>
              <a:t>30,</a:t>
            </a:r>
            <a:r>
              <a:rPr sz="800" spc="50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and</a:t>
            </a:r>
            <a:r>
              <a:rPr sz="800" spc="-2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42</a:t>
            </a:r>
            <a:r>
              <a:rPr sz="800" spc="-3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months</a:t>
            </a:r>
            <a:r>
              <a:rPr sz="800" spc="-1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after</a:t>
            </a:r>
            <a:r>
              <a:rPr sz="800" spc="-1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the</a:t>
            </a:r>
            <a:r>
              <a:rPr sz="800" spc="-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onset</a:t>
            </a:r>
            <a:r>
              <a:rPr sz="800" spc="-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of</a:t>
            </a:r>
            <a:r>
              <a:rPr sz="800" spc="-1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the</a:t>
            </a:r>
            <a:r>
              <a:rPr sz="800" spc="-1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PhD</a:t>
            </a:r>
            <a:r>
              <a:rPr sz="800" spc="-1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thesis.</a:t>
            </a:r>
            <a:r>
              <a:rPr sz="800" spc="-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We</a:t>
            </a:r>
            <a:r>
              <a:rPr sz="800" spc="-15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encourage</a:t>
            </a:r>
            <a:r>
              <a:rPr sz="800" spc="50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these</a:t>
            </a:r>
            <a:r>
              <a:rPr sz="800" spc="5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meetings</a:t>
            </a:r>
            <a:r>
              <a:rPr sz="800" spc="6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to</a:t>
            </a:r>
            <a:r>
              <a:rPr sz="800" spc="6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be</a:t>
            </a:r>
            <a:r>
              <a:rPr sz="800" spc="7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held</a:t>
            </a:r>
            <a:r>
              <a:rPr sz="800" spc="7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online.</a:t>
            </a:r>
            <a:r>
              <a:rPr sz="800" spc="6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You</a:t>
            </a:r>
            <a:r>
              <a:rPr sz="800" spc="6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and</a:t>
            </a:r>
            <a:r>
              <a:rPr sz="800" spc="7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your</a:t>
            </a:r>
            <a:r>
              <a:rPr sz="800" spc="6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supervisor</a:t>
            </a:r>
            <a:r>
              <a:rPr sz="800" spc="70" dirty="0">
                <a:latin typeface="Gellix"/>
                <a:cs typeface="Gellix"/>
              </a:rPr>
              <a:t> </a:t>
            </a:r>
            <a:r>
              <a:rPr sz="800" spc="-25" dirty="0">
                <a:latin typeface="Gellix"/>
                <a:cs typeface="Gellix"/>
              </a:rPr>
              <a:t>are</a:t>
            </a:r>
            <a:r>
              <a:rPr sz="800" spc="500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responsible</a:t>
            </a:r>
            <a:r>
              <a:rPr sz="800" spc="2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for</a:t>
            </a:r>
            <a:r>
              <a:rPr sz="800" spc="10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organizing</a:t>
            </a:r>
            <a:r>
              <a:rPr sz="800" spc="2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the</a:t>
            </a:r>
            <a:r>
              <a:rPr sz="800" spc="10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meetings.</a:t>
            </a:r>
            <a:endParaRPr sz="800">
              <a:latin typeface="Gellix"/>
              <a:cs typeface="Gellix"/>
            </a:endParaRPr>
          </a:p>
          <a:p>
            <a:pPr>
              <a:lnSpc>
                <a:spcPct val="100000"/>
              </a:lnSpc>
              <a:spcBef>
                <a:spcPts val="290"/>
              </a:spcBef>
            </a:pPr>
            <a:endParaRPr sz="800">
              <a:latin typeface="Gellix"/>
              <a:cs typeface="Gellix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859D88"/>
                </a:solidFill>
                <a:latin typeface="Gellix"/>
                <a:cs typeface="Gellix"/>
              </a:rPr>
              <a:t>How</a:t>
            </a:r>
            <a:r>
              <a:rPr sz="1400" b="1" spc="-25" dirty="0">
                <a:solidFill>
                  <a:srgbClr val="859D88"/>
                </a:solidFill>
                <a:latin typeface="Gellix"/>
                <a:cs typeface="Gellix"/>
              </a:rPr>
              <a:t> </a:t>
            </a:r>
            <a:r>
              <a:rPr sz="1400" b="1" dirty="0">
                <a:solidFill>
                  <a:srgbClr val="859D88"/>
                </a:solidFill>
                <a:latin typeface="Gellix"/>
                <a:cs typeface="Gellix"/>
              </a:rPr>
              <a:t>many</a:t>
            </a:r>
            <a:r>
              <a:rPr sz="1400" b="1" spc="-20" dirty="0">
                <a:solidFill>
                  <a:srgbClr val="859D88"/>
                </a:solidFill>
                <a:latin typeface="Gellix"/>
                <a:cs typeface="Gellix"/>
              </a:rPr>
              <a:t> </a:t>
            </a:r>
            <a:r>
              <a:rPr sz="1400" b="1" dirty="0">
                <a:solidFill>
                  <a:srgbClr val="859D88"/>
                </a:solidFill>
                <a:latin typeface="Gellix"/>
                <a:cs typeface="Gellix"/>
              </a:rPr>
              <a:t>credits</a:t>
            </a:r>
            <a:r>
              <a:rPr sz="1400" b="1" spc="-25" dirty="0">
                <a:solidFill>
                  <a:srgbClr val="859D88"/>
                </a:solidFill>
                <a:latin typeface="Gellix"/>
                <a:cs typeface="Gellix"/>
              </a:rPr>
              <a:t> </a:t>
            </a:r>
            <a:r>
              <a:rPr sz="1400" b="1" dirty="0">
                <a:solidFill>
                  <a:srgbClr val="859D88"/>
                </a:solidFill>
                <a:latin typeface="Gellix"/>
                <a:cs typeface="Gellix"/>
              </a:rPr>
              <a:t>are</a:t>
            </a:r>
            <a:r>
              <a:rPr sz="1400" b="1" spc="-30" dirty="0">
                <a:solidFill>
                  <a:srgbClr val="859D88"/>
                </a:solidFill>
                <a:latin typeface="Gellix"/>
                <a:cs typeface="Gellix"/>
              </a:rPr>
              <a:t> </a:t>
            </a:r>
            <a:r>
              <a:rPr sz="1400" b="1" spc="-10" dirty="0">
                <a:solidFill>
                  <a:srgbClr val="859D88"/>
                </a:solidFill>
                <a:latin typeface="Gellix"/>
                <a:cs typeface="Gellix"/>
              </a:rPr>
              <a:t>required?</a:t>
            </a:r>
            <a:endParaRPr sz="1400">
              <a:latin typeface="Gellix"/>
              <a:cs typeface="Gellix"/>
            </a:endParaRPr>
          </a:p>
          <a:p>
            <a:pPr marL="12700" marR="186055" algn="just">
              <a:lnSpc>
                <a:spcPct val="118400"/>
              </a:lnSpc>
              <a:spcBef>
                <a:spcPts val="40"/>
              </a:spcBef>
            </a:pPr>
            <a:r>
              <a:rPr sz="800" dirty="0">
                <a:latin typeface="Gellix"/>
                <a:cs typeface="Gellix"/>
              </a:rPr>
              <a:t>DSLS</a:t>
            </a:r>
            <a:r>
              <a:rPr sz="800" spc="10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members</a:t>
            </a:r>
            <a:r>
              <a:rPr sz="800" spc="11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are</a:t>
            </a:r>
            <a:r>
              <a:rPr sz="800" spc="12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required</a:t>
            </a:r>
            <a:r>
              <a:rPr sz="800" spc="114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to</a:t>
            </a:r>
            <a:r>
              <a:rPr sz="800" spc="10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validate</a:t>
            </a:r>
            <a:r>
              <a:rPr sz="800" spc="114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</a:t>
            </a:r>
            <a:r>
              <a:rPr sz="800" spc="114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minimum</a:t>
            </a:r>
            <a:r>
              <a:rPr sz="800" spc="12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of</a:t>
            </a:r>
            <a:r>
              <a:rPr sz="800" spc="120" dirty="0">
                <a:latin typeface="Gellix"/>
                <a:cs typeface="Gellix"/>
              </a:rPr>
              <a:t> </a:t>
            </a:r>
            <a:r>
              <a:rPr sz="800" spc="-25" dirty="0">
                <a:latin typeface="Gellix"/>
                <a:cs typeface="Gellix"/>
              </a:rPr>
              <a:t>12</a:t>
            </a:r>
            <a:r>
              <a:rPr sz="800" spc="50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credits</a:t>
            </a:r>
            <a:r>
              <a:rPr sz="800" spc="26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in</a:t>
            </a:r>
            <a:r>
              <a:rPr sz="800" spc="27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total</a:t>
            </a:r>
            <a:r>
              <a:rPr sz="800" spc="27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during</a:t>
            </a:r>
            <a:r>
              <a:rPr sz="800" spc="27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the</a:t>
            </a:r>
            <a:r>
              <a:rPr sz="800" spc="27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course</a:t>
            </a:r>
            <a:r>
              <a:rPr sz="800" spc="27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of</a:t>
            </a:r>
            <a:r>
              <a:rPr sz="800" spc="27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their</a:t>
            </a:r>
            <a:r>
              <a:rPr sz="800" spc="26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PhD,</a:t>
            </a:r>
            <a:r>
              <a:rPr sz="800" spc="27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with</a:t>
            </a:r>
            <a:r>
              <a:rPr sz="800" spc="270" dirty="0">
                <a:latin typeface="Gellix"/>
                <a:cs typeface="Gellix"/>
              </a:rPr>
              <a:t> </a:t>
            </a:r>
            <a:r>
              <a:rPr sz="800" spc="-50" dirty="0">
                <a:latin typeface="Gellix"/>
                <a:cs typeface="Gellix"/>
              </a:rPr>
              <a:t>a</a:t>
            </a:r>
            <a:r>
              <a:rPr sz="800" spc="50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minimum</a:t>
            </a:r>
            <a:r>
              <a:rPr sz="800" spc="229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of</a:t>
            </a:r>
            <a:r>
              <a:rPr sz="800" spc="22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6</a:t>
            </a:r>
            <a:r>
              <a:rPr sz="800" spc="23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credits</a:t>
            </a:r>
            <a:r>
              <a:rPr sz="800" spc="21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within</a:t>
            </a:r>
            <a:r>
              <a:rPr sz="800" spc="22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the</a:t>
            </a:r>
            <a:r>
              <a:rPr sz="800" spc="23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DSLS</a:t>
            </a:r>
            <a:r>
              <a:rPr sz="800" spc="22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program</a:t>
            </a:r>
            <a:r>
              <a:rPr sz="800" spc="23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(and</a:t>
            </a:r>
            <a:r>
              <a:rPr sz="800" spc="225" dirty="0">
                <a:latin typeface="Gellix"/>
                <a:cs typeface="Gellix"/>
              </a:rPr>
              <a:t> </a:t>
            </a:r>
            <a:r>
              <a:rPr sz="800" spc="-50" dirty="0">
                <a:latin typeface="Gellix"/>
                <a:cs typeface="Gellix"/>
              </a:rPr>
              <a:t>a</a:t>
            </a:r>
            <a:r>
              <a:rPr sz="800" spc="50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minimum</a:t>
            </a:r>
            <a:r>
              <a:rPr sz="800" spc="3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of</a:t>
            </a:r>
            <a:r>
              <a:rPr sz="800" spc="2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2</a:t>
            </a:r>
            <a:r>
              <a:rPr sz="800" spc="2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credits</a:t>
            </a:r>
            <a:r>
              <a:rPr sz="800" spc="2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in</a:t>
            </a:r>
            <a:r>
              <a:rPr sz="800" spc="2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each</a:t>
            </a:r>
            <a:r>
              <a:rPr sz="800" spc="3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credit</a:t>
            </a:r>
            <a:r>
              <a:rPr sz="800" spc="2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category:</a:t>
            </a:r>
            <a:r>
              <a:rPr sz="800" spc="25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Transferable</a:t>
            </a:r>
            <a:r>
              <a:rPr sz="800" spc="50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skills,</a:t>
            </a:r>
            <a:r>
              <a:rPr sz="800" spc="-2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Research</a:t>
            </a:r>
            <a:r>
              <a:rPr sz="800" spc="-1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tools,</a:t>
            </a:r>
            <a:r>
              <a:rPr sz="800" spc="-1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and</a:t>
            </a:r>
            <a:r>
              <a:rPr sz="800" spc="-15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Scientific</a:t>
            </a:r>
            <a:r>
              <a:rPr sz="800" spc="-20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activities.)</a:t>
            </a:r>
            <a:endParaRPr sz="800">
              <a:latin typeface="Gellix"/>
              <a:cs typeface="Gellix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6963" y="452155"/>
            <a:ext cx="276542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859D88"/>
                </a:solidFill>
                <a:latin typeface="Gellix"/>
                <a:cs typeface="Gellix"/>
              </a:rPr>
              <a:t>What</a:t>
            </a:r>
            <a:r>
              <a:rPr sz="1400" b="1" spc="-15" dirty="0">
                <a:solidFill>
                  <a:srgbClr val="859D88"/>
                </a:solidFill>
                <a:latin typeface="Gellix"/>
                <a:cs typeface="Gellix"/>
              </a:rPr>
              <a:t> </a:t>
            </a:r>
            <a:r>
              <a:rPr sz="1400" b="1" dirty="0">
                <a:solidFill>
                  <a:srgbClr val="859D88"/>
                </a:solidFill>
                <a:latin typeface="Gellix"/>
                <a:cs typeface="Gellix"/>
              </a:rPr>
              <a:t>are</a:t>
            </a:r>
            <a:r>
              <a:rPr sz="1400" b="1" spc="-20" dirty="0">
                <a:solidFill>
                  <a:srgbClr val="859D88"/>
                </a:solidFill>
                <a:latin typeface="Gellix"/>
                <a:cs typeface="Gellix"/>
              </a:rPr>
              <a:t> </a:t>
            </a:r>
            <a:r>
              <a:rPr sz="1400" b="1" dirty="0">
                <a:solidFill>
                  <a:srgbClr val="859D88"/>
                </a:solidFill>
                <a:latin typeface="Gellix"/>
                <a:cs typeface="Gellix"/>
              </a:rPr>
              <a:t>the</a:t>
            </a:r>
            <a:r>
              <a:rPr sz="1400" b="1" spc="-20" dirty="0">
                <a:solidFill>
                  <a:srgbClr val="859D88"/>
                </a:solidFill>
                <a:latin typeface="Gellix"/>
                <a:cs typeface="Gellix"/>
              </a:rPr>
              <a:t> </a:t>
            </a:r>
            <a:r>
              <a:rPr sz="1400" b="1" dirty="0">
                <a:solidFill>
                  <a:srgbClr val="859D88"/>
                </a:solidFill>
                <a:latin typeface="Gellix"/>
                <a:cs typeface="Gellix"/>
              </a:rPr>
              <a:t>3</a:t>
            </a:r>
            <a:r>
              <a:rPr sz="1400" b="1" spc="-30" dirty="0">
                <a:solidFill>
                  <a:srgbClr val="859D88"/>
                </a:solidFill>
                <a:latin typeface="Gellix"/>
                <a:cs typeface="Gellix"/>
              </a:rPr>
              <a:t> </a:t>
            </a:r>
            <a:r>
              <a:rPr sz="1400" b="1" dirty="0">
                <a:solidFill>
                  <a:srgbClr val="859D88"/>
                </a:solidFill>
                <a:latin typeface="Gellix"/>
                <a:cs typeface="Gellix"/>
              </a:rPr>
              <a:t>credit</a:t>
            </a:r>
            <a:r>
              <a:rPr sz="1400" b="1" spc="-15" dirty="0">
                <a:solidFill>
                  <a:srgbClr val="859D88"/>
                </a:solidFill>
                <a:latin typeface="Gellix"/>
                <a:cs typeface="Gellix"/>
              </a:rPr>
              <a:t> </a:t>
            </a:r>
            <a:r>
              <a:rPr sz="1400" b="1" spc="-10" dirty="0">
                <a:solidFill>
                  <a:srgbClr val="859D88"/>
                </a:solidFill>
                <a:latin typeface="Gellix"/>
                <a:cs typeface="Gellix"/>
              </a:rPr>
              <a:t>categories?</a:t>
            </a:r>
            <a:endParaRPr sz="1400">
              <a:latin typeface="Gellix"/>
              <a:cs typeface="Gellix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6061" y="4251784"/>
            <a:ext cx="2941955" cy="3535679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450"/>
              </a:spcBef>
            </a:pPr>
            <a:r>
              <a:rPr sz="1400" b="1" dirty="0">
                <a:solidFill>
                  <a:srgbClr val="859D88"/>
                </a:solidFill>
                <a:latin typeface="Gellix"/>
                <a:cs typeface="Gellix"/>
              </a:rPr>
              <a:t>How</a:t>
            </a:r>
            <a:r>
              <a:rPr sz="1400" b="1" spc="-25" dirty="0">
                <a:solidFill>
                  <a:srgbClr val="859D88"/>
                </a:solidFill>
                <a:latin typeface="Gellix"/>
                <a:cs typeface="Gellix"/>
              </a:rPr>
              <a:t> </a:t>
            </a:r>
            <a:r>
              <a:rPr sz="1400" b="1" dirty="0">
                <a:solidFill>
                  <a:srgbClr val="859D88"/>
                </a:solidFill>
                <a:latin typeface="Gellix"/>
                <a:cs typeface="Gellix"/>
              </a:rPr>
              <a:t>to</a:t>
            </a:r>
            <a:r>
              <a:rPr sz="1400" b="1" spc="-25" dirty="0">
                <a:solidFill>
                  <a:srgbClr val="859D88"/>
                </a:solidFill>
                <a:latin typeface="Gellix"/>
                <a:cs typeface="Gellix"/>
              </a:rPr>
              <a:t> </a:t>
            </a:r>
            <a:r>
              <a:rPr sz="1400" b="1" dirty="0">
                <a:solidFill>
                  <a:srgbClr val="859D88"/>
                </a:solidFill>
                <a:latin typeface="Gellix"/>
                <a:cs typeface="Gellix"/>
              </a:rPr>
              <a:t>get</a:t>
            </a:r>
            <a:r>
              <a:rPr sz="1400" b="1" spc="-15" dirty="0">
                <a:solidFill>
                  <a:srgbClr val="859D88"/>
                </a:solidFill>
                <a:latin typeface="Gellix"/>
                <a:cs typeface="Gellix"/>
              </a:rPr>
              <a:t> </a:t>
            </a:r>
            <a:r>
              <a:rPr sz="1400" b="1" spc="-10" dirty="0">
                <a:solidFill>
                  <a:srgbClr val="859D88"/>
                </a:solidFill>
                <a:latin typeface="Gellix"/>
                <a:cs typeface="Gellix"/>
              </a:rPr>
              <a:t>credits?</a:t>
            </a:r>
            <a:endParaRPr sz="1400">
              <a:latin typeface="Gellix"/>
              <a:cs typeface="Gellix"/>
            </a:endParaRPr>
          </a:p>
          <a:p>
            <a:pPr marL="63500" marR="280670">
              <a:lnSpc>
                <a:spcPct val="118800"/>
              </a:lnSpc>
              <a:spcBef>
                <a:spcPts val="20"/>
              </a:spcBef>
            </a:pPr>
            <a:r>
              <a:rPr sz="800" dirty="0">
                <a:latin typeface="Gellix"/>
                <a:cs typeface="Gellix"/>
              </a:rPr>
              <a:t>Credits</a:t>
            </a:r>
            <a:r>
              <a:rPr sz="800" spc="-2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can</a:t>
            </a:r>
            <a:r>
              <a:rPr sz="800" spc="-2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be</a:t>
            </a:r>
            <a:r>
              <a:rPr sz="800" spc="-1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acquired</a:t>
            </a:r>
            <a:r>
              <a:rPr sz="800" spc="-1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by</a:t>
            </a:r>
            <a:r>
              <a:rPr sz="800" spc="-30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following</a:t>
            </a:r>
            <a:r>
              <a:rPr sz="800" spc="-1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courses,</a:t>
            </a:r>
            <a:r>
              <a:rPr sz="800" spc="-15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activities,</a:t>
            </a:r>
            <a:r>
              <a:rPr sz="800" spc="50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and</a:t>
            </a:r>
            <a:r>
              <a:rPr sz="800" spc="-1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workshops</a:t>
            </a:r>
            <a:r>
              <a:rPr sz="800" spc="-10" dirty="0">
                <a:latin typeface="Gellix"/>
                <a:cs typeface="Gellix"/>
              </a:rPr>
              <a:t> organized </a:t>
            </a:r>
            <a:r>
              <a:rPr sz="800" dirty="0">
                <a:latin typeface="Gellix"/>
                <a:cs typeface="Gellix"/>
              </a:rPr>
              <a:t>by</a:t>
            </a:r>
            <a:r>
              <a:rPr sz="800" spc="-1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the</a:t>
            </a:r>
            <a:r>
              <a:rPr sz="800" spc="-1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DSLS or</a:t>
            </a:r>
            <a:r>
              <a:rPr sz="800" spc="-1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by</a:t>
            </a:r>
            <a:r>
              <a:rPr sz="800" spc="-10" dirty="0">
                <a:latin typeface="Gellix"/>
                <a:cs typeface="Gellix"/>
              </a:rPr>
              <a:t> External</a:t>
            </a:r>
            <a:endParaRPr sz="800">
              <a:latin typeface="Gellix"/>
              <a:cs typeface="Gellix"/>
            </a:endParaRPr>
          </a:p>
          <a:p>
            <a:pPr marL="63500" marR="55880" indent="-635">
              <a:lnSpc>
                <a:spcPct val="118300"/>
              </a:lnSpc>
              <a:spcBef>
                <a:spcPts val="5"/>
              </a:spcBef>
            </a:pPr>
            <a:r>
              <a:rPr sz="800" spc="-10" dirty="0">
                <a:latin typeface="Gellix"/>
                <a:cs typeface="Gellix"/>
              </a:rPr>
              <a:t>programs</a:t>
            </a:r>
            <a:r>
              <a:rPr sz="800" spc="-1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(CUSO,</a:t>
            </a:r>
            <a:r>
              <a:rPr sz="800" spc="-10" dirty="0">
                <a:latin typeface="Gellix"/>
                <a:cs typeface="Gellix"/>
              </a:rPr>
              <a:t> Ateliers</a:t>
            </a:r>
            <a:r>
              <a:rPr sz="800" spc="-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REGARDS,</a:t>
            </a:r>
            <a:r>
              <a:rPr sz="800" spc="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LS</a:t>
            </a:r>
            <a:r>
              <a:rPr sz="750" baseline="33333" dirty="0">
                <a:latin typeface="Gellix"/>
                <a:cs typeface="Gellix"/>
              </a:rPr>
              <a:t>2</a:t>
            </a:r>
            <a:r>
              <a:rPr sz="800" dirty="0">
                <a:latin typeface="Gellix"/>
                <a:cs typeface="Gellix"/>
              </a:rPr>
              <a:t>,</a:t>
            </a:r>
            <a:r>
              <a:rPr sz="800" spc="-1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etc.), by</a:t>
            </a:r>
            <a:r>
              <a:rPr sz="800" spc="-10" dirty="0">
                <a:latin typeface="Gellix"/>
                <a:cs typeface="Gellix"/>
              </a:rPr>
              <a:t> presenting</a:t>
            </a:r>
            <a:r>
              <a:rPr sz="800" spc="50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at</a:t>
            </a:r>
            <a:r>
              <a:rPr sz="800" spc="5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conferences</a:t>
            </a:r>
            <a:r>
              <a:rPr sz="800" spc="-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or</a:t>
            </a:r>
            <a:r>
              <a:rPr sz="800" spc="-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seminars,</a:t>
            </a:r>
            <a:r>
              <a:rPr sz="800" spc="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by </a:t>
            </a:r>
            <a:r>
              <a:rPr sz="800" spc="-10" dirty="0">
                <a:latin typeface="Gellix"/>
                <a:cs typeface="Gellix"/>
              </a:rPr>
              <a:t>publishing</a:t>
            </a:r>
            <a:r>
              <a:rPr sz="800" spc="1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papers</a:t>
            </a:r>
            <a:r>
              <a:rPr sz="800" spc="-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as</a:t>
            </a:r>
            <a:r>
              <a:rPr sz="800" spc="-5" dirty="0">
                <a:latin typeface="Gellix"/>
                <a:cs typeface="Gellix"/>
              </a:rPr>
              <a:t> </a:t>
            </a:r>
            <a:r>
              <a:rPr sz="800" spc="-20" dirty="0">
                <a:latin typeface="Gellix"/>
                <a:cs typeface="Gellix"/>
              </a:rPr>
              <a:t>first</a:t>
            </a:r>
            <a:r>
              <a:rPr sz="800" spc="50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author,</a:t>
            </a:r>
            <a:r>
              <a:rPr sz="800" spc="1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by</a:t>
            </a:r>
            <a:r>
              <a:rPr sz="800" spc="15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participating</a:t>
            </a:r>
            <a:r>
              <a:rPr sz="800" spc="2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in</a:t>
            </a:r>
            <a:r>
              <a:rPr sz="800" spc="10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outreach</a:t>
            </a:r>
            <a:r>
              <a:rPr sz="800" spc="15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activities,</a:t>
            </a:r>
            <a:r>
              <a:rPr sz="800" spc="1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or</a:t>
            </a:r>
            <a:r>
              <a:rPr sz="800" spc="10" dirty="0">
                <a:latin typeface="Gellix"/>
                <a:cs typeface="Gellix"/>
              </a:rPr>
              <a:t> </a:t>
            </a:r>
            <a:r>
              <a:rPr sz="800" spc="-25" dirty="0">
                <a:latin typeface="Gellix"/>
                <a:cs typeface="Gellix"/>
              </a:rPr>
              <a:t>by</a:t>
            </a:r>
            <a:r>
              <a:rPr sz="800" spc="50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organizing</a:t>
            </a:r>
            <a:r>
              <a:rPr sz="800" spc="-50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events.</a:t>
            </a:r>
            <a:endParaRPr sz="800">
              <a:latin typeface="Gellix"/>
              <a:cs typeface="Gellix"/>
            </a:endParaRPr>
          </a:p>
          <a:p>
            <a:pPr>
              <a:lnSpc>
                <a:spcPct val="100000"/>
              </a:lnSpc>
              <a:spcBef>
                <a:spcPts val="265"/>
              </a:spcBef>
            </a:pPr>
            <a:endParaRPr sz="800">
              <a:latin typeface="Gellix"/>
              <a:cs typeface="Gellix"/>
            </a:endParaRPr>
          </a:p>
          <a:p>
            <a:pPr marL="63500">
              <a:lnSpc>
                <a:spcPct val="100000"/>
              </a:lnSpc>
              <a:spcBef>
                <a:spcPts val="5"/>
              </a:spcBef>
            </a:pPr>
            <a:r>
              <a:rPr sz="1400" b="1" dirty="0">
                <a:solidFill>
                  <a:srgbClr val="859D88"/>
                </a:solidFill>
                <a:latin typeface="Gellix"/>
                <a:cs typeface="Gellix"/>
              </a:rPr>
              <a:t>How</a:t>
            </a:r>
            <a:r>
              <a:rPr sz="1400" b="1" spc="-10" dirty="0">
                <a:solidFill>
                  <a:srgbClr val="859D88"/>
                </a:solidFill>
                <a:latin typeface="Gellix"/>
                <a:cs typeface="Gellix"/>
              </a:rPr>
              <a:t> </a:t>
            </a:r>
            <a:r>
              <a:rPr sz="1400" b="1" dirty="0">
                <a:solidFill>
                  <a:srgbClr val="859D88"/>
                </a:solidFill>
                <a:latin typeface="Gellix"/>
                <a:cs typeface="Gellix"/>
              </a:rPr>
              <a:t>to</a:t>
            </a:r>
            <a:r>
              <a:rPr sz="1400" b="1" spc="-10" dirty="0">
                <a:solidFill>
                  <a:srgbClr val="859D88"/>
                </a:solidFill>
                <a:latin typeface="Gellix"/>
                <a:cs typeface="Gellix"/>
              </a:rPr>
              <a:t> validate credits?</a:t>
            </a:r>
            <a:endParaRPr sz="1400">
              <a:latin typeface="Gellix"/>
              <a:cs typeface="Gellix"/>
            </a:endParaRPr>
          </a:p>
          <a:p>
            <a:pPr marL="62865" marR="77470" algn="just">
              <a:lnSpc>
                <a:spcPct val="118500"/>
              </a:lnSpc>
              <a:spcBef>
                <a:spcPts val="35"/>
              </a:spcBef>
            </a:pPr>
            <a:r>
              <a:rPr sz="800" dirty="0">
                <a:latin typeface="Gellix"/>
                <a:cs typeface="Gellix"/>
              </a:rPr>
              <a:t>Credits</a:t>
            </a:r>
            <a:r>
              <a:rPr sz="800" spc="25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acquired</a:t>
            </a:r>
            <a:r>
              <a:rPr sz="800" spc="26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with</a:t>
            </a:r>
            <a:r>
              <a:rPr sz="800" spc="26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DSLS</a:t>
            </a:r>
            <a:r>
              <a:rPr sz="800" spc="26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activities</a:t>
            </a:r>
            <a:r>
              <a:rPr sz="800" spc="254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are</a:t>
            </a:r>
            <a:r>
              <a:rPr sz="800" spc="265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automatically</a:t>
            </a:r>
            <a:r>
              <a:rPr sz="800" spc="500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validated.</a:t>
            </a:r>
            <a:r>
              <a:rPr sz="800" spc="-5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Credits for</a:t>
            </a:r>
            <a:r>
              <a:rPr sz="800" spc="-15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participation</a:t>
            </a:r>
            <a:r>
              <a:rPr sz="800" spc="-5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to</a:t>
            </a:r>
            <a:r>
              <a:rPr sz="800" spc="-1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an</a:t>
            </a:r>
            <a:r>
              <a:rPr sz="800" spc="-5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external</a:t>
            </a:r>
            <a:r>
              <a:rPr sz="800" spc="-5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activity </a:t>
            </a:r>
            <a:r>
              <a:rPr sz="800" spc="-25" dirty="0">
                <a:latin typeface="Gellix"/>
                <a:cs typeface="Gellix"/>
              </a:rPr>
              <a:t>are</a:t>
            </a:r>
            <a:r>
              <a:rPr sz="800" spc="50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validated</a:t>
            </a:r>
            <a:r>
              <a:rPr sz="800" spc="-1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after</a:t>
            </a:r>
            <a:r>
              <a:rPr sz="800" spc="-1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sending</a:t>
            </a:r>
            <a:r>
              <a:rPr sz="800" spc="-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</a:t>
            </a:r>
            <a:r>
              <a:rPr sz="800" spc="-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certificate</a:t>
            </a:r>
            <a:r>
              <a:rPr sz="800" spc="-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of</a:t>
            </a:r>
            <a:r>
              <a:rPr sz="800" spc="-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attendance</a:t>
            </a:r>
            <a:r>
              <a:rPr sz="800" spc="-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and</a:t>
            </a:r>
            <a:r>
              <a:rPr sz="800" spc="-5" dirty="0">
                <a:latin typeface="Gellix"/>
                <a:cs typeface="Gellix"/>
              </a:rPr>
              <a:t> </a:t>
            </a:r>
            <a:r>
              <a:rPr sz="800" spc="-25" dirty="0">
                <a:latin typeface="Gellix"/>
                <a:cs typeface="Gellix"/>
              </a:rPr>
              <a:t>the</a:t>
            </a:r>
            <a:r>
              <a:rPr sz="800" spc="500" dirty="0">
                <a:latin typeface="Gellix"/>
                <a:cs typeface="Gellix"/>
              </a:rPr>
              <a:t> </a:t>
            </a:r>
            <a:r>
              <a:rPr sz="800" i="1" dirty="0">
                <a:latin typeface="Gellix"/>
                <a:cs typeface="Gellix"/>
              </a:rPr>
              <a:t>External</a:t>
            </a:r>
            <a:r>
              <a:rPr sz="800" i="1" spc="10" dirty="0">
                <a:latin typeface="Gellix"/>
                <a:cs typeface="Gellix"/>
              </a:rPr>
              <a:t> </a:t>
            </a:r>
            <a:r>
              <a:rPr sz="800" i="1" dirty="0">
                <a:latin typeface="Gellix"/>
                <a:cs typeface="Gellix"/>
              </a:rPr>
              <a:t>Credit</a:t>
            </a:r>
            <a:r>
              <a:rPr sz="800" i="1" spc="15" dirty="0">
                <a:latin typeface="Gellix"/>
                <a:cs typeface="Gellix"/>
              </a:rPr>
              <a:t> </a:t>
            </a:r>
            <a:r>
              <a:rPr sz="800" i="1" dirty="0">
                <a:latin typeface="Gellix"/>
                <a:cs typeface="Gellix"/>
              </a:rPr>
              <a:t>Validation</a:t>
            </a:r>
            <a:r>
              <a:rPr sz="800" i="1" spc="10" dirty="0">
                <a:latin typeface="Gellix"/>
                <a:cs typeface="Gellix"/>
              </a:rPr>
              <a:t> </a:t>
            </a:r>
            <a:r>
              <a:rPr sz="800" i="1" dirty="0">
                <a:latin typeface="Gellix"/>
                <a:cs typeface="Gellix"/>
              </a:rPr>
              <a:t>form</a:t>
            </a:r>
            <a:r>
              <a:rPr sz="800" i="1" spc="1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to</a:t>
            </a:r>
            <a:r>
              <a:rPr sz="800" spc="1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  <a:hlinkClick r:id="rId2"/>
              </a:rPr>
              <a:t>ds.biology@unine.ch.</a:t>
            </a:r>
            <a:r>
              <a:rPr sz="800" spc="15" dirty="0">
                <a:latin typeface="Gellix"/>
                <a:cs typeface="Gellix"/>
              </a:rPr>
              <a:t> </a:t>
            </a:r>
            <a:r>
              <a:rPr sz="800" spc="-25" dirty="0">
                <a:latin typeface="Gellix"/>
                <a:cs typeface="Gellix"/>
              </a:rPr>
              <a:t>For</a:t>
            </a:r>
            <a:r>
              <a:rPr sz="800" spc="50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oral</a:t>
            </a:r>
            <a:r>
              <a:rPr sz="800" spc="-2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and</a:t>
            </a:r>
            <a:r>
              <a:rPr sz="800" spc="-1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poster</a:t>
            </a:r>
            <a:r>
              <a:rPr sz="800" spc="-20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presentations,</a:t>
            </a:r>
            <a:r>
              <a:rPr sz="800" spc="-2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the</a:t>
            </a:r>
            <a:r>
              <a:rPr sz="800" spc="-1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abstract</a:t>
            </a:r>
            <a:r>
              <a:rPr sz="800" spc="-1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and</a:t>
            </a:r>
            <a:r>
              <a:rPr sz="800" spc="-1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the</a:t>
            </a:r>
            <a:r>
              <a:rPr sz="800" spc="-30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meeting</a:t>
            </a:r>
            <a:r>
              <a:rPr sz="800" spc="50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program</a:t>
            </a:r>
            <a:r>
              <a:rPr sz="800" spc="5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(mentioning</a:t>
            </a:r>
            <a:r>
              <a:rPr sz="800" spc="1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the</a:t>
            </a:r>
            <a:r>
              <a:rPr sz="800" spc="20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presentation)</a:t>
            </a:r>
            <a:r>
              <a:rPr sz="800" spc="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are</a:t>
            </a:r>
            <a:r>
              <a:rPr sz="800" spc="15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required.</a:t>
            </a:r>
            <a:endParaRPr sz="800">
              <a:latin typeface="Gellix"/>
              <a:cs typeface="Gellix"/>
            </a:endParaRPr>
          </a:p>
          <a:p>
            <a:pPr>
              <a:lnSpc>
                <a:spcPct val="100000"/>
              </a:lnSpc>
              <a:spcBef>
                <a:spcPts val="280"/>
              </a:spcBef>
            </a:pPr>
            <a:endParaRPr sz="800">
              <a:latin typeface="Gellix"/>
              <a:cs typeface="Gellix"/>
            </a:endParaRPr>
          </a:p>
          <a:p>
            <a:pPr marL="63500">
              <a:lnSpc>
                <a:spcPct val="100000"/>
              </a:lnSpc>
            </a:pPr>
            <a:r>
              <a:rPr sz="1400" b="1" dirty="0">
                <a:solidFill>
                  <a:srgbClr val="859D88"/>
                </a:solidFill>
                <a:latin typeface="Gellix"/>
                <a:cs typeface="Gellix"/>
              </a:rPr>
              <a:t>How</a:t>
            </a:r>
            <a:r>
              <a:rPr sz="1400" b="1" spc="-25" dirty="0">
                <a:solidFill>
                  <a:srgbClr val="859D88"/>
                </a:solidFill>
                <a:latin typeface="Gellix"/>
                <a:cs typeface="Gellix"/>
              </a:rPr>
              <a:t> </a:t>
            </a:r>
            <a:r>
              <a:rPr sz="1400" b="1" dirty="0">
                <a:solidFill>
                  <a:srgbClr val="859D88"/>
                </a:solidFill>
                <a:latin typeface="Gellix"/>
                <a:cs typeface="Gellix"/>
              </a:rPr>
              <a:t>many</a:t>
            </a:r>
            <a:r>
              <a:rPr sz="1400" b="1" spc="-20" dirty="0">
                <a:solidFill>
                  <a:srgbClr val="859D88"/>
                </a:solidFill>
                <a:latin typeface="Gellix"/>
                <a:cs typeface="Gellix"/>
              </a:rPr>
              <a:t> </a:t>
            </a:r>
            <a:r>
              <a:rPr sz="1400" b="1" dirty="0">
                <a:solidFill>
                  <a:srgbClr val="859D88"/>
                </a:solidFill>
                <a:latin typeface="Gellix"/>
                <a:cs typeface="Gellix"/>
              </a:rPr>
              <a:t>credits</a:t>
            </a:r>
            <a:r>
              <a:rPr sz="1400" b="1" spc="-25" dirty="0">
                <a:solidFill>
                  <a:srgbClr val="859D88"/>
                </a:solidFill>
                <a:latin typeface="Gellix"/>
                <a:cs typeface="Gellix"/>
              </a:rPr>
              <a:t> </a:t>
            </a:r>
            <a:r>
              <a:rPr sz="1400" b="1" dirty="0">
                <a:solidFill>
                  <a:srgbClr val="859D88"/>
                </a:solidFill>
                <a:latin typeface="Gellix"/>
                <a:cs typeface="Gellix"/>
              </a:rPr>
              <a:t>per</a:t>
            </a:r>
            <a:r>
              <a:rPr sz="1400" b="1" spc="-30" dirty="0">
                <a:solidFill>
                  <a:srgbClr val="859D88"/>
                </a:solidFill>
                <a:latin typeface="Gellix"/>
                <a:cs typeface="Gellix"/>
              </a:rPr>
              <a:t> </a:t>
            </a:r>
            <a:r>
              <a:rPr sz="1400" b="1" spc="-10" dirty="0">
                <a:solidFill>
                  <a:srgbClr val="859D88"/>
                </a:solidFill>
                <a:latin typeface="Gellix"/>
                <a:cs typeface="Gellix"/>
              </a:rPr>
              <a:t>activity?</a:t>
            </a:r>
            <a:endParaRPr sz="1400">
              <a:latin typeface="Gellix"/>
              <a:cs typeface="Gellix"/>
            </a:endParaRPr>
          </a:p>
          <a:p>
            <a:pPr marL="63500" marR="76200" algn="just">
              <a:lnSpc>
                <a:spcPct val="118400"/>
              </a:lnSpc>
              <a:spcBef>
                <a:spcPts val="25"/>
              </a:spcBef>
            </a:pPr>
            <a:r>
              <a:rPr sz="800" dirty="0">
                <a:latin typeface="Gellix"/>
                <a:cs typeface="Gellix"/>
              </a:rPr>
              <a:t>The credit</a:t>
            </a:r>
            <a:r>
              <a:rPr sz="800" spc="1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value of</a:t>
            </a:r>
            <a:r>
              <a:rPr sz="800" spc="1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</a:t>
            </a:r>
            <a:r>
              <a:rPr sz="800" spc="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given</a:t>
            </a:r>
            <a:r>
              <a:rPr sz="800" spc="-15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activity</a:t>
            </a:r>
            <a:r>
              <a:rPr sz="800" dirty="0">
                <a:latin typeface="Gellix"/>
                <a:cs typeface="Gellix"/>
              </a:rPr>
              <a:t> is at</a:t>
            </a:r>
            <a:r>
              <a:rPr sz="800" spc="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the</a:t>
            </a:r>
            <a:r>
              <a:rPr sz="800" spc="5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discretion</a:t>
            </a:r>
            <a:r>
              <a:rPr sz="800" spc="-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of</a:t>
            </a:r>
            <a:r>
              <a:rPr sz="800" spc="10" dirty="0">
                <a:latin typeface="Gellix"/>
                <a:cs typeface="Gellix"/>
              </a:rPr>
              <a:t> </a:t>
            </a:r>
            <a:r>
              <a:rPr sz="800" spc="-25" dirty="0">
                <a:latin typeface="Gellix"/>
                <a:cs typeface="Gellix"/>
              </a:rPr>
              <a:t>the</a:t>
            </a:r>
            <a:r>
              <a:rPr sz="800" spc="50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Doctoral</a:t>
            </a:r>
            <a:r>
              <a:rPr sz="800" spc="3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School</a:t>
            </a:r>
            <a:r>
              <a:rPr sz="800" spc="3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academic</a:t>
            </a:r>
            <a:r>
              <a:rPr sz="800" spc="3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coordinator.</a:t>
            </a:r>
            <a:r>
              <a:rPr sz="800" spc="4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However,</a:t>
            </a:r>
            <a:r>
              <a:rPr sz="800" spc="3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as</a:t>
            </a:r>
            <a:r>
              <a:rPr sz="800" spc="3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</a:t>
            </a:r>
            <a:r>
              <a:rPr sz="800" spc="40" dirty="0">
                <a:latin typeface="Gellix"/>
                <a:cs typeface="Gellix"/>
              </a:rPr>
              <a:t> </a:t>
            </a:r>
            <a:r>
              <a:rPr sz="800" spc="-20" dirty="0">
                <a:latin typeface="Gellix"/>
                <a:cs typeface="Gellix"/>
              </a:rPr>
              <a:t>rule</a:t>
            </a:r>
            <a:r>
              <a:rPr sz="800" spc="50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of</a:t>
            </a:r>
            <a:r>
              <a:rPr sz="800" spc="16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thumb,</a:t>
            </a:r>
            <a:r>
              <a:rPr sz="800" spc="16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one</a:t>
            </a:r>
            <a:r>
              <a:rPr sz="800" spc="15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day</a:t>
            </a:r>
            <a:r>
              <a:rPr sz="800" spc="16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of</a:t>
            </a:r>
            <a:r>
              <a:rPr sz="800" spc="15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workshop</a:t>
            </a:r>
            <a:r>
              <a:rPr sz="800" spc="17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(7h),</a:t>
            </a:r>
            <a:r>
              <a:rPr sz="800" spc="16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participation</a:t>
            </a:r>
            <a:r>
              <a:rPr sz="800" spc="16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to</a:t>
            </a:r>
            <a:r>
              <a:rPr sz="800" spc="165" dirty="0">
                <a:latin typeface="Gellix"/>
                <a:cs typeface="Gellix"/>
              </a:rPr>
              <a:t> </a:t>
            </a:r>
            <a:r>
              <a:rPr sz="800" spc="-25" dirty="0">
                <a:latin typeface="Gellix"/>
                <a:cs typeface="Gellix"/>
              </a:rPr>
              <a:t>an</a:t>
            </a:r>
            <a:r>
              <a:rPr sz="800" spc="50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outreach</a:t>
            </a:r>
            <a:r>
              <a:rPr sz="800" spc="1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event,</a:t>
            </a:r>
            <a:r>
              <a:rPr sz="800" spc="1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event</a:t>
            </a:r>
            <a:r>
              <a:rPr sz="800" spc="20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organization,</a:t>
            </a:r>
            <a:r>
              <a:rPr sz="800" spc="1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oral</a:t>
            </a:r>
            <a:r>
              <a:rPr sz="800" spc="1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presentations,</a:t>
            </a:r>
            <a:r>
              <a:rPr sz="800" spc="10" dirty="0">
                <a:latin typeface="Gellix"/>
                <a:cs typeface="Gellix"/>
              </a:rPr>
              <a:t> </a:t>
            </a:r>
            <a:r>
              <a:rPr sz="800" spc="-25" dirty="0">
                <a:latin typeface="Gellix"/>
                <a:cs typeface="Gellix"/>
              </a:rPr>
              <a:t>and</a:t>
            </a:r>
            <a:r>
              <a:rPr sz="800" spc="500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publications</a:t>
            </a:r>
            <a:r>
              <a:rPr sz="800" spc="-1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as</a:t>
            </a:r>
            <a:r>
              <a:rPr sz="800" spc="-1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first</a:t>
            </a:r>
            <a:r>
              <a:rPr sz="800" spc="-1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author,</a:t>
            </a:r>
            <a:r>
              <a:rPr sz="800" spc="-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are</a:t>
            </a:r>
            <a:r>
              <a:rPr sz="800" spc="-1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all</a:t>
            </a:r>
            <a:r>
              <a:rPr sz="800" spc="-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worth</a:t>
            </a:r>
            <a:r>
              <a:rPr sz="800" spc="-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one </a:t>
            </a:r>
            <a:r>
              <a:rPr sz="800" spc="-10" dirty="0">
                <a:latin typeface="Gellix"/>
                <a:cs typeface="Gellix"/>
              </a:rPr>
              <a:t>credit.</a:t>
            </a:r>
            <a:endParaRPr sz="800">
              <a:latin typeface="Gellix"/>
              <a:cs typeface="Gellix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59715" y="756285"/>
            <a:ext cx="2923540" cy="3511550"/>
            <a:chOff x="259715" y="756285"/>
            <a:chExt cx="2923540" cy="351155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1625" y="2981960"/>
              <a:ext cx="2870835" cy="1285875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9715" y="756285"/>
              <a:ext cx="2911954" cy="1178559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60362" y="1916430"/>
              <a:ext cx="2822561" cy="114109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6963" y="417807"/>
            <a:ext cx="1090295" cy="41846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800" spc="-50" dirty="0">
                <a:latin typeface="Gellix"/>
                <a:cs typeface="Gellix"/>
              </a:rPr>
              <a:t>.</a:t>
            </a:r>
            <a:endParaRPr sz="800">
              <a:latin typeface="Gellix"/>
              <a:cs typeface="Gellix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400" b="1" dirty="0">
                <a:solidFill>
                  <a:srgbClr val="859D88"/>
                </a:solidFill>
                <a:latin typeface="Gellix"/>
                <a:cs typeface="Gellix"/>
              </a:rPr>
              <a:t>Who</a:t>
            </a:r>
            <a:r>
              <a:rPr sz="1400" b="1" spc="-20" dirty="0">
                <a:solidFill>
                  <a:srgbClr val="859D88"/>
                </a:solidFill>
                <a:latin typeface="Gellix"/>
                <a:cs typeface="Gellix"/>
              </a:rPr>
              <a:t> </a:t>
            </a:r>
            <a:r>
              <a:rPr sz="1400" b="1" dirty="0">
                <a:solidFill>
                  <a:srgbClr val="859D88"/>
                </a:solidFill>
                <a:latin typeface="Gellix"/>
                <a:cs typeface="Gellix"/>
              </a:rPr>
              <a:t>are</a:t>
            </a:r>
            <a:r>
              <a:rPr sz="1400" b="1" spc="-15" dirty="0">
                <a:solidFill>
                  <a:srgbClr val="859D88"/>
                </a:solidFill>
                <a:latin typeface="Gellix"/>
                <a:cs typeface="Gellix"/>
              </a:rPr>
              <a:t> </a:t>
            </a:r>
            <a:r>
              <a:rPr sz="1400" b="1" spc="-25" dirty="0">
                <a:solidFill>
                  <a:srgbClr val="859D88"/>
                </a:solidFill>
                <a:latin typeface="Gellix"/>
                <a:cs typeface="Gellix"/>
              </a:rPr>
              <a:t>we?</a:t>
            </a:r>
            <a:endParaRPr sz="1400">
              <a:latin typeface="Gellix"/>
              <a:cs typeface="Gellix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95475" y="1062854"/>
            <a:ext cx="1280795" cy="9486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marR="5080">
              <a:lnSpc>
                <a:spcPct val="117200"/>
              </a:lnSpc>
              <a:spcBef>
                <a:spcPts val="120"/>
              </a:spcBef>
            </a:pPr>
            <a:r>
              <a:rPr sz="1000" b="1" dirty="0">
                <a:latin typeface="Gellix"/>
                <a:cs typeface="Gellix"/>
              </a:rPr>
              <a:t>Prof.</a:t>
            </a:r>
            <a:r>
              <a:rPr sz="1000" b="1" spc="-30" dirty="0">
                <a:latin typeface="Gellix"/>
                <a:cs typeface="Gellix"/>
              </a:rPr>
              <a:t> </a:t>
            </a:r>
            <a:r>
              <a:rPr sz="1000" b="1" dirty="0">
                <a:latin typeface="Gellix"/>
                <a:cs typeface="Gellix"/>
              </a:rPr>
              <a:t>Sergio</a:t>
            </a:r>
            <a:r>
              <a:rPr sz="1000" b="1" spc="-30" dirty="0">
                <a:latin typeface="Gellix"/>
                <a:cs typeface="Gellix"/>
              </a:rPr>
              <a:t> </a:t>
            </a:r>
            <a:r>
              <a:rPr sz="1000" b="1" spc="-10" dirty="0">
                <a:latin typeface="Gellix"/>
                <a:cs typeface="Gellix"/>
              </a:rPr>
              <a:t>Rasmann</a:t>
            </a:r>
            <a:r>
              <a:rPr sz="1000" b="1" spc="500" dirty="0">
                <a:latin typeface="Gellix"/>
                <a:cs typeface="Gellix"/>
              </a:rPr>
              <a:t> </a:t>
            </a:r>
            <a:r>
              <a:rPr sz="900" dirty="0">
                <a:latin typeface="Gellix"/>
                <a:cs typeface="Gellix"/>
              </a:rPr>
              <a:t>DSLS</a:t>
            </a:r>
            <a:r>
              <a:rPr sz="900" spc="-20" dirty="0">
                <a:latin typeface="Gellix"/>
                <a:cs typeface="Gellix"/>
              </a:rPr>
              <a:t> </a:t>
            </a:r>
            <a:r>
              <a:rPr sz="900" spc="-10" dirty="0">
                <a:latin typeface="Gellix"/>
                <a:cs typeface="Gellix"/>
              </a:rPr>
              <a:t>Director </a:t>
            </a:r>
            <a:r>
              <a:rPr sz="800" spc="-10" dirty="0">
                <a:latin typeface="Gellix"/>
                <a:cs typeface="Gellix"/>
                <a:hlinkClick r:id="rId2"/>
              </a:rPr>
              <a:t>sergio.rasmann@unine.ch</a:t>
            </a:r>
            <a:endParaRPr sz="800">
              <a:latin typeface="Gellix"/>
              <a:cs typeface="Gellix"/>
            </a:endParaRPr>
          </a:p>
          <a:p>
            <a:pPr>
              <a:lnSpc>
                <a:spcPct val="100000"/>
              </a:lnSpc>
              <a:spcBef>
                <a:spcPts val="180"/>
              </a:spcBef>
            </a:pPr>
            <a:endParaRPr sz="800">
              <a:latin typeface="Gellix"/>
              <a:cs typeface="Gellix"/>
            </a:endParaRPr>
          </a:p>
          <a:p>
            <a:pPr marL="12700">
              <a:lnSpc>
                <a:spcPct val="100000"/>
              </a:lnSpc>
            </a:pPr>
            <a:r>
              <a:rPr sz="800" spc="-20" dirty="0">
                <a:latin typeface="Gellix"/>
                <a:cs typeface="Gellix"/>
              </a:rPr>
              <a:t>D225</a:t>
            </a:r>
            <a:endParaRPr sz="800">
              <a:latin typeface="Gellix"/>
              <a:cs typeface="Gellix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800" dirty="0">
                <a:latin typeface="Gellix"/>
                <a:cs typeface="Gellix"/>
              </a:rPr>
              <a:t>+41</a:t>
            </a:r>
            <a:r>
              <a:rPr sz="800" spc="-1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32</a:t>
            </a:r>
            <a:r>
              <a:rPr sz="800" spc="-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718</a:t>
            </a:r>
            <a:r>
              <a:rPr sz="800" spc="-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23 </a:t>
            </a:r>
            <a:r>
              <a:rPr sz="800" spc="-25" dirty="0">
                <a:latin typeface="Gellix"/>
                <a:cs typeface="Gellix"/>
              </a:rPr>
              <a:t>37</a:t>
            </a:r>
            <a:endParaRPr sz="800">
              <a:latin typeface="Gellix"/>
              <a:cs typeface="Gellix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95475" y="2526118"/>
            <a:ext cx="1515110" cy="948690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1000" b="1" dirty="0">
                <a:latin typeface="Gellix"/>
                <a:cs typeface="Gellix"/>
              </a:rPr>
              <a:t>Dr</a:t>
            </a:r>
            <a:r>
              <a:rPr sz="1000" b="1" spc="-15" dirty="0">
                <a:latin typeface="Gellix"/>
                <a:cs typeface="Gellix"/>
              </a:rPr>
              <a:t> </a:t>
            </a:r>
            <a:r>
              <a:rPr sz="1000" b="1" dirty="0">
                <a:latin typeface="Gellix"/>
                <a:cs typeface="Gellix"/>
              </a:rPr>
              <a:t>Emilie</a:t>
            </a:r>
            <a:r>
              <a:rPr sz="1000" b="1" spc="-15" dirty="0">
                <a:latin typeface="Gellix"/>
                <a:cs typeface="Gellix"/>
              </a:rPr>
              <a:t> </a:t>
            </a:r>
            <a:r>
              <a:rPr sz="1000" b="1" spc="-10" dirty="0">
                <a:latin typeface="Gellix"/>
                <a:cs typeface="Gellix"/>
              </a:rPr>
              <a:t>Genty</a:t>
            </a:r>
            <a:endParaRPr sz="1000">
              <a:latin typeface="Gellix"/>
              <a:cs typeface="Gellix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sz="900" dirty="0">
                <a:latin typeface="Gellix"/>
                <a:cs typeface="Gellix"/>
              </a:rPr>
              <a:t>DSLS</a:t>
            </a:r>
            <a:r>
              <a:rPr sz="900" spc="-25" dirty="0">
                <a:latin typeface="Gellix"/>
                <a:cs typeface="Gellix"/>
              </a:rPr>
              <a:t> </a:t>
            </a:r>
            <a:r>
              <a:rPr sz="900" dirty="0">
                <a:latin typeface="Gellix"/>
                <a:cs typeface="Gellix"/>
              </a:rPr>
              <a:t>Academic</a:t>
            </a:r>
            <a:r>
              <a:rPr sz="900" spc="-25" dirty="0">
                <a:latin typeface="Gellix"/>
                <a:cs typeface="Gellix"/>
              </a:rPr>
              <a:t> </a:t>
            </a:r>
            <a:r>
              <a:rPr sz="900" spc="-10" dirty="0">
                <a:latin typeface="Gellix"/>
                <a:cs typeface="Gellix"/>
              </a:rPr>
              <a:t>coordinator</a:t>
            </a:r>
            <a:endParaRPr sz="900">
              <a:latin typeface="Gellix"/>
              <a:cs typeface="Gellix"/>
            </a:endParaRPr>
          </a:p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800" spc="-10" dirty="0">
                <a:latin typeface="Gellix"/>
                <a:cs typeface="Gellix"/>
                <a:hlinkClick r:id="rId3"/>
              </a:rPr>
              <a:t>ds.biology@unine.ch</a:t>
            </a:r>
            <a:endParaRPr sz="800">
              <a:latin typeface="Gellix"/>
              <a:cs typeface="Gellix"/>
            </a:endParaRPr>
          </a:p>
          <a:p>
            <a:pPr>
              <a:lnSpc>
                <a:spcPct val="100000"/>
              </a:lnSpc>
              <a:spcBef>
                <a:spcPts val="180"/>
              </a:spcBef>
            </a:pPr>
            <a:endParaRPr sz="800">
              <a:latin typeface="Gellix"/>
              <a:cs typeface="Gellix"/>
            </a:endParaRPr>
          </a:p>
          <a:p>
            <a:pPr marL="12700">
              <a:lnSpc>
                <a:spcPct val="100000"/>
              </a:lnSpc>
            </a:pPr>
            <a:r>
              <a:rPr sz="800" spc="-20" dirty="0">
                <a:latin typeface="Gellix"/>
                <a:cs typeface="Gellix"/>
              </a:rPr>
              <a:t>D313</a:t>
            </a:r>
            <a:endParaRPr sz="800">
              <a:latin typeface="Gellix"/>
              <a:cs typeface="Gellix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800" dirty="0">
                <a:latin typeface="Gellix"/>
                <a:cs typeface="Gellix"/>
              </a:rPr>
              <a:t>+41</a:t>
            </a:r>
            <a:r>
              <a:rPr sz="800" spc="-1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32</a:t>
            </a:r>
            <a:r>
              <a:rPr sz="800" spc="-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718</a:t>
            </a:r>
            <a:r>
              <a:rPr sz="800" spc="-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25</a:t>
            </a:r>
            <a:r>
              <a:rPr sz="800" spc="-5" dirty="0">
                <a:latin typeface="Gellix"/>
                <a:cs typeface="Gellix"/>
              </a:rPr>
              <a:t> </a:t>
            </a:r>
            <a:r>
              <a:rPr sz="800" spc="-25" dirty="0">
                <a:latin typeface="Gellix"/>
                <a:cs typeface="Gellix"/>
              </a:rPr>
              <a:t>02</a:t>
            </a:r>
            <a:endParaRPr sz="800">
              <a:latin typeface="Gellix"/>
              <a:cs typeface="Gellix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06101" y="3987646"/>
            <a:ext cx="1112520" cy="1109980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1000" b="1" dirty="0">
                <a:latin typeface="Gellix"/>
                <a:cs typeface="Gellix"/>
              </a:rPr>
              <a:t>Flor</a:t>
            </a:r>
            <a:r>
              <a:rPr sz="1000" b="1" spc="-20" dirty="0">
                <a:latin typeface="Gellix"/>
                <a:cs typeface="Gellix"/>
              </a:rPr>
              <a:t> </a:t>
            </a:r>
            <a:r>
              <a:rPr sz="1000" b="1" dirty="0">
                <a:latin typeface="Gellix"/>
                <a:cs typeface="Gellix"/>
              </a:rPr>
              <a:t>von</a:t>
            </a:r>
            <a:r>
              <a:rPr sz="1000" b="1" spc="-5" dirty="0">
                <a:latin typeface="Gellix"/>
                <a:cs typeface="Gellix"/>
              </a:rPr>
              <a:t> </a:t>
            </a:r>
            <a:r>
              <a:rPr sz="1000" b="1" spc="-25" dirty="0">
                <a:latin typeface="Gellix"/>
                <a:cs typeface="Gellix"/>
              </a:rPr>
              <a:t>Arx</a:t>
            </a:r>
            <a:endParaRPr sz="1000">
              <a:latin typeface="Gellix"/>
              <a:cs typeface="Gellix"/>
            </a:endParaRPr>
          </a:p>
          <a:p>
            <a:pPr marL="35560" marR="5080" indent="4445">
              <a:lnSpc>
                <a:spcPct val="117400"/>
              </a:lnSpc>
              <a:spcBef>
                <a:spcPts val="20"/>
              </a:spcBef>
            </a:pPr>
            <a:r>
              <a:rPr sz="900" dirty="0">
                <a:latin typeface="Gellix"/>
                <a:cs typeface="Gellix"/>
              </a:rPr>
              <a:t>DSLS</a:t>
            </a:r>
            <a:r>
              <a:rPr sz="900" spc="-20" dirty="0">
                <a:latin typeface="Gellix"/>
                <a:cs typeface="Gellix"/>
              </a:rPr>
              <a:t> </a:t>
            </a:r>
            <a:r>
              <a:rPr sz="900" spc="-10" dirty="0">
                <a:latin typeface="Gellix"/>
                <a:cs typeface="Gellix"/>
              </a:rPr>
              <a:t>Administrative coordinator </a:t>
            </a:r>
            <a:r>
              <a:rPr sz="800" spc="-10" dirty="0">
                <a:latin typeface="Gellix"/>
                <a:cs typeface="Gellix"/>
                <a:hlinkClick r:id="rId4"/>
              </a:rPr>
              <a:t>flor.vonarx@unine.ch</a:t>
            </a:r>
            <a:endParaRPr sz="800">
              <a:latin typeface="Gellix"/>
              <a:cs typeface="Gellix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00">
              <a:latin typeface="Gellix"/>
              <a:cs typeface="Gellix"/>
            </a:endParaRPr>
          </a:p>
          <a:p>
            <a:pPr marL="34925">
              <a:lnSpc>
                <a:spcPct val="100000"/>
              </a:lnSpc>
            </a:pPr>
            <a:r>
              <a:rPr sz="800" spc="-20" dirty="0">
                <a:latin typeface="Gellix"/>
                <a:cs typeface="Gellix"/>
              </a:rPr>
              <a:t>D313</a:t>
            </a:r>
            <a:endParaRPr sz="800">
              <a:latin typeface="Gellix"/>
              <a:cs typeface="Gellix"/>
            </a:endParaRPr>
          </a:p>
          <a:p>
            <a:pPr marL="34925">
              <a:lnSpc>
                <a:spcPct val="100000"/>
              </a:lnSpc>
              <a:spcBef>
                <a:spcPts val="170"/>
              </a:spcBef>
            </a:pPr>
            <a:r>
              <a:rPr sz="800" dirty="0">
                <a:latin typeface="Gellix"/>
                <a:cs typeface="Gellix"/>
              </a:rPr>
              <a:t>+41</a:t>
            </a:r>
            <a:r>
              <a:rPr sz="800" spc="-10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32 718</a:t>
            </a:r>
            <a:r>
              <a:rPr sz="800" spc="-5" dirty="0">
                <a:latin typeface="Gellix"/>
                <a:cs typeface="Gellix"/>
              </a:rPr>
              <a:t> </a:t>
            </a:r>
            <a:r>
              <a:rPr sz="800" dirty="0">
                <a:latin typeface="Gellix"/>
                <a:cs typeface="Gellix"/>
              </a:rPr>
              <a:t>23 </a:t>
            </a:r>
            <a:r>
              <a:rPr sz="800" spc="-25" dirty="0">
                <a:latin typeface="Gellix"/>
                <a:cs typeface="Gellix"/>
              </a:rPr>
              <a:t>24</a:t>
            </a:r>
            <a:endParaRPr sz="800">
              <a:latin typeface="Gellix"/>
              <a:cs typeface="Gellix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71313" y="5382299"/>
            <a:ext cx="142875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latin typeface="Gellix"/>
                <a:cs typeface="Gellix"/>
              </a:rPr>
              <a:t>@doctoral.school.life.sciences</a:t>
            </a:r>
            <a:endParaRPr sz="800">
              <a:latin typeface="Gellix"/>
              <a:cs typeface="Gellix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27202" y="5816667"/>
            <a:ext cx="87947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latin typeface="Gellix"/>
                <a:cs typeface="Gellix"/>
              </a:rPr>
              <a:t>Activities</a:t>
            </a:r>
            <a:r>
              <a:rPr sz="800" spc="35" dirty="0">
                <a:latin typeface="Gellix"/>
                <a:cs typeface="Gellix"/>
              </a:rPr>
              <a:t> </a:t>
            </a:r>
            <a:r>
              <a:rPr sz="800" spc="-10" dirty="0">
                <a:latin typeface="Gellix"/>
                <a:cs typeface="Gellix"/>
              </a:rPr>
              <a:t>program</a:t>
            </a:r>
            <a:endParaRPr sz="800">
              <a:latin typeface="Gellix"/>
              <a:cs typeface="Gellix"/>
            </a:endParaRPr>
          </a:p>
        </p:txBody>
      </p:sp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98145" y="2564028"/>
            <a:ext cx="895982" cy="1210932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79729" y="1089738"/>
            <a:ext cx="913763" cy="1235072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30834" y="3895725"/>
            <a:ext cx="973455" cy="1190625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15061" y="5233670"/>
            <a:ext cx="359662" cy="359663"/>
          </a:xfrm>
          <a:prstGeom prst="rect">
            <a:avLst/>
          </a:prstGeom>
        </p:spPr>
      </p:pic>
      <p:grpSp>
        <p:nvGrpSpPr>
          <p:cNvPr id="12" name="object 12"/>
          <p:cNvGrpSpPr/>
          <p:nvPr/>
        </p:nvGrpSpPr>
        <p:grpSpPr>
          <a:xfrm>
            <a:off x="809625" y="5974078"/>
            <a:ext cx="1590675" cy="1884045"/>
            <a:chOff x="809625" y="5974078"/>
            <a:chExt cx="1590675" cy="1884045"/>
          </a:xfrm>
        </p:grpSpPr>
        <p:pic>
          <p:nvPicPr>
            <p:cNvPr id="13" name="object 1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238250" y="5974078"/>
              <a:ext cx="1028699" cy="1028699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809625" y="7026556"/>
              <a:ext cx="1590674" cy="831212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873</Words>
  <Application>Microsoft Office PowerPoint</Application>
  <PresentationFormat>Personnalisé</PresentationFormat>
  <Paragraphs>70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Calibri</vt:lpstr>
      <vt:lpstr>Gellix</vt:lpstr>
      <vt:lpstr>Symbol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Université de Neuchâtel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GENTY Emilie</dc:creator>
  <dc:description/>
  <cp:lastModifiedBy>GENTY Emilie</cp:lastModifiedBy>
  <cp:revision>1</cp:revision>
  <dcterms:created xsi:type="dcterms:W3CDTF">2024-01-12T11:03:09Z</dcterms:created>
  <dcterms:modified xsi:type="dcterms:W3CDTF">2024-01-12T11:05:36Z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2023-11-17T00:00:00Z</vt:filetime>
  </property>
  <property fmtid="{D5CDD505-2E9C-101B-9397-08002B2CF9AE}" pid="3" name="Creator">
    <vt:lpwstr>Acrobat PDFMaker 23 pour Word</vt:lpwstr>
  </property>
  <property fmtid="{D5CDD505-2E9C-101B-9397-08002B2CF9AE}" pid="4" name="LastSaved">
    <vt:filetime>2024-01-12T00:00:00Z</vt:filetime>
  </property>
  <property fmtid="{D5CDD505-2E9C-101B-9397-08002B2CF9AE}" pid="5" name="Producer">
    <vt:lpwstr>Adobe PDF Library 23.6.156</vt:lpwstr>
  </property>
  <property fmtid="{D5CDD505-2E9C-101B-9397-08002B2CF9AE}" pid="6" name="SourceModified">
    <vt:lpwstr>D:20231115150212</vt:lpwstr>
  </property>
</Properties>
</file>