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39" r:id="rId2"/>
  </p:sldMasterIdLst>
  <p:notesMasterIdLst>
    <p:notesMasterId r:id="rId33"/>
  </p:notesMasterIdLst>
  <p:sldIdLst>
    <p:sldId id="353" r:id="rId3"/>
    <p:sldId id="441" r:id="rId4"/>
    <p:sldId id="457" r:id="rId5"/>
    <p:sldId id="442" r:id="rId6"/>
    <p:sldId id="443" r:id="rId7"/>
    <p:sldId id="444" r:id="rId8"/>
    <p:sldId id="446" r:id="rId9"/>
    <p:sldId id="447" r:id="rId10"/>
    <p:sldId id="448" r:id="rId11"/>
    <p:sldId id="483" r:id="rId12"/>
    <p:sldId id="450" r:id="rId13"/>
    <p:sldId id="451" r:id="rId14"/>
    <p:sldId id="459" r:id="rId15"/>
    <p:sldId id="452" r:id="rId16"/>
    <p:sldId id="460" r:id="rId17"/>
    <p:sldId id="461" r:id="rId18"/>
    <p:sldId id="481" r:id="rId19"/>
    <p:sldId id="476" r:id="rId20"/>
    <p:sldId id="477" r:id="rId21"/>
    <p:sldId id="478" r:id="rId22"/>
    <p:sldId id="479" r:id="rId23"/>
    <p:sldId id="384" r:id="rId24"/>
    <p:sldId id="424" r:id="rId25"/>
    <p:sldId id="429" r:id="rId26"/>
    <p:sldId id="473" r:id="rId27"/>
    <p:sldId id="470" r:id="rId28"/>
    <p:sldId id="471" r:id="rId29"/>
    <p:sldId id="472" r:id="rId30"/>
    <p:sldId id="482" r:id="rId31"/>
    <p:sldId id="42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>
          <p15:clr>
            <a:srgbClr val="A4A3A4"/>
          </p15:clr>
        </p15:guide>
        <p15:guide id="2" pos="6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Wildhaber" initials="IW" lastIdx="46" clrIdx="0">
    <p:extLst/>
  </p:cmAuthor>
  <p:cmAuthor id="2" name="Microsoft" initials="M" lastIdx="0" clrIdx="1"/>
  <p:cmAuthor id="3" name="Christine Huonker" initials="CH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D4D4D"/>
    <a:srgbClr val="FF0000"/>
    <a:srgbClr val="00802F"/>
    <a:srgbClr val="1A5D11"/>
    <a:srgbClr val="69923A"/>
    <a:srgbClr val="23467F"/>
    <a:srgbClr val="1F3F73"/>
    <a:srgbClr val="1B36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96270" autoAdjust="0"/>
  </p:normalViewPr>
  <p:slideViewPr>
    <p:cSldViewPr>
      <p:cViewPr varScale="1">
        <p:scale>
          <a:sx n="107" d="100"/>
          <a:sy n="107" d="100"/>
        </p:scale>
        <p:origin x="1014" y="102"/>
      </p:cViewPr>
      <p:guideLst>
        <p:guide orient="horz" pos="1392"/>
        <p:guide pos="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6400"/>
    </p:cViewPr>
  </p:sorterViewPr>
  <p:notesViewPr>
    <p:cSldViewPr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D8FAA-B235-401E-8D60-065BCDE96F17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4DA7F-251C-4E38-9C48-3E8EA43E3F9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26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DDDA-9C9D-45E7-84ED-5E76D1EFC5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DDDDA-9C9D-45E7-84ED-5E76D1EFC5D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0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systèmes robotiques ne doivent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4DA7F-251C-4E38-9C48-3E8EA43E3F9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37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4DA7F-251C-4E38-9C48-3E8EA43E3F9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1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4DA7F-251C-4E38-9C48-3E8EA43E3F9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4DA7F-251C-4E38-9C48-3E8EA43E3F9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0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4DA7F-251C-4E38-9C48-3E8EA43E3F9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4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1"/>
            <a:ext cx="9144000" cy="1475117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90500"/>
            <a:ext cx="8458200" cy="952500"/>
          </a:xfrm>
        </p:spPr>
        <p:txBody>
          <a:bodyPr>
            <a:normAutofit/>
          </a:bodyPr>
          <a:lstStyle>
            <a:lvl1pPr algn="ctr">
              <a:defRPr sz="36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5105400"/>
          </a:xfrm>
        </p:spPr>
        <p:txBody>
          <a:bodyPr>
            <a:normAutofit/>
          </a:bodyPr>
          <a:lstStyle>
            <a:lvl1pPr marL="342900" indent="-342900"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  <a:defRPr sz="2400" b="1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FF0000"/>
              </a:buClr>
              <a:buSzPct val="70000"/>
              <a:buFont typeface="Wingdings" panose="05000000000000000000" pitchFamily="2" charset="2"/>
              <a:buChar char="§"/>
              <a:defRPr sz="20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  <a:defRPr sz="18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FF0000"/>
              </a:buClr>
              <a:buSzPct val="9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F7AB542-2101-47EC-BA70-ECF233EA4A07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1/30/2018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EF6F93-65ED-49AA-8F1C-0C63B80E2998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76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210364" y="186295"/>
            <a:ext cx="4724400" cy="6414247"/>
          </a:xfrm>
          <a:prstGeom prst="round2DiagRect">
            <a:avLst/>
          </a:prstGeom>
          <a:solidFill>
            <a:srgbClr val="00802F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304925"/>
            <a:ext cx="3733800" cy="1362075"/>
          </a:xfrm>
        </p:spPr>
        <p:txBody>
          <a:bodyPr anchor="t">
            <a:normAutofit/>
          </a:bodyPr>
          <a:lstStyle>
            <a:lvl1pPr algn="r">
              <a:defRPr sz="3600" b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2906713"/>
            <a:ext cx="3733801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2B4794-C78B-471F-8693-92DDA4302695}" type="datetime1">
              <a:rPr lang="en-US" smtClean="0">
                <a:solidFill>
                  <a:prstClr val="white"/>
                </a:solidFill>
              </a:rPr>
              <a:pPr/>
              <a:t>1/30/2018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EF6F93-65ED-49AA-8F1C-0C63B80E2998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iStock_000009000964Big W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69933" y="228598"/>
            <a:ext cx="4001945" cy="22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obot iStock_000014130838Big W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20000" contrast="40000"/>
          </a:blip>
          <a:srcRect l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 Diagonal Corner Rectangle 7"/>
          <p:cNvSpPr>
            <a:spLocks noChangeAspect="1"/>
          </p:cNvSpPr>
          <p:nvPr/>
        </p:nvSpPr>
        <p:spPr>
          <a:xfrm>
            <a:off x="2467200" y="381000"/>
            <a:ext cx="6372000" cy="6103235"/>
          </a:xfrm>
          <a:prstGeom prst="round2DiagRect">
            <a:avLst/>
          </a:prstGeom>
          <a:solidFill>
            <a:srgbClr val="00802F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85800"/>
            <a:ext cx="6324602" cy="1362075"/>
          </a:xfrm>
        </p:spPr>
        <p:txBody>
          <a:bodyPr anchor="t">
            <a:normAutofit/>
          </a:bodyPr>
          <a:lstStyle>
            <a:lvl1pPr algn="ctr">
              <a:defRPr sz="3600" b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0401" y="2144713"/>
            <a:ext cx="5105399" cy="4256087"/>
          </a:xfrm>
        </p:spPr>
        <p:txBody>
          <a:bodyPr anchor="t">
            <a:normAutofit/>
          </a:bodyPr>
          <a:lstStyle>
            <a:lvl1pPr marL="342900" indent="-342900" algn="l">
              <a:buClr>
                <a:srgbClr val="FF0000"/>
              </a:buClr>
              <a:buFont typeface="Wingdings" pitchFamily="2" charset="2"/>
              <a:buChar char="ü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5C2B4794-C78B-471F-8693-92DDA4302695}" type="datetime1">
              <a:rPr lang="en-US" smtClean="0">
                <a:solidFill>
                  <a:prstClr val="white"/>
                </a:solidFill>
              </a:rPr>
              <a:pPr/>
              <a:t>1/30/2018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2BEF6F93-65ED-49AA-8F1C-0C63B80E2998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latin typeface="Century Gothic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800">
                <a:latin typeface="+mn-lt"/>
                <a:cs typeface="Arial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latin typeface="+mn-lt"/>
                <a:cs typeface="Arial" pitchFamily="34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defRPr sz="2000">
                <a:latin typeface="+mn-lt"/>
                <a:cs typeface="Arial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sz="2000">
                <a:latin typeface="+mn-lt"/>
                <a:cs typeface="Arial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sz="200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E37A5-1E44-4A85-906B-62DE988B8E76}" type="datetime1">
              <a:rPr lang="en-US">
                <a:solidFill>
                  <a:prstClr val="black"/>
                </a:solidFill>
              </a:rPr>
              <a:pPr>
                <a:defRPr/>
              </a:pPr>
              <a:t>1/30/2018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3E23A-D333-437A-AE2B-47A4FDAAB173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1112874"/>
          </a:xfrm>
          <a:prstGeom prst="rect">
            <a:avLst/>
          </a:prstGeom>
          <a:solidFill>
            <a:srgbClr val="00802F"/>
          </a:solidFill>
          <a:ln>
            <a:noFill/>
          </a:ln>
          <a:ex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5165-83A5-4E45-B935-3EDA0D38B05A}" type="datetime1">
              <a:rPr lang="en-US">
                <a:solidFill>
                  <a:prstClr val="black"/>
                </a:solidFill>
              </a:rPr>
              <a:pPr>
                <a:defRPr/>
              </a:pPr>
              <a:t>1/30/2018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0D27D-C688-4390-96AB-71698599DB54}" type="slidenum">
              <a:rPr lang="en-US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9767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210364" y="186295"/>
            <a:ext cx="4724400" cy="6414247"/>
          </a:xfrm>
          <a:prstGeom prst="round2DiagRect">
            <a:avLst/>
          </a:prstGeom>
          <a:solidFill>
            <a:srgbClr val="00802F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304925"/>
            <a:ext cx="3733800" cy="1362075"/>
          </a:xfrm>
        </p:spPr>
        <p:txBody>
          <a:bodyPr anchor="t">
            <a:normAutofit/>
          </a:bodyPr>
          <a:lstStyle>
            <a:lvl1pPr algn="r">
              <a:defRPr sz="3600" b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2906713"/>
            <a:ext cx="3733801" cy="1500187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2B4794-C78B-471F-8693-92DDA4302695}" type="datetime1">
              <a:rPr lang="en-US" smtClean="0">
                <a:solidFill>
                  <a:prstClr val="white"/>
                </a:solidFill>
              </a:rPr>
              <a:pPr/>
              <a:t>1/30/2018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EF6F93-65ED-49AA-8F1C-0C63B80E2998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iStock_000009000964Big W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69933" y="228598"/>
            <a:ext cx="4001945" cy="22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662C44-E96B-4803-B868-A234E4BE7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1/30/2018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EF6F93-65ED-49AA-8F1C-0C63B80E29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</p:sldLayoutIdLst>
  <p:transition spd="slow">
    <p:randomBar dir="vert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Clr>
          <a:schemeClr val="accent3"/>
        </a:buClr>
        <a:buFont typeface="Arial" pitchFamily="34" charset="0"/>
        <a:buNone/>
        <a:defRPr sz="4000" kern="1200" cap="none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§"/>
        <a:defRPr sz="2400" b="1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§"/>
        <a:defRPr sz="20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§"/>
        <a:defRPr sz="20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§"/>
        <a:defRPr sz="18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Font typeface="Wingdings" panose="05000000000000000000" pitchFamily="2" charset="2"/>
        <a:buChar char="§"/>
        <a:defRPr sz="1800" kern="1200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0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71602"/>
            <a:ext cx="8229600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1514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705C53-501B-4BCB-8E96-DA012DC53E06}" type="datetime1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1/30/2018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514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1514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DBF3-981A-4AC0-A563-F6EE4BC454AB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02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6" r:id="rId2"/>
    <p:sldLayoutId id="2147483747" r:id="rId3"/>
  </p:sldLayoutIdLst>
  <p:transition>
    <p:randomBar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10000"/>
        </a:spcBef>
        <a:spcAft>
          <a:spcPct val="10000"/>
        </a:spcAft>
        <a:buFont typeface="Wingdings" pitchFamily="2" charset="2"/>
        <a:buChar char="§"/>
        <a:defRPr sz="2400" b="1">
          <a:solidFill>
            <a:srgbClr val="4D4D4D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10000"/>
        </a:spcBef>
        <a:spcAft>
          <a:spcPct val="10000"/>
        </a:spcAft>
        <a:buChar char="–"/>
        <a:defRPr sz="2000">
          <a:solidFill>
            <a:srgbClr val="4D4D4D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10000"/>
        </a:spcBef>
        <a:spcAft>
          <a:spcPct val="10000"/>
        </a:spcAft>
        <a:buChar char="•"/>
        <a:defRPr sz="1800">
          <a:solidFill>
            <a:srgbClr val="4D4D4D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10000"/>
        </a:spcBef>
        <a:spcAft>
          <a:spcPct val="10000"/>
        </a:spcAft>
        <a:buChar char="–"/>
        <a:defRPr sz="1800">
          <a:solidFill>
            <a:srgbClr val="4D4D4D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10000"/>
        </a:spcBef>
        <a:spcAft>
          <a:spcPct val="10000"/>
        </a:spcAft>
        <a:buChar char="»"/>
        <a:defRPr sz="1800">
          <a:solidFill>
            <a:srgbClr val="4D4D4D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10000"/>
        </a:spcBef>
        <a:spcAft>
          <a:spcPct val="10000"/>
        </a:spcAft>
        <a:buChar char="»"/>
        <a:defRPr sz="2000">
          <a:solidFill>
            <a:srgbClr val="4D4D4D"/>
          </a:solidFill>
          <a:latin typeface="+mn-lt"/>
        </a:defRPr>
      </a:lvl6pPr>
      <a:lvl7pPr marL="2971800" indent="-228600" algn="l" rtl="0" fontAlgn="base">
        <a:spcBef>
          <a:spcPct val="10000"/>
        </a:spcBef>
        <a:spcAft>
          <a:spcPct val="10000"/>
        </a:spcAft>
        <a:buChar char="»"/>
        <a:defRPr sz="2000">
          <a:solidFill>
            <a:srgbClr val="4D4D4D"/>
          </a:solidFill>
          <a:latin typeface="+mn-lt"/>
        </a:defRPr>
      </a:lvl7pPr>
      <a:lvl8pPr marL="3429000" indent="-228600" algn="l" rtl="0" fontAlgn="base">
        <a:spcBef>
          <a:spcPct val="10000"/>
        </a:spcBef>
        <a:spcAft>
          <a:spcPct val="10000"/>
        </a:spcAft>
        <a:buChar char="»"/>
        <a:defRPr sz="2000">
          <a:solidFill>
            <a:srgbClr val="4D4D4D"/>
          </a:solidFill>
          <a:latin typeface="+mn-lt"/>
        </a:defRPr>
      </a:lvl8pPr>
      <a:lvl9pPr marL="3886200" indent="-228600" algn="l" rtl="0" fontAlgn="base">
        <a:spcBef>
          <a:spcPct val="10000"/>
        </a:spcBef>
        <a:spcAft>
          <a:spcPct val="10000"/>
        </a:spcAft>
        <a:buChar char="»"/>
        <a:defRPr sz="2000">
          <a:solidFill>
            <a:srgbClr val="4D4D4D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362200"/>
            <a:ext cx="9144000" cy="2133600"/>
            <a:chOff x="0" y="2819400"/>
            <a:chExt cx="9144000" cy="1981200"/>
          </a:xfrm>
          <a:solidFill>
            <a:srgbClr val="00802F"/>
          </a:solidFill>
        </p:grpSpPr>
        <p:sp>
          <p:nvSpPr>
            <p:cNvPr id="976905" name="Rectangle 9"/>
            <p:cNvSpPr>
              <a:spLocks noChangeArrowheads="1"/>
            </p:cNvSpPr>
            <p:nvPr/>
          </p:nvSpPr>
          <p:spPr bwMode="auto">
            <a:xfrm>
              <a:off x="0" y="2895600"/>
              <a:ext cx="9144000" cy="1905000"/>
            </a:xfrm>
            <a:prstGeom prst="rect">
              <a:avLst/>
            </a:prstGeom>
            <a:grpFill/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CH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2819400"/>
              <a:ext cx="9144000" cy="76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prstClr val="white"/>
                </a:solidFill>
              </a:endParaRPr>
            </a:p>
          </p:txBody>
        </p:sp>
      </p:grpSp>
      <p:sp>
        <p:nvSpPr>
          <p:cNvPr id="976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2743200"/>
            <a:ext cx="9372600" cy="1371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 smtClean="0"/>
              <a:t>Robotisation</a:t>
            </a:r>
            <a:r>
              <a:rPr lang="en-US" b="1" dirty="0" smtClean="0"/>
              <a:t> et droit du travail</a:t>
            </a:r>
            <a:endParaRPr lang="en-US" sz="2800" b="1" dirty="0"/>
          </a:p>
        </p:txBody>
      </p:sp>
      <p:sp>
        <p:nvSpPr>
          <p:cNvPr id="3" name="Rechteck 2"/>
          <p:cNvSpPr/>
          <p:nvPr/>
        </p:nvSpPr>
        <p:spPr>
          <a:xfrm>
            <a:off x="647700" y="4432495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3200" dirty="0">
                <a:solidFill>
                  <a:srgbClr val="8E1D0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CH" sz="3200" dirty="0">
                <a:solidFill>
                  <a:srgbClr val="8E1D06"/>
                </a:solidFill>
                <a:latin typeface="Arial" pitchFamily="34" charset="0"/>
                <a:cs typeface="Arial" pitchFamily="34" charset="0"/>
              </a:rPr>
            </a:br>
            <a:r>
              <a:rPr lang="de-CH" sz="2000" dirty="0" err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Révolution</a:t>
            </a:r>
            <a:r>
              <a:rPr lang="de-CH" sz="2000" dirty="0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4.0 et </a:t>
            </a:r>
            <a:r>
              <a:rPr lang="de-CH" sz="2000" dirty="0" err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droits</a:t>
            </a:r>
            <a:r>
              <a:rPr lang="de-CH" sz="2000" dirty="0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000" dirty="0" err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fondamentaux</a:t>
            </a:r>
            <a:r>
              <a:rPr lang="de-CH" sz="2000" dirty="0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au </a:t>
            </a:r>
            <a:r>
              <a:rPr lang="de-CH" sz="2000" dirty="0" err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travail</a:t>
            </a:r>
            <a:endParaRPr lang="de-CH" sz="2000" dirty="0" smtClean="0">
              <a:solidFill>
                <a:srgbClr val="4D4D4D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CH" sz="2000" dirty="0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Neuchâtel, 9 </a:t>
            </a:r>
            <a:r>
              <a:rPr lang="de-CH" sz="2000" dirty="0" err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Février</a:t>
            </a:r>
            <a:r>
              <a:rPr lang="de-CH" sz="2000" dirty="0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2018</a:t>
            </a:r>
            <a:r>
              <a:rPr lang="de-CH" sz="20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CH" sz="20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</a:br>
            <a:r>
              <a:rPr lang="de-CH" sz="20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CH" sz="20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</a:br>
            <a:r>
              <a:rPr lang="de-CH" sz="28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Prof. Dr. </a:t>
            </a:r>
            <a:r>
              <a:rPr lang="de-CH" sz="2800" cap="small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Isabelle Wildhaber</a:t>
            </a:r>
            <a:r>
              <a:rPr lang="de-CH" sz="28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, LL.M.</a:t>
            </a:r>
            <a:endParaRPr lang="de-CH" sz="2800" dirty="0">
              <a:solidFill>
                <a:srgbClr val="4D4D4D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216" y="315730"/>
            <a:ext cx="1879384" cy="674870"/>
          </a:xfrm>
          <a:prstGeom prst="rect">
            <a:avLst/>
          </a:prstGeom>
          <a:noFill/>
        </p:spPr>
      </p:pic>
      <p:pic>
        <p:nvPicPr>
          <p:cNvPr id="4" name="03 Video Datentu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419946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Hobbit</a:t>
            </a:r>
            <a:r>
              <a:rPr lang="de-CH" dirty="0" smtClean="0">
                <a:latin typeface="Arial" panose="020B0604020202020204" pitchFamily="34" charset="0"/>
              </a:rPr>
              <a:t> – Le Robot</a:t>
            </a: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627620" y="6214392"/>
            <a:ext cx="15163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www.euronews.fr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Hobbit.mp4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92" y="1066799"/>
            <a:ext cx="9163792" cy="5151097"/>
          </a:xfrm>
        </p:spPr>
      </p:pic>
    </p:spTree>
    <p:extLst>
      <p:ext uri="{BB962C8B-B14F-4D97-AF65-F5344CB8AC3E}">
        <p14:creationId xmlns:p14="http://schemas.microsoft.com/office/powerpoint/2010/main" val="1064385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Navettes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postales</a:t>
            </a:r>
            <a:r>
              <a:rPr lang="de-CH" dirty="0" smtClean="0">
                <a:latin typeface="Arial" panose="020B0604020202020204" pitchFamily="34" charset="0"/>
              </a:rPr>
              <a:t> à Sion</a:t>
            </a:r>
            <a:endParaRPr lang="de-CH" dirty="0">
              <a:latin typeface="Arial" panose="020B060402020202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892" y="1152728"/>
            <a:ext cx="50949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80099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Exosquelettes</a:t>
            </a:r>
            <a:endParaRPr lang="de-CH" dirty="0"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11945" r="27863"/>
          <a:stretch/>
        </p:blipFill>
        <p:spPr bwMode="auto">
          <a:xfrm>
            <a:off x="5486400" y="1105868"/>
            <a:ext cx="2551671" cy="29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62400"/>
            <a:ext cx="4343723" cy="30022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285481"/>
            <a:ext cx="3683001" cy="20519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12577"/>
            <a:ext cx="2519370" cy="31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3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610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Exosquelette</a:t>
            </a:r>
            <a:r>
              <a:rPr lang="de-CH" dirty="0" smtClean="0">
                <a:latin typeface="Arial" panose="020B0604020202020204" pitchFamily="34" charset="0"/>
              </a:rPr>
              <a:t> – </a:t>
            </a:r>
            <a:r>
              <a:rPr lang="de-CH" dirty="0" err="1" smtClean="0">
                <a:latin typeface="Arial" panose="020B0604020202020204" pitchFamily="34" charset="0"/>
              </a:rPr>
              <a:t>dans</a:t>
            </a:r>
            <a:r>
              <a:rPr lang="de-CH" dirty="0" smtClean="0">
                <a:latin typeface="Arial" panose="020B0604020202020204" pitchFamily="34" charset="0"/>
              </a:rPr>
              <a:t> le </a:t>
            </a:r>
            <a:r>
              <a:rPr lang="de-CH" dirty="0" err="1" smtClean="0">
                <a:latin typeface="Arial" panose="020B0604020202020204" pitchFamily="34" charset="0"/>
              </a:rPr>
              <a:t>domaine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médical</a:t>
            </a: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008904" y="5029200"/>
            <a:ext cx="1828800" cy="476250"/>
          </a:xfrm>
        </p:spPr>
        <p:txBody>
          <a:bodyPr anchor="ctr"/>
          <a:lstStyle/>
          <a:p>
            <a:r>
              <a:rPr lang="de-CH" sz="1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CH" sz="10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www.eksobionics.com</a:t>
            </a:r>
            <a:endParaRPr lang="en-US" sz="10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96" y="1675552"/>
            <a:ext cx="8531408" cy="350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Exosquelette</a:t>
            </a:r>
            <a:r>
              <a:rPr lang="de-CH" dirty="0" smtClean="0">
                <a:latin typeface="Arial" panose="020B0604020202020204" pitchFamily="34" charset="0"/>
              </a:rPr>
              <a:t> – </a:t>
            </a:r>
            <a:r>
              <a:rPr lang="de-CH" dirty="0" err="1" smtClean="0">
                <a:latin typeface="Arial" panose="020B0604020202020204" pitchFamily="34" charset="0"/>
              </a:rPr>
              <a:t>dans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l’industrie</a:t>
            </a: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178397" y="5943600"/>
            <a:ext cx="19656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http://</a:t>
            </a:r>
            <a:r>
              <a:rPr lang="de-CH" sz="1000" dirty="0" smtClean="0">
                <a:solidFill>
                  <a:schemeClr val="bg1"/>
                </a:solidFill>
              </a:rPr>
              <a:t>www.colas.ch/innovations</a:t>
            </a:r>
            <a:endParaRPr lang="de-CH" sz="1000" dirty="0"/>
          </a:p>
        </p:txBody>
      </p:sp>
      <p:pic>
        <p:nvPicPr>
          <p:cNvPr id="4" name="Col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1066800"/>
            <a:ext cx="9218930" cy="51816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067791" y="5925979"/>
            <a:ext cx="2076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http://www.colas.ch/</a:t>
            </a:r>
            <a:r>
              <a:rPr lang="de-CH" sz="1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exosquelette</a:t>
            </a:r>
            <a:r>
              <a:rPr lang="de-CH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82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Stock_000022216980Big Web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6033.3334"/>
                </p14:media>
              </p:ext>
            </p:extLst>
          </p:nvPr>
        </p:nvPicPr>
        <p:blipFill rotWithShape="1">
          <a:blip r:embed="rId5" cstate="print"/>
          <a:srcRect l="11690" r="13152"/>
          <a:stretch/>
        </p:blipFill>
        <p:spPr>
          <a:xfrm rot="10800000">
            <a:off x="0" y="1066800"/>
            <a:ext cx="9144000" cy="5791199"/>
          </a:xfrm>
          <a:prstGeom prst="rect">
            <a:avLst/>
          </a:prstGeom>
        </p:spPr>
      </p:pic>
      <p:sp>
        <p:nvSpPr>
          <p:cNvPr id="976905" name="Rectangle 9"/>
          <p:cNvSpPr>
            <a:spLocks noChangeArrowheads="1"/>
          </p:cNvSpPr>
          <p:nvPr/>
        </p:nvSpPr>
        <p:spPr bwMode="auto">
          <a:xfrm>
            <a:off x="2019300" y="2560228"/>
            <a:ext cx="5105400" cy="2011772"/>
          </a:xfrm>
          <a:prstGeom prst="round2DiagRect">
            <a:avLst/>
          </a:prstGeom>
          <a:solidFill>
            <a:srgbClr val="00802F"/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ex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2400" dirty="0">
              <a:solidFill>
                <a:srgbClr val="000000"/>
              </a:solidFill>
            </a:endParaRPr>
          </a:p>
        </p:txBody>
      </p:sp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986856"/>
            <a:ext cx="4724400" cy="120414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futur</a:t>
            </a:r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droit</a:t>
            </a:r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du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travail</a:t>
            </a:r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face</a:t>
            </a:r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aux</a:t>
            </a:r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nouvelles</a:t>
            </a:r>
            <a:r>
              <a:rPr lang="de-CH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CH" sz="26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technologies</a:t>
            </a:r>
            <a:endParaRPr lang="en-US" sz="2600" b="1" cap="small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750"/>
                                        <p:tgtEl>
                                          <p:spTgt spid="97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750"/>
                                        <p:tgtEl>
                                          <p:spTgt spid="97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76905" grpId="0" animBg="1"/>
      <p:bldP spid="9768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676400"/>
            <a:ext cx="4572000" cy="1895475"/>
          </a:xfrm>
        </p:spPr>
        <p:txBody>
          <a:bodyPr>
            <a:noAutofit/>
          </a:bodyPr>
          <a:lstStyle/>
          <a:p>
            <a:pPr algn="ctr"/>
            <a:r>
              <a:rPr lang="de-CH" b="1" dirty="0" smtClean="0"/>
              <a:t>7 </a:t>
            </a:r>
            <a:r>
              <a:rPr lang="de-CH" b="1" dirty="0" err="1" smtClean="0"/>
              <a:t>problèmes</a:t>
            </a:r>
            <a:r>
              <a:rPr lang="de-CH" b="1" dirty="0" smtClean="0"/>
              <a:t> du </a:t>
            </a:r>
            <a:r>
              <a:rPr lang="de-CH" b="1" dirty="0" err="1" smtClean="0"/>
              <a:t>droit</a:t>
            </a:r>
            <a:r>
              <a:rPr lang="de-CH" b="1" dirty="0" smtClean="0"/>
              <a:t> du </a:t>
            </a:r>
            <a:r>
              <a:rPr lang="de-CH" b="1" dirty="0" err="1" smtClean="0"/>
              <a:t>travail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kern="1200" dirty="0" smtClean="0">
                <a:latin typeface="Arial" pitchFamily="34" charset="0"/>
              </a:rPr>
              <a:t>1. Le </a:t>
            </a:r>
            <a:r>
              <a:rPr lang="de-CH" kern="1200" dirty="0" err="1">
                <a:latin typeface="Arial" pitchFamily="34" charset="0"/>
              </a:rPr>
              <a:t>Robo</a:t>
            </a:r>
            <a:r>
              <a:rPr lang="de-CH" kern="1200" dirty="0">
                <a:latin typeface="Arial" pitchFamily="34" charset="0"/>
              </a:rPr>
              <a:t>-Boss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14800"/>
            <a:ext cx="4225636" cy="1524000"/>
          </a:xfrm>
        </p:spPr>
      </p:pic>
      <p:sp>
        <p:nvSpPr>
          <p:cNvPr id="5" name="Textfeld 4"/>
          <p:cNvSpPr txBox="1"/>
          <p:nvPr/>
        </p:nvSpPr>
        <p:spPr>
          <a:xfrm>
            <a:off x="24063" y="4876800"/>
            <a:ext cx="50938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</a:t>
            </a: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Clr>
                <a:srgbClr val="FF0000"/>
              </a:buClr>
            </a:pPr>
            <a:endParaRPr lang="de-CH" sz="3200" b="1" dirty="0" smtClean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de-CH" sz="3200" b="1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Firing</a:t>
            </a: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</a:t>
            </a: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»?</a:t>
            </a:r>
            <a:endParaRPr lang="de-CH" sz="3200" b="1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425950" cy="29533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15065"/>
            <a:ext cx="2551937" cy="127596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575050" y="4646712"/>
            <a:ext cx="137795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http://www.hitachi.com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7198165" y="5778278"/>
            <a:ext cx="1770681" cy="2419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/>
              <a:t>https://</a:t>
            </a:r>
            <a:r>
              <a:rPr lang="en-US" sz="1100" dirty="0" smtClean="0"/>
              <a:t>www.aldebaran.com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79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28761"/>
          <a:stretch/>
        </p:blipFill>
        <p:spPr>
          <a:xfrm>
            <a:off x="0" y="1491174"/>
            <a:ext cx="9144000" cy="5366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952500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err="1" smtClean="0"/>
              <a:t>Egalité</a:t>
            </a:r>
            <a:r>
              <a:rPr lang="en-US" dirty="0" smtClean="0"/>
              <a:t> des chances et discrimination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458200" cy="1905000"/>
          </a:xfrm>
          <a:solidFill>
            <a:schemeClr val="bg1">
              <a:alpha val="87000"/>
            </a:schemeClr>
          </a:solidFill>
          <a:ln w="38100" cmpd="sng">
            <a:solidFill>
              <a:srgbClr val="FF0000">
                <a:alpha val="40000"/>
              </a:srgbClr>
            </a:solidFill>
          </a:ln>
        </p:spPr>
        <p:txBody>
          <a:bodyPr>
            <a:normAutofit fontScale="925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2800" dirty="0" smtClean="0"/>
              <a:t>Big Data </a:t>
            </a:r>
            <a:r>
              <a:rPr lang="de-CH" sz="2800" dirty="0" err="1" smtClean="0"/>
              <a:t>peut</a:t>
            </a:r>
            <a:r>
              <a:rPr lang="de-CH" sz="2800" dirty="0" smtClean="0"/>
              <a:t> </a:t>
            </a:r>
            <a:r>
              <a:rPr lang="de-CH" sz="2800" dirty="0" err="1" smtClean="0"/>
              <a:t>discriminer</a:t>
            </a:r>
            <a:r>
              <a:rPr lang="de-CH" sz="2800" dirty="0" smtClean="0"/>
              <a:t>.</a:t>
            </a:r>
          </a:p>
          <a:p>
            <a:r>
              <a:rPr lang="de-CH" sz="2800" dirty="0" err="1" smtClean="0"/>
              <a:t>Systèmes</a:t>
            </a:r>
            <a:r>
              <a:rPr lang="de-CH" sz="2800" dirty="0" smtClean="0"/>
              <a:t> </a:t>
            </a:r>
            <a:r>
              <a:rPr lang="de-CH" sz="2800" dirty="0" err="1" smtClean="0"/>
              <a:t>robotiques</a:t>
            </a:r>
            <a:r>
              <a:rPr lang="de-CH" sz="2800" dirty="0" smtClean="0"/>
              <a:t> ne </a:t>
            </a:r>
            <a:r>
              <a:rPr lang="de-CH" sz="2800" dirty="0" err="1" smtClean="0"/>
              <a:t>doivent</a:t>
            </a:r>
            <a:r>
              <a:rPr lang="de-CH" sz="2800" dirty="0" smtClean="0"/>
              <a:t> </a:t>
            </a:r>
            <a:r>
              <a:rPr lang="fr-CH" sz="2800" dirty="0"/>
              <a:t>pas être programmés de façon à discriminer directement ou indirectement (« disparate impacts </a:t>
            </a:r>
            <a:r>
              <a:rPr lang="fr-CH" sz="2800" dirty="0" smtClean="0"/>
              <a:t>»).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029574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676400"/>
            <a:ext cx="4038600" cy="51816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Big Data </a:t>
            </a:r>
            <a:r>
              <a:rPr lang="de-CH" dirty="0" err="1" smtClean="0"/>
              <a:t>comme</a:t>
            </a:r>
            <a:r>
              <a:rPr lang="de-CH" dirty="0" smtClean="0"/>
              <a:t> </a:t>
            </a:r>
            <a:r>
              <a:rPr lang="de-CH" dirty="0" err="1" smtClean="0"/>
              <a:t>partie</a:t>
            </a:r>
            <a:r>
              <a:rPr lang="de-CH" dirty="0" smtClean="0"/>
              <a:t> de la </a:t>
            </a:r>
            <a:r>
              <a:rPr lang="de-CH" dirty="0" err="1" smtClean="0"/>
              <a:t>procédure</a:t>
            </a:r>
            <a:r>
              <a:rPr lang="de-CH" dirty="0" smtClean="0"/>
              <a:t> de </a:t>
            </a:r>
            <a:r>
              <a:rPr lang="de-CH" dirty="0" err="1" smtClean="0"/>
              <a:t>recrutement</a:t>
            </a:r>
            <a:r>
              <a:rPr lang="de-CH" dirty="0" smtClean="0"/>
              <a:t>  </a:t>
            </a:r>
            <a:br>
              <a:rPr lang="de-CH" dirty="0" smtClean="0"/>
            </a:br>
            <a:r>
              <a:rPr lang="de-CH" dirty="0" smtClean="0"/>
              <a:t>(Economist, </a:t>
            </a:r>
            <a:r>
              <a:rPr lang="de-CH" b="1" dirty="0" smtClean="0"/>
              <a:t>Robot </a:t>
            </a:r>
            <a:r>
              <a:rPr lang="de-CH" b="1" dirty="0" err="1" smtClean="0"/>
              <a:t>Recruiters</a:t>
            </a:r>
            <a:r>
              <a:rPr lang="de-CH" b="1" dirty="0" smtClean="0"/>
              <a:t>, 6.4.2013)</a:t>
            </a:r>
            <a:br>
              <a:rPr lang="de-CH" b="1" dirty="0" smtClean="0"/>
            </a:br>
            <a:endParaRPr lang="de-CH" b="1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dirty="0" err="1" smtClean="0"/>
              <a:t>Questions</a:t>
            </a:r>
            <a:r>
              <a:rPr lang="de-CH" dirty="0" smtClean="0"/>
              <a:t> </a:t>
            </a:r>
            <a:r>
              <a:rPr lang="de-CH" dirty="0" err="1" smtClean="0"/>
              <a:t>admissibles</a:t>
            </a:r>
            <a:r>
              <a:rPr lang="de-CH" dirty="0" smtClean="0"/>
              <a:t>?</a:t>
            </a:r>
            <a:br>
              <a:rPr lang="de-CH" dirty="0" smtClean="0"/>
            </a:br>
            <a:endParaRPr lang="de-CH" dirty="0" smtClean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b="1" dirty="0" err="1" smtClean="0"/>
              <a:t>Discrimination</a:t>
            </a:r>
            <a:r>
              <a:rPr lang="de-CH" b="1" dirty="0" smtClean="0"/>
              <a:t> </a:t>
            </a:r>
            <a:r>
              <a:rPr lang="de-CH" b="1" dirty="0" err="1" smtClean="0"/>
              <a:t>directe</a:t>
            </a:r>
            <a:r>
              <a:rPr lang="de-CH" b="1" dirty="0" smtClean="0"/>
              <a:t> </a:t>
            </a:r>
            <a:r>
              <a:rPr lang="de-CH" b="1" dirty="0" err="1" smtClean="0"/>
              <a:t>ou</a:t>
            </a:r>
            <a:r>
              <a:rPr lang="de-CH" b="1" dirty="0" smtClean="0"/>
              <a:t> </a:t>
            </a:r>
            <a:r>
              <a:rPr lang="de-CH" b="1" dirty="0" err="1" smtClean="0"/>
              <a:t>indirecte</a:t>
            </a:r>
            <a:r>
              <a:rPr lang="de-CH" b="1" dirty="0" smtClean="0"/>
              <a:t>?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2. «Hiring by Algorithm»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4185588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023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6096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</a:rPr>
              <a:t>Science Fiction?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572000" cy="47274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800" dirty="0" smtClean="0">
                <a:latin typeface="Arial" panose="020B0604020202020204" pitchFamily="34" charset="0"/>
              </a:rPr>
              <a:t>Les robots </a:t>
            </a:r>
            <a:r>
              <a:rPr lang="en-US" sz="2800" dirty="0" err="1" smtClean="0">
                <a:latin typeface="Arial" panose="020B0604020202020204" pitchFamily="34" charset="0"/>
              </a:rPr>
              <a:t>sont</a:t>
            </a:r>
            <a:r>
              <a:rPr lang="en-US" sz="2800" dirty="0" smtClean="0">
                <a:latin typeface="Arial" panose="020B0604020202020204" pitchFamily="34" charset="0"/>
              </a:rPr>
              <a:t> déjà entre nous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en-US" sz="28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latin typeface="Arial" panose="020B0604020202020204" pitchFamily="34" charset="0"/>
              </a:rPr>
              <a:t>Nous </a:t>
            </a:r>
            <a:r>
              <a:rPr lang="en-US" dirty="0" err="1" smtClean="0">
                <a:latin typeface="Arial" panose="020B0604020202020204" pitchFamily="34" charset="0"/>
              </a:rPr>
              <a:t>nous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trouvons</a:t>
            </a:r>
            <a:r>
              <a:rPr lang="en-US" dirty="0" smtClean="0">
                <a:latin typeface="Arial" panose="020B0604020202020204" pitchFamily="34" charset="0"/>
              </a:rPr>
              <a:t> au milieu de la </a:t>
            </a:r>
            <a:r>
              <a:rPr lang="en-US" dirty="0" err="1" smtClean="0">
                <a:latin typeface="Arial" panose="020B0604020202020204" pitchFamily="34" charset="0"/>
              </a:rPr>
              <a:t>révolution</a:t>
            </a:r>
            <a:r>
              <a:rPr lang="en-US" dirty="0" smtClean="0">
                <a:latin typeface="Arial" panose="020B0604020202020204" pitchFamily="34" charset="0"/>
              </a:rPr>
              <a:t> 4.0.</a:t>
            </a:r>
            <a:endParaRPr lang="en-US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952500"/>
          </a:xfrm>
        </p:spPr>
        <p:txBody>
          <a:bodyPr>
            <a:normAutofit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Puis</a:t>
            </a:r>
            <a:r>
              <a:rPr lang="en-US" dirty="0" smtClean="0"/>
              <a:t>-je </a:t>
            </a:r>
            <a:r>
              <a:rPr lang="en-US" dirty="0" err="1" smtClean="0"/>
              <a:t>présenter</a:t>
            </a:r>
            <a:r>
              <a:rPr lang="en-US" dirty="0" smtClean="0"/>
              <a:t> Sophie?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45"/>
          <a:stretch/>
        </p:blipFill>
        <p:spPr bwMode="auto">
          <a:xfrm>
            <a:off x="228600" y="1600200"/>
            <a:ext cx="405331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81916" y="1524000"/>
            <a:ext cx="4862084" cy="510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3467F"/>
              </a:buClr>
              <a:buSzPct val="90000"/>
              <a:buFont typeface="Arial" pitchFamily="34" charset="0"/>
              <a:buChar char="•"/>
              <a:defRPr sz="2400" b="1" kern="1200">
                <a:solidFill>
                  <a:srgbClr val="23467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23467F"/>
              </a:buClr>
              <a:buSzPct val="70000"/>
              <a:buFont typeface="Arial" pitchFamily="34" charset="0"/>
              <a:buChar char="•"/>
              <a:defRPr sz="2000" kern="1200">
                <a:solidFill>
                  <a:srgbClr val="23467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23467F"/>
              </a:buClr>
              <a:buSzPct val="90000"/>
              <a:buFont typeface="Arial" pitchFamily="34" charset="0"/>
              <a:buChar char="•"/>
              <a:defRPr sz="1800" kern="1200">
                <a:solidFill>
                  <a:srgbClr val="23467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23467F"/>
              </a:buClr>
              <a:buSzPct val="90000"/>
              <a:buFont typeface="Arial" pitchFamily="34" charset="0"/>
              <a:buChar char="•"/>
              <a:defRPr sz="1600" kern="1200">
                <a:solidFill>
                  <a:srgbClr val="23467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3467F"/>
              </a:buClr>
              <a:buSzPct val="90000"/>
              <a:buFont typeface="Arial" pitchFamily="34" charset="0"/>
              <a:buChar char="•"/>
              <a:defRPr sz="1600" kern="1200">
                <a:solidFill>
                  <a:srgbClr val="23467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de-CH" dirty="0" smtClean="0">
              <a:solidFill>
                <a:srgbClr val="4D4D4D"/>
              </a:solidFill>
            </a:endParaRP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dirty="0" smtClean="0">
                <a:solidFill>
                  <a:srgbClr val="4D4D4D"/>
                </a:solidFill>
              </a:rPr>
              <a:t>Sophie </a:t>
            </a:r>
            <a:r>
              <a:rPr lang="de-CH" dirty="0" err="1" smtClean="0">
                <a:solidFill>
                  <a:srgbClr val="4D4D4D"/>
                </a:solidFill>
              </a:rPr>
              <a:t>pose</a:t>
            </a:r>
            <a:r>
              <a:rPr lang="de-CH" dirty="0" smtClean="0">
                <a:solidFill>
                  <a:srgbClr val="4D4D4D"/>
                </a:solidFill>
              </a:rPr>
              <a:t> des </a:t>
            </a:r>
            <a:r>
              <a:rPr lang="de-CH" dirty="0" err="1" smtClean="0">
                <a:solidFill>
                  <a:srgbClr val="4D4D4D"/>
                </a:solidFill>
              </a:rPr>
              <a:t>questions</a:t>
            </a:r>
            <a:r>
              <a:rPr lang="de-CH" dirty="0" smtClean="0">
                <a:solidFill>
                  <a:srgbClr val="4D4D4D"/>
                </a:solidFill>
              </a:rPr>
              <a:t>.</a:t>
            </a:r>
          </a:p>
          <a:p>
            <a:pPr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dirty="0" smtClean="0">
                <a:solidFill>
                  <a:srgbClr val="4D4D4D"/>
                </a:solidFill>
              </a:rPr>
              <a:t>Sophie </a:t>
            </a:r>
            <a:r>
              <a:rPr lang="fr-CH" dirty="0">
                <a:solidFill>
                  <a:srgbClr val="4D4D4D"/>
                </a:solidFill>
              </a:rPr>
              <a:t>mesure également le rythme cardiaque, les mouvements oculaires et l’expression du visage du candidat </a:t>
            </a:r>
            <a:r>
              <a:rPr lang="de-CH" dirty="0">
                <a:solidFill>
                  <a:srgbClr val="4D4D4D"/>
                </a:solidFill>
              </a:rPr>
              <a:t>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fr-CH" dirty="0">
                <a:solidFill>
                  <a:srgbClr val="4D4D4D"/>
                </a:solidFill>
              </a:rPr>
              <a:t>Exigences de l’art. 328b CO et de la législation sur la protection des données </a:t>
            </a:r>
            <a:r>
              <a:rPr lang="fr-CH" dirty="0" smtClean="0">
                <a:solidFill>
                  <a:srgbClr val="4D4D4D"/>
                </a:solidFill>
              </a:rPr>
              <a:t>remplies?</a:t>
            </a:r>
            <a:endParaRPr lang="de-CH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0" y="1676400"/>
            <a:ext cx="4343400" cy="4495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de-CH" sz="2800" dirty="0" err="1" smtClean="0"/>
              <a:t>Traitement</a:t>
            </a:r>
            <a:r>
              <a:rPr lang="de-CH" sz="2800" dirty="0" smtClean="0"/>
              <a:t> </a:t>
            </a:r>
            <a:r>
              <a:rPr lang="de-CH" sz="2800" dirty="0" err="1" smtClean="0"/>
              <a:t>comme</a:t>
            </a:r>
            <a:r>
              <a:rPr lang="de-CH" sz="2800" dirty="0" smtClean="0"/>
              <a:t> </a:t>
            </a:r>
            <a:r>
              <a:rPr lang="de-CH" sz="2800" dirty="0" err="1" smtClean="0"/>
              <a:t>partie</a:t>
            </a:r>
            <a:r>
              <a:rPr lang="de-CH" sz="2800" dirty="0" smtClean="0"/>
              <a:t> du </a:t>
            </a:r>
            <a:r>
              <a:rPr lang="de-CH" sz="2800" dirty="0" err="1" smtClean="0"/>
              <a:t>corps</a:t>
            </a:r>
            <a:r>
              <a:rPr lang="de-CH" sz="2800" dirty="0" smtClean="0"/>
              <a:t>?</a:t>
            </a:r>
          </a:p>
          <a:p>
            <a:pPr marL="0" indent="0">
              <a:buNone/>
            </a:pPr>
            <a:endParaRPr lang="de-CH" sz="2800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fr-CH" sz="2800" dirty="0"/>
              <a:t>A</a:t>
            </a:r>
            <a:r>
              <a:rPr lang="fr-CH" sz="2800" dirty="0" smtClean="0"/>
              <a:t>ménagements </a:t>
            </a:r>
            <a:r>
              <a:rPr lang="fr-CH" sz="2800" dirty="0"/>
              <a:t>raisonnables </a:t>
            </a:r>
            <a:r>
              <a:rPr lang="fr-CH" sz="2800" dirty="0" smtClean="0"/>
              <a:t>requis</a:t>
            </a:r>
            <a:r>
              <a:rPr lang="de-CH" sz="2800" dirty="0" smtClean="0"/>
              <a:t>? </a:t>
            </a:r>
            <a:r>
              <a:rPr lang="de-CH" sz="2800" b="0" dirty="0" smtClean="0"/>
              <a:t>(«</a:t>
            </a:r>
            <a:r>
              <a:rPr lang="de-CH" sz="2800" b="0" dirty="0" err="1" smtClean="0"/>
              <a:t>reasonable</a:t>
            </a:r>
            <a:r>
              <a:rPr lang="de-CH" sz="2800" b="0" dirty="0" smtClean="0"/>
              <a:t> </a:t>
            </a:r>
            <a:r>
              <a:rPr lang="de-CH" sz="2800" b="0" dirty="0" err="1" smtClean="0"/>
              <a:t>accommodation</a:t>
            </a:r>
            <a:r>
              <a:rPr lang="de-CH" sz="2800" b="0" dirty="0" smtClean="0"/>
              <a:t>»)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952500"/>
          </a:xfrm>
        </p:spPr>
        <p:txBody>
          <a:bodyPr>
            <a:normAutofit/>
          </a:bodyPr>
          <a:lstStyle/>
          <a:p>
            <a:r>
              <a:rPr lang="en-US" dirty="0" smtClean="0"/>
              <a:t> 2. </a:t>
            </a:r>
            <a:r>
              <a:rPr lang="en-US" dirty="0" err="1" smtClean="0"/>
              <a:t>Exosquelettes</a:t>
            </a:r>
            <a:r>
              <a:rPr lang="en-US" dirty="0" smtClean="0"/>
              <a:t> et discrimination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" y="1371600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4" t="7297" r="9838" b="1"/>
          <a:stretch/>
        </p:blipFill>
        <p:spPr bwMode="auto">
          <a:xfrm>
            <a:off x="-9144" y="3466605"/>
            <a:ext cx="2125362" cy="353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894409" y="6666000"/>
            <a:ext cx="1221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www.daewoo.com</a:t>
            </a:r>
            <a:endParaRPr lang="de-CH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989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4321630" y="3048000"/>
            <a:ext cx="4800599" cy="4140591"/>
            <a:chOff x="4038600" y="2905960"/>
            <a:chExt cx="4800599" cy="4140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7"/>
            <a:stretch/>
          </p:blipFill>
          <p:spPr>
            <a:xfrm>
              <a:off x="4038600" y="2905960"/>
              <a:ext cx="4800599" cy="4140591"/>
            </a:xfrm>
            <a:prstGeom prst="rect">
              <a:avLst/>
            </a:prstGeom>
          </p:spPr>
        </p:pic>
        <p:sp>
          <p:nvSpPr>
            <p:cNvPr id="8" name="TextBox 5"/>
            <p:cNvSpPr txBox="1"/>
            <p:nvPr/>
          </p:nvSpPr>
          <p:spPr>
            <a:xfrm>
              <a:off x="5257800" y="4648200"/>
              <a:ext cx="27909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 Black" pitchFamily="34" charset="0"/>
                </a:rPr>
                <a:t>Danger Zone</a:t>
              </a:r>
              <a:endParaRPr lang="en-US" sz="2400" b="1" dirty="0">
                <a:latin typeface="Arial Black" pitchFamily="34" charset="0"/>
              </a:endParaRP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76400"/>
            <a:ext cx="7696200" cy="4727448"/>
          </a:xfrm>
        </p:spPr>
        <p:txBody>
          <a:bodyPr>
            <a:noAutofit/>
          </a:bodyPr>
          <a:lstStyle/>
          <a:p>
            <a:r>
              <a:rPr lang="fr-CH" dirty="0" smtClean="0"/>
              <a:t>Un poste </a:t>
            </a:r>
            <a:r>
              <a:rPr lang="fr-CH" dirty="0"/>
              <a:t>de travail doit être sûr</a:t>
            </a:r>
            <a:r>
              <a:rPr lang="en-US" sz="2800" dirty="0" smtClean="0"/>
              <a:t>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Mesures</a:t>
            </a:r>
            <a:r>
              <a:rPr lang="en-US" dirty="0"/>
              <a:t> </a:t>
            </a:r>
            <a:r>
              <a:rPr lang="en-US" dirty="0" err="1"/>
              <a:t>dont</a:t>
            </a:r>
            <a:r>
              <a:rPr lang="en-US" dirty="0"/>
              <a:t>:</a:t>
            </a:r>
          </a:p>
          <a:p>
            <a:pPr marL="719138" lvl="1" indent="-261938">
              <a:buFont typeface="+mj-lt"/>
              <a:buAutoNum type="arabicPeriod"/>
            </a:pPr>
            <a:r>
              <a:rPr lang="fr-CH" sz="2400" dirty="0">
                <a:solidFill>
                  <a:schemeClr val="tx1"/>
                </a:solidFill>
              </a:rPr>
              <a:t>l’expérience a démontré la </a:t>
            </a:r>
            <a:r>
              <a:rPr lang="fr-CH" sz="2400" dirty="0" smtClean="0">
                <a:solidFill>
                  <a:schemeClr val="tx1"/>
                </a:solidFill>
              </a:rPr>
              <a:t>nécessité</a:t>
            </a:r>
          </a:p>
          <a:p>
            <a:pPr marL="719138" lvl="1" indent="-261938">
              <a:buFont typeface="+mj-lt"/>
              <a:buAutoNum type="arabicPeriod"/>
            </a:pPr>
            <a:r>
              <a:rPr lang="fr-CH" sz="2400" dirty="0">
                <a:solidFill>
                  <a:schemeClr val="tx1"/>
                </a:solidFill>
              </a:rPr>
              <a:t>que l’état de la technique permet </a:t>
            </a:r>
            <a:r>
              <a:rPr lang="fr-CH" sz="2400" dirty="0" smtClean="0">
                <a:solidFill>
                  <a:schemeClr val="tx1"/>
                </a:solidFill>
              </a:rPr>
              <a:t>d’appliquer</a:t>
            </a:r>
          </a:p>
          <a:p>
            <a:pPr marL="719138" lvl="1" indent="-261938">
              <a:buFont typeface="+mj-lt"/>
              <a:buAutoNum type="arabicPeriod"/>
            </a:pPr>
            <a:r>
              <a:rPr lang="fr-CH" sz="2400" dirty="0">
                <a:solidFill>
                  <a:schemeClr val="tx1"/>
                </a:solidFill>
              </a:rPr>
              <a:t>qui sont adaptées aux </a:t>
            </a:r>
            <a:r>
              <a:rPr lang="fr-CH" sz="2400" dirty="0" smtClean="0">
                <a:solidFill>
                  <a:schemeClr val="tx1"/>
                </a:solidFill>
              </a:rPr>
              <a:t>conditions.</a:t>
            </a:r>
            <a:endParaRPr lang="en-US" sz="2400" dirty="0" smtClean="0"/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Art. 328 al. 2 CO, Art. 82 </a:t>
            </a:r>
            <a:br>
              <a:rPr lang="en-US" sz="2400" dirty="0" smtClean="0"/>
            </a:br>
            <a:r>
              <a:rPr lang="en-US" sz="2400" dirty="0" smtClean="0"/>
              <a:t>al. 1 LAA, Art. 6 </a:t>
            </a:r>
            <a:r>
              <a:rPr lang="en-US" sz="2400" dirty="0" err="1" smtClean="0"/>
              <a:t>LTr</a:t>
            </a:r>
            <a:endParaRPr lang="en-US" sz="2400" dirty="0" smtClean="0"/>
          </a:p>
          <a:p>
            <a:r>
              <a:rPr lang="en-US" dirty="0" err="1"/>
              <a:t>Responsabilité</a:t>
            </a:r>
            <a:r>
              <a:rPr lang="en-US" dirty="0"/>
              <a:t>?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de </a:t>
            </a:r>
            <a:r>
              <a:rPr lang="en-US" sz="2400" dirty="0" err="1" smtClean="0">
                <a:solidFill>
                  <a:schemeClr val="tx1"/>
                </a:solidFill>
              </a:rPr>
              <a:t>l’employeur</a:t>
            </a:r>
            <a:endParaRPr lang="en-US" sz="2400" dirty="0">
              <a:solidFill>
                <a:schemeClr val="tx1"/>
              </a:solidFill>
            </a:endParaRPr>
          </a:p>
          <a:p>
            <a:pPr marL="741600" lvl="1" indent="-284400"/>
            <a:r>
              <a:rPr lang="en-US" sz="2400" dirty="0">
                <a:solidFill>
                  <a:schemeClr val="tx1"/>
                </a:solidFill>
              </a:rPr>
              <a:t>d</a:t>
            </a:r>
            <a:r>
              <a:rPr lang="en-US" sz="2400" dirty="0" smtClean="0">
                <a:solidFill>
                  <a:schemeClr val="tx1"/>
                </a:solidFill>
              </a:rPr>
              <a:t>e </a:t>
            </a:r>
            <a:r>
              <a:rPr lang="en-US" sz="2400" dirty="0" err="1" smtClean="0">
                <a:solidFill>
                  <a:schemeClr val="tx1"/>
                </a:solidFill>
              </a:rPr>
              <a:t>l’assurance</a:t>
            </a:r>
            <a:r>
              <a:rPr lang="en-US" sz="2400" dirty="0" smtClean="0">
                <a:solidFill>
                  <a:schemeClr val="tx1"/>
                </a:solidFill>
              </a:rPr>
              <a:t> accidents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90500"/>
            <a:ext cx="8610600" cy="952500"/>
          </a:xfrm>
        </p:spPr>
        <p:txBody>
          <a:bodyPr>
            <a:noAutofit/>
          </a:bodyPr>
          <a:lstStyle/>
          <a:p>
            <a:r>
              <a:rPr lang="fr-CH" b="1" dirty="0" smtClean="0"/>
              <a:t>3. Sécurité </a:t>
            </a:r>
            <a:r>
              <a:rPr lang="fr-CH" b="1" dirty="0"/>
              <a:t>au travail et protection de la santé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327619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7"/>
          <a:stretch/>
        </p:blipFill>
        <p:spPr>
          <a:xfrm>
            <a:off x="0" y="2743200"/>
            <a:ext cx="9144000" cy="375743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b="1" dirty="0" smtClean="0">
                <a:latin typeface="Arial" panose="020B0604020202020204" pitchFamily="34" charset="0"/>
              </a:rPr>
              <a:t>3. </a:t>
            </a:r>
            <a:r>
              <a:rPr lang="fr-CH" b="1" kern="1200" dirty="0" smtClean="0">
                <a:latin typeface="Arial" pitchFamily="34" charset="0"/>
              </a:rPr>
              <a:t>Nouveaux </a:t>
            </a:r>
            <a:r>
              <a:rPr lang="fr-CH" b="1" kern="1200" dirty="0">
                <a:latin typeface="Arial" pitchFamily="34" charset="0"/>
              </a:rPr>
              <a:t>défis pour la sécurité au travail résultant de la robotique</a:t>
            </a:r>
            <a:endParaRPr lang="de-CH" b="1" kern="1200" dirty="0">
              <a:latin typeface="Arial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46314" y="1371600"/>
            <a:ext cx="8382000" cy="2209798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b="1" dirty="0" smtClean="0">
                <a:latin typeface="Arial" panose="020B0604020202020204" pitchFamily="34" charset="0"/>
              </a:rPr>
              <a:t>Personal Care </a:t>
            </a:r>
            <a:r>
              <a:rPr lang="de-CH" b="1" dirty="0" err="1" smtClean="0">
                <a:latin typeface="Arial" panose="020B0604020202020204" pitchFamily="34" charset="0"/>
              </a:rPr>
              <a:t>Robots</a:t>
            </a:r>
            <a:r>
              <a:rPr lang="de-CH" b="1" dirty="0" smtClean="0">
                <a:latin typeface="Arial" panose="020B0604020202020204" pitchFamily="34" charset="0"/>
              </a:rPr>
              <a:t>: </a:t>
            </a:r>
            <a:r>
              <a:rPr lang="de-CH" dirty="0" smtClean="0">
                <a:latin typeface="Arial" panose="020B0604020202020204" pitchFamily="34" charset="0"/>
              </a:rPr>
              <a:t>ISO 13482:2014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b="1" dirty="0" smtClean="0">
                <a:latin typeface="Arial" panose="020B0604020202020204" pitchFamily="34" charset="0"/>
              </a:rPr>
              <a:t>Collaborative </a:t>
            </a:r>
            <a:r>
              <a:rPr lang="de-CH" b="1" dirty="0" err="1" smtClean="0">
                <a:latin typeface="Arial" panose="020B0604020202020204" pitchFamily="34" charset="0"/>
              </a:rPr>
              <a:t>Robots</a:t>
            </a:r>
            <a:r>
              <a:rPr lang="de-CH" b="1" dirty="0" smtClean="0">
                <a:latin typeface="Arial" panose="020B0604020202020204" pitchFamily="34" charset="0"/>
              </a:rPr>
              <a:t>: </a:t>
            </a:r>
            <a:r>
              <a:rPr lang="de-CH" dirty="0" smtClean="0">
                <a:latin typeface="Arial" panose="020B0604020202020204" pitchFamily="34" charset="0"/>
              </a:rPr>
              <a:t/>
            </a:r>
            <a:br>
              <a:rPr lang="de-CH" dirty="0" smtClean="0">
                <a:latin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</a:rPr>
              <a:t>ISO 10218:2011</a:t>
            </a:r>
            <a:br>
              <a:rPr lang="de-CH" dirty="0" smtClean="0">
                <a:latin typeface="Arial" panose="020B0604020202020204" pitchFamily="34" charset="0"/>
              </a:rPr>
            </a:br>
            <a:r>
              <a:rPr lang="de-CH" dirty="0" smtClean="0">
                <a:latin typeface="Arial" panose="020B0604020202020204" pitchFamily="34" charset="0"/>
              </a:rPr>
              <a:t>ISO/TS 15066:2016</a:t>
            </a:r>
            <a:br>
              <a:rPr lang="de-CH" dirty="0" smtClean="0">
                <a:latin typeface="Arial" panose="020B0604020202020204" pitchFamily="34" charset="0"/>
              </a:rPr>
            </a:br>
            <a:r>
              <a:rPr lang="de-CH" dirty="0" err="1" smtClean="0">
                <a:latin typeface="Arial" panose="020B0604020202020204" pitchFamily="34" charset="0"/>
              </a:rPr>
              <a:t>Directive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>
                <a:latin typeface="Arial" panose="020B0604020202020204" pitchFamily="34" charset="0"/>
              </a:rPr>
              <a:t>2006/42/EU</a:t>
            </a:r>
            <a:br>
              <a:rPr lang="de-CH" dirty="0">
                <a:latin typeface="Arial" panose="020B0604020202020204" pitchFamily="34" charset="0"/>
              </a:rPr>
            </a:br>
            <a:endParaRPr lang="de-CH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7374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52400" y="6124054"/>
            <a:ext cx="883920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de-CH" sz="2800" b="1" kern="0" dirty="0" smtClean="0">
                <a:solidFill>
                  <a:srgbClr val="4D4D4D"/>
                </a:solidFill>
                <a:latin typeface="Arial" panose="020B0604020202020204" pitchFamily="34" charset="0"/>
                <a:cs typeface="Arial" pitchFamily="34" charset="0"/>
              </a:rPr>
              <a:t>       </a:t>
            </a:r>
            <a:r>
              <a:rPr lang="fr-CH" sz="2800" b="1" kern="0" dirty="0">
                <a:solidFill>
                  <a:srgbClr val="4D4D4D"/>
                </a:solidFill>
                <a:latin typeface="Arial" panose="020B0604020202020204" pitchFamily="34" charset="0"/>
                <a:cs typeface="Arial" pitchFamily="34" charset="0"/>
              </a:rPr>
              <a:t>L’évaluation des risques juridiques </a:t>
            </a:r>
            <a:r>
              <a:rPr lang="de-CH" sz="2800" b="1" kern="0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itchFamily="34" charset="0"/>
              </a:rPr>
              <a:t>est</a:t>
            </a:r>
            <a:r>
              <a:rPr lang="de-CH" sz="2800" b="1" kern="0" dirty="0" smtClean="0">
                <a:solidFill>
                  <a:srgbClr val="4D4D4D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de-CH" sz="2800" b="1" kern="0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itchFamily="34" charset="0"/>
              </a:rPr>
              <a:t>difficile</a:t>
            </a:r>
            <a:endParaRPr lang="de-CH" sz="2800" b="1" kern="0" dirty="0">
              <a:solidFill>
                <a:srgbClr val="4D4D4D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304800" y="6400800"/>
            <a:ext cx="533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hteck 6"/>
          <p:cNvSpPr/>
          <p:nvPr/>
        </p:nvSpPr>
        <p:spPr>
          <a:xfrm>
            <a:off x="0" y="990600"/>
            <a:ext cx="2743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http://new.abb.com/products/robotics/de/yumi</a:t>
            </a:r>
          </a:p>
        </p:txBody>
      </p:sp>
    </p:spTree>
    <p:extLst>
      <p:ext uri="{BB962C8B-B14F-4D97-AF65-F5344CB8AC3E}">
        <p14:creationId xmlns:p14="http://schemas.microsoft.com/office/powerpoint/2010/main" val="35677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752600"/>
            <a:ext cx="5867400" cy="4727448"/>
          </a:xfrm>
        </p:spPr>
        <p:txBody>
          <a:bodyPr>
            <a:normAutofit/>
          </a:bodyPr>
          <a:lstStyle/>
          <a:p>
            <a:r>
              <a:rPr lang="de-CH" dirty="0" smtClean="0"/>
              <a:t>Big Data: </a:t>
            </a:r>
            <a:r>
              <a:rPr lang="de-CH" dirty="0" err="1" smtClean="0"/>
              <a:t>analyse</a:t>
            </a:r>
            <a:r>
              <a:rPr lang="de-CH" dirty="0" smtClean="0"/>
              <a:t> des </a:t>
            </a:r>
            <a:r>
              <a:rPr lang="de-CH" dirty="0" err="1" smtClean="0"/>
              <a:t>données</a:t>
            </a:r>
            <a:r>
              <a:rPr lang="de-CH" dirty="0" smtClean="0"/>
              <a:t>.</a:t>
            </a:r>
          </a:p>
          <a:p>
            <a:r>
              <a:rPr lang="fr-CH" dirty="0"/>
              <a:t>O</a:t>
            </a:r>
            <a:r>
              <a:rPr lang="fr-CH" dirty="0" smtClean="0"/>
              <a:t>bligation </a:t>
            </a:r>
            <a:r>
              <a:rPr lang="fr-CH" dirty="0"/>
              <a:t>de protection de la sphère privée des </a:t>
            </a:r>
            <a:r>
              <a:rPr lang="fr-CH" dirty="0" smtClean="0"/>
              <a:t>travailleurs</a:t>
            </a:r>
            <a:r>
              <a:rPr lang="de-CH" dirty="0" smtClean="0"/>
              <a:t>:</a:t>
            </a:r>
            <a:endParaRPr lang="de-CH" b="0" dirty="0" smtClean="0"/>
          </a:p>
          <a:p>
            <a:pPr marL="760050" lvl="1" indent="-360000" defTabSz="0">
              <a:spcBef>
                <a:spcPts val="600"/>
              </a:spcBef>
            </a:pPr>
            <a:r>
              <a:rPr lang="de-CH" dirty="0" smtClean="0"/>
              <a:t>Art</a:t>
            </a:r>
            <a:r>
              <a:rPr lang="de-CH" dirty="0"/>
              <a:t>. 328 </a:t>
            </a:r>
            <a:r>
              <a:rPr lang="de-CH" dirty="0" smtClean="0"/>
              <a:t>et </a:t>
            </a:r>
            <a:r>
              <a:rPr lang="de-CH" dirty="0"/>
              <a:t>328b </a:t>
            </a:r>
            <a:r>
              <a:rPr lang="de-CH" dirty="0" smtClean="0"/>
              <a:t>CO</a:t>
            </a:r>
          </a:p>
          <a:p>
            <a:pPr marL="760050" lvl="1" indent="-360000" defTabSz="0">
              <a:spcBef>
                <a:spcPts val="600"/>
              </a:spcBef>
            </a:pPr>
            <a:r>
              <a:rPr lang="de-CH" dirty="0"/>
              <a:t>Art. 6 </a:t>
            </a:r>
            <a:r>
              <a:rPr lang="de-CH" dirty="0" err="1" smtClean="0"/>
              <a:t>LTr</a:t>
            </a:r>
            <a:endParaRPr lang="de-CH" b="0" dirty="0" smtClean="0"/>
          </a:p>
          <a:p>
            <a:pPr marL="760050" lvl="1" indent="-360000" defTabSz="0">
              <a:spcBef>
                <a:spcPts val="600"/>
              </a:spcBef>
            </a:pPr>
            <a:r>
              <a:rPr lang="de-CH" dirty="0"/>
              <a:t>Art. 26 </a:t>
            </a:r>
            <a:r>
              <a:rPr lang="de-CH" dirty="0" smtClean="0"/>
              <a:t>OLT 3 (</a:t>
            </a:r>
            <a:r>
              <a:rPr lang="de-CH" dirty="0" err="1" smtClean="0"/>
              <a:t>surveillance</a:t>
            </a:r>
            <a:r>
              <a:rPr lang="de-CH" dirty="0" smtClean="0"/>
              <a:t> et </a:t>
            </a:r>
            <a:r>
              <a:rPr lang="de-CH" dirty="0" err="1" smtClean="0"/>
              <a:t>contrôle</a:t>
            </a:r>
            <a:r>
              <a:rPr lang="de-CH" dirty="0" smtClean="0"/>
              <a:t>)</a:t>
            </a:r>
          </a:p>
          <a:p>
            <a:pPr marL="760050" lvl="1" indent="-360000" defTabSz="0">
              <a:spcBef>
                <a:spcPts val="600"/>
              </a:spcBef>
            </a:pPr>
            <a:r>
              <a:rPr lang="de-CH" dirty="0" smtClean="0"/>
              <a:t>LPD</a:t>
            </a:r>
          </a:p>
          <a:p>
            <a:pPr marL="342900" lvl="1" indent="-342900" defTabSz="0">
              <a:buFont typeface="Wingdings" pitchFamily="2" charset="2"/>
              <a:buChar char="§"/>
            </a:pPr>
            <a:r>
              <a:rPr lang="de-CH" sz="2800" b="1" dirty="0" err="1" smtClean="0">
                <a:ea typeface="+mn-ea"/>
              </a:rPr>
              <a:t>Problème</a:t>
            </a:r>
            <a:r>
              <a:rPr lang="de-CH" sz="2800" b="1" dirty="0" smtClean="0">
                <a:ea typeface="+mn-ea"/>
              </a:rPr>
              <a:t>: </a:t>
            </a:r>
            <a:r>
              <a:rPr lang="de-CH" sz="2800" b="1" dirty="0" err="1" smtClean="0">
                <a:ea typeface="+mn-ea"/>
              </a:rPr>
              <a:t>effet</a:t>
            </a:r>
            <a:r>
              <a:rPr lang="de-CH" sz="2800" b="1" dirty="0" smtClean="0">
                <a:ea typeface="+mn-ea"/>
              </a:rPr>
              <a:t> de </a:t>
            </a:r>
            <a:r>
              <a:rPr lang="de-CH" sz="2800" b="1" dirty="0" err="1" smtClean="0">
                <a:ea typeface="+mn-ea"/>
              </a:rPr>
              <a:t>surveillance</a:t>
            </a:r>
            <a:endParaRPr lang="de-CH" sz="2800" b="1" dirty="0"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b="1" dirty="0" smtClean="0"/>
              <a:t>4.</a:t>
            </a:r>
            <a:r>
              <a:rPr lang="en-US" dirty="0" smtClean="0"/>
              <a:t> </a:t>
            </a:r>
            <a:r>
              <a:rPr lang="en-US" b="1" dirty="0" smtClean="0"/>
              <a:t>Protection des </a:t>
            </a:r>
            <a:r>
              <a:rPr lang="en-US" b="1" dirty="0" err="1" smtClean="0"/>
              <a:t>données</a:t>
            </a:r>
            <a:endParaRPr lang="en-US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2500" y="2781300"/>
            <a:ext cx="571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9077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8" t="33403" r="1"/>
          <a:stretch/>
        </p:blipFill>
        <p:spPr>
          <a:xfrm>
            <a:off x="152400" y="1533525"/>
            <a:ext cx="8559546" cy="41814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946" y="4343400"/>
            <a:ext cx="8504999" cy="2362200"/>
          </a:xfr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2800" dirty="0" err="1" smtClean="0"/>
              <a:t>Législation</a:t>
            </a:r>
            <a:r>
              <a:rPr lang="en-US" sz="2800" dirty="0" smtClean="0"/>
              <a:t> applicable pour </a:t>
            </a:r>
            <a:r>
              <a:rPr lang="en-US" sz="2800" dirty="0" err="1" smtClean="0"/>
              <a:t>travailleurs</a:t>
            </a:r>
            <a:r>
              <a:rPr lang="en-US" sz="2800" dirty="0" smtClean="0"/>
              <a:t> à distance («cross-border remote work»)?</a:t>
            </a:r>
          </a:p>
          <a:p>
            <a:pPr lvl="1"/>
            <a:r>
              <a:rPr lang="en-US" dirty="0" smtClean="0"/>
              <a:t>Telepresence Robots?</a:t>
            </a:r>
          </a:p>
          <a:p>
            <a:pPr lvl="1"/>
            <a:r>
              <a:rPr lang="en-US" dirty="0"/>
              <a:t>T</a:t>
            </a:r>
            <a:r>
              <a:rPr lang="fr-CH" dirty="0" err="1"/>
              <a:t>ravailleurs</a:t>
            </a:r>
            <a:r>
              <a:rPr lang="fr-CH" dirty="0"/>
              <a:t> éloignés qui sont répartis sur plusieurs pays et commandent des robots de l’étranger?</a:t>
            </a:r>
            <a:endParaRPr lang="en-US" dirty="0"/>
          </a:p>
          <a:p>
            <a:r>
              <a:rPr lang="en-US" sz="2800" dirty="0" smtClean="0"/>
              <a:t>Droit applicable et for?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4271" y="123825"/>
            <a:ext cx="8229600" cy="838200"/>
          </a:xfrm>
        </p:spPr>
        <p:txBody>
          <a:bodyPr>
            <a:norm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. </a:t>
            </a:r>
            <a:r>
              <a:rPr lang="en-US" b="1" dirty="0" err="1" smtClean="0"/>
              <a:t>Législation</a:t>
            </a:r>
            <a:r>
              <a:rPr lang="en-US" b="1" dirty="0" smtClean="0"/>
              <a:t> applicable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44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b="1" dirty="0">
                <a:latin typeface="Arial" panose="020B0604020202020204" pitchFamily="34" charset="0"/>
              </a:rPr>
              <a:t>6</a:t>
            </a:r>
            <a:r>
              <a:rPr lang="de-CH" b="1" dirty="0" smtClean="0">
                <a:latin typeface="Arial" panose="020B0604020202020204" pitchFamily="34" charset="0"/>
              </a:rPr>
              <a:t>. </a:t>
            </a:r>
            <a:r>
              <a:rPr lang="de-CH" b="1" dirty="0" err="1" smtClean="0">
                <a:latin typeface="Arial" panose="020B0604020202020204" pitchFamily="34" charset="0"/>
              </a:rPr>
              <a:t>Droit</a:t>
            </a:r>
            <a:r>
              <a:rPr lang="de-CH" b="1" dirty="0" smtClean="0">
                <a:latin typeface="Arial" panose="020B0604020202020204" pitchFamily="34" charset="0"/>
              </a:rPr>
              <a:t> </a:t>
            </a:r>
            <a:r>
              <a:rPr lang="de-CH" b="1" dirty="0" err="1" smtClean="0">
                <a:latin typeface="Arial" panose="020B0604020202020204" pitchFamily="34" charset="0"/>
              </a:rPr>
              <a:t>collectif</a:t>
            </a:r>
            <a:endParaRPr lang="de-CH" b="1" dirty="0">
              <a:latin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71603"/>
            <a:ext cx="8382000" cy="3809998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de-CH" sz="3200" dirty="0" smtClean="0">
                <a:latin typeface="Arial" panose="020B0604020202020204" pitchFamily="34" charset="0"/>
              </a:rPr>
              <a:t>Communication au </a:t>
            </a:r>
            <a:r>
              <a:rPr lang="de-CH" sz="3200" dirty="0" err="1" smtClean="0">
                <a:latin typeface="Arial" panose="020B0604020202020204" pitchFamily="34" charset="0"/>
              </a:rPr>
              <a:t>sujet</a:t>
            </a:r>
            <a:r>
              <a:rPr lang="de-CH" sz="3200" dirty="0" smtClean="0">
                <a:latin typeface="Arial" panose="020B0604020202020204" pitchFamily="34" charset="0"/>
              </a:rPr>
              <a:t> des </a:t>
            </a:r>
            <a:r>
              <a:rPr lang="de-CH" sz="3200" dirty="0" err="1" smtClean="0">
                <a:latin typeface="Arial" panose="020B0604020202020204" pitchFamily="34" charset="0"/>
              </a:rPr>
              <a:t>concepts</a:t>
            </a:r>
            <a:r>
              <a:rPr lang="de-CH" sz="3200" dirty="0" smtClean="0">
                <a:latin typeface="Arial" panose="020B0604020202020204" pitchFamily="34" charset="0"/>
              </a:rPr>
              <a:t> de </a:t>
            </a:r>
            <a:r>
              <a:rPr lang="de-CH" sz="3200" dirty="0" err="1" smtClean="0">
                <a:latin typeface="Arial" panose="020B0604020202020204" pitchFamily="34" charset="0"/>
              </a:rPr>
              <a:t>robotique</a:t>
            </a:r>
            <a:r>
              <a:rPr lang="de-CH" sz="3200" dirty="0" smtClean="0">
                <a:latin typeface="Arial" panose="020B0604020202020204" pitchFamily="34" charset="0"/>
              </a:rPr>
              <a:t> et </a:t>
            </a:r>
            <a:r>
              <a:rPr lang="de-CH" sz="3200" dirty="0" err="1" smtClean="0">
                <a:latin typeface="Arial" panose="020B0604020202020204" pitchFamily="34" charset="0"/>
              </a:rPr>
              <a:t>d’automatisation</a:t>
            </a:r>
            <a:r>
              <a:rPr lang="de-CH" sz="3200" dirty="0" smtClean="0">
                <a:latin typeface="Arial" panose="020B0604020202020204" pitchFamily="34" charset="0"/>
              </a:rPr>
              <a:t> </a:t>
            </a:r>
          </a:p>
          <a:p>
            <a:pPr>
              <a:buClr>
                <a:srgbClr val="FF0000"/>
              </a:buClr>
            </a:pPr>
            <a:r>
              <a:rPr lang="de-CH" sz="3200" dirty="0" err="1" smtClean="0">
                <a:latin typeface="Arial" panose="020B0604020202020204" pitchFamily="34" charset="0"/>
              </a:rPr>
              <a:t>Protection</a:t>
            </a:r>
            <a:r>
              <a:rPr lang="de-CH" sz="3200" dirty="0" smtClean="0">
                <a:latin typeface="Arial" panose="020B0604020202020204" pitchFamily="34" charset="0"/>
              </a:rPr>
              <a:t> de </a:t>
            </a:r>
            <a:r>
              <a:rPr lang="de-CH" sz="3200" dirty="0" err="1" smtClean="0">
                <a:latin typeface="Arial" panose="020B0604020202020204" pitchFamily="34" charset="0"/>
              </a:rPr>
              <a:t>l’activité</a:t>
            </a:r>
            <a:r>
              <a:rPr lang="de-CH" sz="3200" dirty="0" smtClean="0">
                <a:latin typeface="Arial" panose="020B0604020202020204" pitchFamily="34" charset="0"/>
              </a:rPr>
              <a:t> </a:t>
            </a:r>
            <a:r>
              <a:rPr lang="de-CH" sz="3200" dirty="0" err="1" smtClean="0">
                <a:latin typeface="Arial" panose="020B0604020202020204" pitchFamily="34" charset="0"/>
              </a:rPr>
              <a:t>syndicale</a:t>
            </a:r>
            <a:endParaRPr lang="de-CH" sz="3200" dirty="0" smtClean="0">
              <a:latin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de-CH" dirty="0" smtClean="0">
              <a:latin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 bwMode="auto">
          <a:xfrm>
            <a:off x="990600" y="3276602"/>
            <a:ext cx="4648200" cy="1676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sz="24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fr-CH" sz="24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des activités syndicales entraînent l’introduction de la robotique pour économiser de l’argent </a:t>
            </a:r>
            <a:r>
              <a:rPr lang="de-CH" sz="24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CH" sz="2400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Menace</a:t>
            </a:r>
            <a:r>
              <a:rPr lang="de-CH" sz="24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CH" sz="24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24200"/>
            <a:ext cx="2438400" cy="18764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7200" y="528405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 </a:t>
            </a:r>
            <a:r>
              <a:rPr lang="de-CH" sz="3200" b="1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</a:t>
            </a: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CCT </a:t>
            </a:r>
            <a:r>
              <a:rPr lang="de-CH" sz="3200" b="1" dirty="0" err="1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existante</a:t>
            </a:r>
            <a:r>
              <a:rPr lang="de-CH" sz="3200" b="1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Technology Agreements?</a:t>
            </a:r>
            <a:endParaRPr lang="de-CH" sz="3200" b="1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9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196" y="1524000"/>
            <a:ext cx="4442604" cy="5334000"/>
            <a:chOff x="4396596" y="1524000"/>
            <a:chExt cx="4442604" cy="533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11"/>
            <a:stretch/>
          </p:blipFill>
          <p:spPr>
            <a:xfrm>
              <a:off x="4396596" y="1524000"/>
              <a:ext cx="4442604" cy="5334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712">
              <a:off x="6442494" y="4206440"/>
              <a:ext cx="1228693" cy="515258"/>
            </a:xfrm>
            <a:prstGeom prst="rect">
              <a:avLst/>
            </a:prstGeom>
          </p:spPr>
        </p:pic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95800" y="1920266"/>
            <a:ext cx="4648200" cy="472744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CH" sz="3200" dirty="0" err="1" smtClean="0"/>
              <a:t>Congés</a:t>
            </a:r>
            <a:r>
              <a:rPr lang="de-CH" sz="3200" dirty="0" smtClean="0"/>
              <a:t> </a:t>
            </a:r>
            <a:r>
              <a:rPr lang="de-CH" sz="3200" dirty="0" err="1" smtClean="0"/>
              <a:t>recevables</a:t>
            </a:r>
            <a:r>
              <a:rPr lang="de-CH" sz="3200" dirty="0" smtClean="0"/>
              <a:t>?</a:t>
            </a:r>
          </a:p>
          <a:p>
            <a:pPr>
              <a:spcAft>
                <a:spcPts val="1200"/>
              </a:spcAft>
            </a:pPr>
            <a:r>
              <a:rPr lang="fr-CH" sz="3200" dirty="0"/>
              <a:t>D</a:t>
            </a:r>
            <a:r>
              <a:rPr lang="fr-CH" sz="3200" dirty="0" smtClean="0"/>
              <a:t>ispositions </a:t>
            </a:r>
            <a:r>
              <a:rPr lang="fr-CH" sz="3200" dirty="0"/>
              <a:t>de licenciements collectifs ou d’obligation de plan social </a:t>
            </a:r>
            <a:r>
              <a:rPr lang="fr-CH" sz="3200" dirty="0" smtClean="0"/>
              <a:t>applicable?</a:t>
            </a:r>
          </a:p>
          <a:p>
            <a:pPr>
              <a:spcAft>
                <a:spcPts val="1200"/>
              </a:spcAft>
            </a:pPr>
            <a:r>
              <a:rPr lang="fr-CH" sz="3200" dirty="0" smtClean="0"/>
              <a:t>Paiements d’indemnités</a:t>
            </a:r>
          </a:p>
          <a:p>
            <a:pPr>
              <a:spcAft>
                <a:spcPts val="1200"/>
              </a:spcAft>
            </a:pPr>
            <a:r>
              <a:rPr lang="de-CH" sz="3200" dirty="0" err="1" smtClean="0"/>
              <a:t>Recylage</a:t>
            </a:r>
            <a:endParaRPr lang="de-CH" sz="3200" dirty="0" smtClean="0"/>
          </a:p>
          <a:p>
            <a:endParaRPr lang="de-CH" sz="3200" dirty="0" smtClean="0"/>
          </a:p>
          <a:p>
            <a:endParaRPr lang="de-CH" dirty="0" smtClean="0"/>
          </a:p>
          <a:p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84663"/>
            <a:ext cx="8229600" cy="838200"/>
          </a:xfrm>
        </p:spPr>
        <p:txBody>
          <a:bodyPr>
            <a:noAutofit/>
          </a:bodyPr>
          <a:lstStyle/>
          <a:p>
            <a:r>
              <a:rPr lang="en-US" b="1" dirty="0"/>
              <a:t>7</a:t>
            </a:r>
            <a:r>
              <a:rPr lang="en-US" b="1" dirty="0" smtClean="0"/>
              <a:t>. </a:t>
            </a:r>
            <a:r>
              <a:rPr lang="en-US" b="1" dirty="0" err="1" smtClean="0"/>
              <a:t>Renvois</a:t>
            </a:r>
            <a:r>
              <a:rPr lang="en-US" b="1" dirty="0" smtClean="0"/>
              <a:t> et </a:t>
            </a:r>
            <a:r>
              <a:rPr lang="en-US" b="1" dirty="0" err="1" smtClean="0"/>
              <a:t>licenciements</a:t>
            </a:r>
            <a:r>
              <a:rPr lang="en-US" b="1" dirty="0" smtClean="0"/>
              <a:t> </a:t>
            </a:r>
            <a:r>
              <a:rPr lang="en-US" b="1" dirty="0" err="1" smtClean="0"/>
              <a:t>collectifs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523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505200" y="228600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de-CH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38200" y="1295400"/>
            <a:ext cx="7620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sz="2400" cap="small" dirty="0" smtClean="0"/>
              <a:t>Isabelle Wildhaber</a:t>
            </a:r>
            <a:r>
              <a:rPr lang="de-DE" sz="2400" dirty="0" smtClean="0"/>
              <a:t>, Die </a:t>
            </a:r>
            <a:r>
              <a:rPr lang="de-DE" sz="2400" dirty="0"/>
              <a:t>Roboter kommen – Konsequenzen für Arbeit und </a:t>
            </a:r>
            <a:r>
              <a:rPr lang="de-DE" sz="2400" dirty="0" smtClean="0"/>
              <a:t>Arbeitsrecht, </a:t>
            </a:r>
            <a:r>
              <a:rPr lang="de-DE" sz="2400" dirty="0"/>
              <a:t>ZSR 135 I (2016) S. </a:t>
            </a:r>
            <a:r>
              <a:rPr lang="de-DE" sz="2400" dirty="0" smtClean="0"/>
              <a:t>315-351</a:t>
            </a:r>
          </a:p>
          <a:p>
            <a:pPr marL="457200" indent="-457200">
              <a:buFont typeface="+mj-lt"/>
              <a:buAutoNum type="arabicPeriod"/>
            </a:pP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de-DE" sz="2400" cap="small" dirty="0" smtClean="0"/>
              <a:t>Isabelle Wildhaber</a:t>
            </a:r>
            <a:r>
              <a:rPr lang="de-DE" sz="2400" dirty="0" smtClean="0"/>
              <a:t>, Robotik </a:t>
            </a:r>
            <a:r>
              <a:rPr lang="de-DE" sz="2400" dirty="0"/>
              <a:t>am Arbeitsplatz: «</a:t>
            </a:r>
            <a:r>
              <a:rPr lang="de-DE" sz="2400" dirty="0" err="1"/>
              <a:t>Robo</a:t>
            </a:r>
            <a:r>
              <a:rPr lang="de-DE" sz="2400" dirty="0"/>
              <a:t>-Kollegen» und «</a:t>
            </a:r>
            <a:r>
              <a:rPr lang="de-DE" sz="2400" dirty="0" err="1"/>
              <a:t>Robo</a:t>
            </a:r>
            <a:r>
              <a:rPr lang="de-DE" sz="2400" dirty="0"/>
              <a:t>-Bosse», Sonderheft zum Roboterrecht vom Februar 2017, AJP 26 (2017) S. </a:t>
            </a:r>
            <a:r>
              <a:rPr lang="de-DE" sz="2400" dirty="0" smtClean="0"/>
              <a:t>213-224</a:t>
            </a:r>
          </a:p>
          <a:p>
            <a:pPr marL="457200" indent="-457200">
              <a:buFont typeface="+mj-lt"/>
              <a:buAutoNum type="arabicPeriod"/>
            </a:pPr>
            <a:endParaRPr lang="de-DE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cap="small" dirty="0"/>
              <a:t>Isabelle Wildhaber</a:t>
            </a:r>
            <a:r>
              <a:rPr lang="en-US" sz="2400" dirty="0" smtClean="0"/>
              <a:t>, Artificial </a:t>
            </a:r>
            <a:r>
              <a:rPr lang="en-US" sz="2400" dirty="0"/>
              <a:t>Intelligence</a:t>
            </a:r>
            <a:r>
              <a:rPr lang="en-US" sz="2400" dirty="0" smtClean="0"/>
              <a:t>, </a:t>
            </a:r>
            <a:r>
              <a:rPr lang="en-US" sz="2400" dirty="0"/>
              <a:t>Employment </a:t>
            </a:r>
            <a:r>
              <a:rPr lang="en-US" sz="2400" dirty="0" smtClean="0"/>
              <a:t>Law and Other Workplace-Related Legal Issues, </a:t>
            </a:r>
            <a:r>
              <a:rPr lang="en-US" sz="2400" dirty="0"/>
              <a:t>in: Ugo Pagallo/Woodrow Barfield (ed.), Research Handbook on the Law of Artificial Intelligence, Edward Elgar Press </a:t>
            </a:r>
            <a:r>
              <a:rPr lang="en-US" sz="2400" dirty="0" smtClean="0"/>
              <a:t>2018 [forthcoming]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73131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4063"/>
            <a:ext cx="9144000" cy="1181100"/>
          </a:xfrm>
        </p:spPr>
        <p:txBody>
          <a:bodyPr>
            <a:normAutofit/>
          </a:bodyPr>
          <a:lstStyle/>
          <a:p>
            <a:r>
              <a:rPr lang="de-CH" dirty="0" err="1" smtClean="0">
                <a:latin typeface="Arial" panose="020B0604020202020204" pitchFamily="34" charset="0"/>
              </a:rPr>
              <a:t>Nouvelles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technologies</a:t>
            </a:r>
            <a:r>
              <a:rPr lang="de-CH" dirty="0" smtClean="0">
                <a:latin typeface="Arial" panose="020B0604020202020204" pitchFamily="34" charset="0"/>
              </a:rPr>
              <a:t> (</a:t>
            </a:r>
            <a:r>
              <a:rPr lang="de-CH" dirty="0" err="1" smtClean="0">
                <a:latin typeface="Arial" panose="020B0604020202020204" pitchFamily="34" charset="0"/>
              </a:rPr>
              <a:t>p.ex</a:t>
            </a:r>
            <a:r>
              <a:rPr lang="de-CH" dirty="0" smtClean="0">
                <a:latin typeface="Arial" panose="020B0604020202020204" pitchFamily="34" charset="0"/>
              </a:rPr>
              <a:t>. </a:t>
            </a:r>
            <a:r>
              <a:rPr lang="de-CH" dirty="0" err="1">
                <a:latin typeface="Arial" panose="020B0604020202020204" pitchFamily="34" charset="0"/>
              </a:rPr>
              <a:t>r</a:t>
            </a:r>
            <a:r>
              <a:rPr lang="de-CH" dirty="0" err="1" smtClean="0">
                <a:latin typeface="Arial" panose="020B0604020202020204" pitchFamily="34" charset="0"/>
              </a:rPr>
              <a:t>obotisation</a:t>
            </a:r>
            <a:r>
              <a:rPr lang="de-CH" dirty="0" smtClean="0">
                <a:latin typeface="Arial" panose="020B0604020202020204" pitchFamily="34" charset="0"/>
              </a:rPr>
              <a:t>)  </a:t>
            </a:r>
            <a:r>
              <a:rPr lang="de-CH" dirty="0" err="1" smtClean="0">
                <a:latin typeface="Arial" panose="020B0604020202020204" pitchFamily="34" charset="0"/>
              </a:rPr>
              <a:t>gagnent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entrée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dans</a:t>
            </a:r>
            <a:r>
              <a:rPr lang="de-CH" dirty="0" smtClean="0">
                <a:latin typeface="Arial" panose="020B0604020202020204" pitchFamily="34" charset="0"/>
              </a:rPr>
              <a:t> les </a:t>
            </a:r>
            <a:r>
              <a:rPr lang="de-CH" dirty="0" err="1" smtClean="0">
                <a:latin typeface="Arial" panose="020B0604020202020204" pitchFamily="34" charset="0"/>
              </a:rPr>
              <a:t>entreprises</a:t>
            </a:r>
            <a:endParaRPr lang="de-CH" dirty="0">
              <a:latin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47876"/>
            <a:ext cx="2781443" cy="365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28800"/>
            <a:ext cx="18669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01 Video drehender kop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4689" y="-4803"/>
            <a:ext cx="11443233" cy="6962195"/>
          </a:xfrm>
          <a:prstGeom prst="rect">
            <a:avLst/>
          </a:prstGeom>
        </p:spPr>
      </p:pic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990600" y="1350335"/>
            <a:ext cx="5029200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</a:t>
            </a:r>
            <a:r>
              <a:rPr lang="de-CH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beaucoup</a:t>
            </a:r>
            <a:r>
              <a:rPr lang="de-CH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e-CH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28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Qu’est-ce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qu’un</a:t>
            </a:r>
            <a:r>
              <a:rPr lang="de-CH" dirty="0" smtClean="0">
                <a:latin typeface="Arial" panose="020B0604020202020204" pitchFamily="34" charset="0"/>
              </a:rPr>
              <a:t> </a:t>
            </a:r>
            <a:r>
              <a:rPr lang="de-CH" dirty="0" err="1" smtClean="0">
                <a:latin typeface="Arial" panose="020B0604020202020204" pitchFamily="34" charset="0"/>
              </a:rPr>
              <a:t>robot</a:t>
            </a:r>
            <a:r>
              <a:rPr lang="de-CH" dirty="0" smtClean="0">
                <a:latin typeface="Arial" panose="020B0604020202020204" pitchFamily="34" charset="0"/>
              </a:rPr>
              <a:t>?</a:t>
            </a: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5243513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de-CH" sz="2600" dirty="0">
                <a:latin typeface="Arial" panose="020B0604020202020204" pitchFamily="34" charset="0"/>
              </a:rPr>
              <a:t>«</a:t>
            </a:r>
            <a:r>
              <a:rPr lang="de-CH" sz="2600" dirty="0" smtClean="0">
                <a:latin typeface="Arial" panose="020B0604020202020204" pitchFamily="34" charset="0"/>
              </a:rPr>
              <a:t>Sense – </a:t>
            </a:r>
            <a:r>
              <a:rPr lang="de-CH" sz="2600" dirty="0" err="1" smtClean="0">
                <a:latin typeface="Arial" panose="020B0604020202020204" pitchFamily="34" charset="0"/>
              </a:rPr>
              <a:t>think</a:t>
            </a:r>
            <a:r>
              <a:rPr lang="de-CH" sz="2600" dirty="0" smtClean="0">
                <a:latin typeface="Arial" panose="020B0604020202020204" pitchFamily="34" charset="0"/>
              </a:rPr>
              <a:t> – </a:t>
            </a:r>
            <a:r>
              <a:rPr lang="de-CH" sz="2600" dirty="0" err="1" smtClean="0">
                <a:latin typeface="Arial" panose="020B0604020202020204" pitchFamily="34" charset="0"/>
              </a:rPr>
              <a:t>act</a:t>
            </a:r>
            <a:r>
              <a:rPr lang="de-CH" sz="2600" dirty="0" smtClean="0">
                <a:latin typeface="Arial" panose="020B0604020202020204" pitchFamily="34" charset="0"/>
              </a:rPr>
              <a:t>» </a:t>
            </a:r>
          </a:p>
          <a:p>
            <a:pPr>
              <a:buClr>
                <a:srgbClr val="FF0000"/>
              </a:buClr>
            </a:pPr>
            <a:r>
              <a:rPr lang="de-CH" sz="2600" dirty="0" smtClean="0">
                <a:latin typeface="Arial" panose="020B0604020202020204" pitchFamily="34" charset="0"/>
              </a:rPr>
              <a:t>Terme «</a:t>
            </a:r>
            <a:r>
              <a:rPr lang="de-CH" sz="2600" dirty="0" err="1" smtClean="0">
                <a:latin typeface="Arial" panose="020B0604020202020204" pitchFamily="34" charset="0"/>
              </a:rPr>
              <a:t>autonomie</a:t>
            </a:r>
            <a:r>
              <a:rPr lang="de-CH" sz="2600" dirty="0" smtClean="0">
                <a:latin typeface="Arial" panose="020B0604020202020204" pitchFamily="34" charset="0"/>
              </a:rPr>
              <a:t>» </a:t>
            </a:r>
            <a:r>
              <a:rPr lang="de-CH" sz="2600" dirty="0" err="1" smtClean="0">
                <a:latin typeface="Arial" panose="020B0604020202020204" pitchFamily="34" charset="0"/>
              </a:rPr>
              <a:t>avec</a:t>
            </a:r>
            <a:r>
              <a:rPr lang="de-CH" sz="2600" dirty="0" smtClean="0">
                <a:latin typeface="Arial" panose="020B0604020202020204" pitchFamily="34" charset="0"/>
              </a:rPr>
              <a:t> </a:t>
            </a:r>
            <a:r>
              <a:rPr lang="de-CH" sz="2600" dirty="0" err="1" smtClean="0">
                <a:latin typeface="Arial" panose="020B0604020202020204" pitchFamily="34" charset="0"/>
              </a:rPr>
              <a:t>différentes</a:t>
            </a:r>
            <a:r>
              <a:rPr lang="de-CH" sz="2600" dirty="0" smtClean="0">
                <a:latin typeface="Arial" panose="020B0604020202020204" pitchFamily="34" charset="0"/>
              </a:rPr>
              <a:t> </a:t>
            </a:r>
            <a:r>
              <a:rPr lang="de-CH" sz="2600" dirty="0" err="1" smtClean="0">
                <a:latin typeface="Arial" panose="020B0604020202020204" pitchFamily="34" charset="0"/>
              </a:rPr>
              <a:t>significations</a:t>
            </a:r>
            <a:endParaRPr lang="de-CH" sz="26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de-CH" sz="2600" dirty="0" smtClean="0">
                <a:latin typeface="Arial" panose="020B0604020202020204" pitchFamily="34" charset="0"/>
              </a:rPr>
              <a:t>Les </a:t>
            </a:r>
            <a:r>
              <a:rPr lang="de-CH" sz="2600" dirty="0" err="1" smtClean="0">
                <a:latin typeface="Arial" panose="020B0604020202020204" pitchFamily="34" charset="0"/>
              </a:rPr>
              <a:t>humanoïdes</a:t>
            </a:r>
            <a:r>
              <a:rPr lang="de-CH" sz="2600" dirty="0" smtClean="0">
                <a:latin typeface="Arial" panose="020B0604020202020204" pitchFamily="34" charset="0"/>
              </a:rPr>
              <a:t> </a:t>
            </a:r>
            <a:r>
              <a:rPr lang="de-CH" sz="2600" dirty="0" err="1" smtClean="0">
                <a:latin typeface="Arial" panose="020B0604020202020204" pitchFamily="34" charset="0"/>
              </a:rPr>
              <a:t>ont</a:t>
            </a:r>
            <a:r>
              <a:rPr lang="de-CH" sz="2600" dirty="0" smtClean="0">
                <a:latin typeface="Arial" panose="020B0604020202020204" pitchFamily="34" charset="0"/>
              </a:rPr>
              <a:t> </a:t>
            </a:r>
            <a:r>
              <a:rPr lang="de-CH" sz="2600" dirty="0" err="1" smtClean="0">
                <a:latin typeface="Arial" panose="020B0604020202020204" pitchFamily="34" charset="0"/>
              </a:rPr>
              <a:t>peu</a:t>
            </a:r>
            <a:r>
              <a:rPr lang="de-CH" sz="2600" dirty="0" smtClean="0">
                <a:latin typeface="Arial" panose="020B0604020202020204" pitchFamily="34" charset="0"/>
              </a:rPr>
              <a:t> </a:t>
            </a:r>
            <a:r>
              <a:rPr lang="de-CH" sz="2600" dirty="0" err="1" smtClean="0">
                <a:latin typeface="Arial" panose="020B0604020202020204" pitchFamily="34" charset="0"/>
              </a:rPr>
              <a:t>d’importance</a:t>
            </a:r>
            <a:r>
              <a:rPr lang="de-CH" sz="2600" dirty="0" smtClean="0">
                <a:latin typeface="Arial" panose="020B0604020202020204" pitchFamily="34" charset="0"/>
              </a:rPr>
              <a:t> </a:t>
            </a:r>
            <a:r>
              <a:rPr lang="de-CH" sz="2600" dirty="0" err="1" smtClean="0">
                <a:latin typeface="Arial" panose="020B0604020202020204" pitchFamily="34" charset="0"/>
              </a:rPr>
              <a:t>technique</a:t>
            </a:r>
            <a:r>
              <a:rPr lang="de-CH" sz="2600" dirty="0" smtClean="0">
                <a:latin typeface="Arial" panose="020B0604020202020204" pitchFamily="34" charset="0"/>
              </a:rPr>
              <a:t> et </a:t>
            </a:r>
            <a:r>
              <a:rPr lang="de-CH" sz="2600" dirty="0" err="1" smtClean="0">
                <a:latin typeface="Arial" panose="020B0604020202020204" pitchFamily="34" charset="0"/>
              </a:rPr>
              <a:t>économique</a:t>
            </a:r>
            <a:r>
              <a:rPr lang="de-CH" sz="2600" dirty="0" smtClean="0">
                <a:latin typeface="Arial" panose="020B0604020202020204" pitchFamily="34" charset="0"/>
              </a:rPr>
              <a:t>.</a:t>
            </a:r>
          </a:p>
          <a:p>
            <a:pPr marL="0" indent="0">
              <a:buClr>
                <a:srgbClr val="FF0000"/>
              </a:buClr>
              <a:buNone/>
            </a:pPr>
            <a:endParaRPr lang="de-CH" sz="2600" dirty="0" smtClean="0">
              <a:latin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de-CH" sz="2600" dirty="0" smtClean="0">
                <a:latin typeface="Arial" panose="020B0604020202020204" pitchFamily="34" charset="0"/>
              </a:rPr>
              <a:t/>
            </a:r>
            <a:br>
              <a:rPr lang="de-CH" sz="2600" dirty="0" smtClean="0">
                <a:latin typeface="Arial" panose="020B0604020202020204" pitchFamily="34" charset="0"/>
              </a:rPr>
            </a:br>
            <a:endParaRPr lang="de-CH" sz="26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sz="2600" dirty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sz="26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sz="2600" dirty="0" smtClean="0">
              <a:latin typeface="Arial" panose="020B0604020202020204" pitchFamily="34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de-CH" sz="2600" dirty="0">
              <a:latin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1"/>
            <a:ext cx="3468726" cy="225742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326" y="3505200"/>
            <a:ext cx="3715656" cy="2257425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6781800" y="5762625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dirty="0"/>
              <a:t>https://</a:t>
            </a:r>
            <a:r>
              <a:rPr lang="en-US" sz="1100" dirty="0" smtClean="0"/>
              <a:t>www.aldebaran.com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984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114800" cy="5325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</a:rPr>
              <a:t>Baxter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1524000"/>
            <a:ext cx="4876800" cy="5181600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</a:pPr>
            <a:r>
              <a:rPr lang="de-CH" sz="3200" dirty="0" err="1">
                <a:latin typeface="Arial" panose="020B0604020202020204" pitchFamily="34" charset="0"/>
              </a:rPr>
              <a:t>r</a:t>
            </a:r>
            <a:r>
              <a:rPr lang="de-CH" sz="3200" dirty="0" err="1" smtClean="0">
                <a:latin typeface="Arial" panose="020B0604020202020204" pitchFamily="34" charset="0"/>
              </a:rPr>
              <a:t>obot</a:t>
            </a:r>
            <a:r>
              <a:rPr lang="de-CH" sz="3200" dirty="0" smtClean="0">
                <a:latin typeface="Arial" panose="020B0604020202020204" pitchFamily="34" charset="0"/>
              </a:rPr>
              <a:t> polyvalent </a:t>
            </a:r>
            <a:r>
              <a:rPr lang="de-CH" sz="3200" dirty="0" err="1" smtClean="0">
                <a:latin typeface="Arial" panose="020B0604020202020204" pitchFamily="34" charset="0"/>
              </a:rPr>
              <a:t>abordable</a:t>
            </a:r>
            <a:endParaRPr lang="de-CH" sz="32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de-CH" sz="3200" dirty="0" err="1">
                <a:latin typeface="Arial" panose="020B0604020202020204" pitchFamily="34" charset="0"/>
              </a:rPr>
              <a:t>s</a:t>
            </a:r>
            <a:r>
              <a:rPr lang="de-CH" sz="3200" dirty="0" err="1" smtClean="0">
                <a:latin typeface="Arial" panose="020B0604020202020204" pitchFamily="34" charset="0"/>
              </a:rPr>
              <a:t>ympathique</a:t>
            </a:r>
            <a:r>
              <a:rPr lang="de-CH" sz="3200" dirty="0" smtClean="0">
                <a:latin typeface="Arial" panose="020B0604020202020204" pitchFamily="34" charset="0"/>
              </a:rPr>
              <a:t> </a:t>
            </a:r>
            <a:r>
              <a:rPr lang="de-CH" sz="3200" dirty="0" err="1" smtClean="0">
                <a:latin typeface="Arial" panose="020B0604020202020204" pitchFamily="34" charset="0"/>
              </a:rPr>
              <a:t>avec</a:t>
            </a:r>
            <a:r>
              <a:rPr lang="de-CH" sz="3200" dirty="0" smtClean="0">
                <a:latin typeface="Arial" panose="020B0604020202020204" pitchFamily="34" charset="0"/>
              </a:rPr>
              <a:t> les </a:t>
            </a:r>
            <a:r>
              <a:rPr lang="de-CH" sz="3200" dirty="0" err="1" smtClean="0">
                <a:latin typeface="Arial" panose="020B0604020202020204" pitchFamily="34" charset="0"/>
              </a:rPr>
              <a:t>humains</a:t>
            </a:r>
            <a:endParaRPr lang="de-CH" sz="32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fr-CH" sz="3200" dirty="0">
                <a:latin typeface="Arial" panose="020B0604020202020204" pitchFamily="34" charset="0"/>
              </a:rPr>
              <a:t>aisément programmable par les collègues </a:t>
            </a:r>
            <a:endParaRPr lang="de-CH" sz="3200" dirty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de-CH" sz="3200" dirty="0" smtClean="0">
                <a:solidFill>
                  <a:srgbClr val="00802F"/>
                </a:solidFill>
                <a:latin typeface="Arial" panose="020B0604020202020204" pitchFamily="34" charset="0"/>
              </a:rPr>
              <a:t>USD 22’000 </a:t>
            </a:r>
            <a:r>
              <a:rPr lang="de-CH" sz="3200" dirty="0">
                <a:latin typeface="Arial" panose="020B0604020202020204" pitchFamily="34" charset="0"/>
              </a:rPr>
              <a:t>par </a:t>
            </a:r>
            <a:r>
              <a:rPr lang="de-CH" sz="3200" dirty="0" err="1">
                <a:latin typeface="Arial" panose="020B0604020202020204" pitchFamily="34" charset="0"/>
              </a:rPr>
              <a:t>robot</a:t>
            </a:r>
            <a:endParaRPr lang="de-CH" sz="3200" dirty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r>
              <a:rPr lang="fr-CH" sz="3200" dirty="0">
                <a:latin typeface="Arial" panose="020B0604020202020204" pitchFamily="34" charset="0"/>
              </a:rPr>
              <a:t>disponible à tout moment, ne tombe pas malade</a:t>
            </a:r>
            <a:r>
              <a:rPr lang="de-CH" sz="3200" dirty="0">
                <a:latin typeface="Arial" panose="020B0604020202020204" pitchFamily="34" charset="0"/>
              </a:rPr>
              <a:t>, </a:t>
            </a:r>
            <a:r>
              <a:rPr lang="fr-CH" sz="3200" dirty="0">
                <a:latin typeface="Arial" panose="020B0604020202020204" pitchFamily="34" charset="0"/>
              </a:rPr>
              <a:t>ne prend pas de vacances</a:t>
            </a:r>
            <a:r>
              <a:rPr lang="de-CH" sz="3200" dirty="0">
                <a:latin typeface="Arial" panose="020B0604020202020204" pitchFamily="34" charset="0"/>
              </a:rPr>
              <a:t>, </a:t>
            </a:r>
            <a:r>
              <a:rPr lang="fr-CH" sz="3200" dirty="0">
                <a:latin typeface="Arial" panose="020B0604020202020204" pitchFamily="34" charset="0"/>
              </a:rPr>
              <a:t>n’est jamais de mauvaise humeur</a:t>
            </a:r>
            <a:r>
              <a:rPr lang="de-CH" sz="3200" dirty="0">
                <a:latin typeface="Arial" panose="020B0604020202020204" pitchFamily="34" charset="0"/>
              </a:rPr>
              <a:t>, </a:t>
            </a:r>
            <a:r>
              <a:rPr lang="fr-CH" sz="3200" dirty="0">
                <a:latin typeface="Arial" panose="020B0604020202020204" pitchFamily="34" charset="0"/>
              </a:rPr>
              <a:t>ne pratique pas le </a:t>
            </a:r>
            <a:r>
              <a:rPr lang="fr-CH" sz="3200" i="1" dirty="0" err="1">
                <a:latin typeface="Arial" panose="020B0604020202020204" pitchFamily="34" charset="0"/>
              </a:rPr>
              <a:t>mobbing</a:t>
            </a:r>
            <a:r>
              <a:rPr lang="fr-CH" sz="3200" dirty="0">
                <a:latin typeface="Arial" panose="020B0604020202020204" pitchFamily="34" charset="0"/>
              </a:rPr>
              <a:t>, ne soustrait pas d’argent, ne veut pas de prime, ne fait pas de</a:t>
            </a:r>
            <a:r>
              <a:rPr lang="de-CH" sz="3200" dirty="0">
                <a:latin typeface="Arial" panose="020B0604020202020204" pitchFamily="34" charset="0"/>
              </a:rPr>
              <a:t> </a:t>
            </a:r>
            <a:r>
              <a:rPr lang="fr-CH" sz="3200" dirty="0">
                <a:latin typeface="Arial" panose="020B0604020202020204" pitchFamily="34" charset="0"/>
              </a:rPr>
              <a:t>grève.</a:t>
            </a:r>
            <a:endParaRPr lang="de-CH" sz="3200" dirty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sz="32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sz="3200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dirty="0" smtClean="0">
              <a:latin typeface="Arial" panose="020B0604020202020204" pitchFamily="34" charset="0"/>
            </a:endParaRPr>
          </a:p>
          <a:p>
            <a:pPr>
              <a:buClr>
                <a:srgbClr val="FF0000"/>
              </a:buClr>
            </a:pP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828800" y="6553200"/>
            <a:ext cx="23342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CH" sz="1000" dirty="0" smtClean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www.rethinkrobotics.com/baxter</a:t>
            </a:r>
            <a:endParaRPr lang="de-CH" sz="100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dirty="0" smtClean="0">
                <a:latin typeface="Arial" panose="020B0604020202020204" pitchFamily="34" charset="0"/>
              </a:rPr>
              <a:t>Baxter</a:t>
            </a:r>
            <a:endParaRPr lang="de-CH" dirty="0">
              <a:latin typeface="Arial" panose="020B0604020202020204" pitchFamily="34" charset="0"/>
            </a:endParaRPr>
          </a:p>
        </p:txBody>
      </p:sp>
      <p:pic>
        <p:nvPicPr>
          <p:cNvPr id="6" name="Baxter kur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100" y="1045434"/>
            <a:ext cx="9216000" cy="5173249"/>
          </a:xfrm>
        </p:spPr>
      </p:pic>
      <p:sp>
        <p:nvSpPr>
          <p:cNvPr id="4" name="Rechteck 3"/>
          <p:cNvSpPr/>
          <p:nvPr/>
        </p:nvSpPr>
        <p:spPr>
          <a:xfrm>
            <a:off x="6705600" y="6199633"/>
            <a:ext cx="23342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http://www.rethinkrobotics.com/baxter/</a:t>
            </a:r>
          </a:p>
        </p:txBody>
      </p:sp>
    </p:spTree>
    <p:extLst>
      <p:ext uri="{BB962C8B-B14F-4D97-AF65-F5344CB8AC3E}">
        <p14:creationId xmlns:p14="http://schemas.microsoft.com/office/powerpoint/2010/main" val="29865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YellowCube</a:t>
            </a:r>
            <a:r>
              <a:rPr lang="de-CH" dirty="0" smtClean="0">
                <a:latin typeface="Arial" panose="020B0604020202020204" pitchFamily="34" charset="0"/>
              </a:rPr>
              <a:t> de la Poste Suisse</a:t>
            </a:r>
            <a:endParaRPr lang="de-CH" dirty="0">
              <a:latin typeface="Arial" panose="020B0604020202020204" pitchFamily="34" charset="0"/>
            </a:endParaRPr>
          </a:p>
        </p:txBody>
      </p:sp>
      <p:pic>
        <p:nvPicPr>
          <p:cNvPr id="4" name="Yellow C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3" y="1109751"/>
            <a:ext cx="9141647" cy="5138649"/>
          </a:xfrm>
        </p:spPr>
      </p:pic>
      <p:sp>
        <p:nvSpPr>
          <p:cNvPr id="3" name="Rechteck 2"/>
          <p:cNvSpPr/>
          <p:nvPr/>
        </p:nvSpPr>
        <p:spPr>
          <a:xfrm>
            <a:off x="7772400" y="5992654"/>
            <a:ext cx="1371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de-CH" sz="1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www.post.ch</a:t>
            </a:r>
            <a:endParaRPr lang="de-CH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6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Oshbot</a:t>
            </a:r>
            <a:endParaRPr lang="de-CH" dirty="0">
              <a:latin typeface="Arial" panose="020B0604020202020204" pitchFamily="34" charset="0"/>
            </a:endParaRPr>
          </a:p>
        </p:txBody>
      </p:sp>
      <p:pic>
        <p:nvPicPr>
          <p:cNvPr id="4" name="Oshbo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2520"/>
            <a:ext cx="9144000" cy="5139972"/>
          </a:xfrm>
        </p:spPr>
      </p:pic>
      <p:sp>
        <p:nvSpPr>
          <p:cNvPr id="3" name="Rechteck 2"/>
          <p:cNvSpPr/>
          <p:nvPr/>
        </p:nvSpPr>
        <p:spPr>
          <a:xfrm>
            <a:off x="6850380" y="6324600"/>
            <a:ext cx="22936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de-CH" sz="1000" dirty="0"/>
              <a:t>://</a:t>
            </a:r>
            <a:r>
              <a:rPr lang="de-CH" sz="1000" dirty="0" smtClean="0"/>
              <a:t>www.lowesinnovationlabs.com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3116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de-CH" dirty="0" err="1" smtClean="0">
                <a:latin typeface="Arial" panose="020B0604020202020204" pitchFamily="34" charset="0"/>
              </a:rPr>
              <a:t>Robear</a:t>
            </a:r>
            <a:endParaRPr lang="de-CH" dirty="0">
              <a:latin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627620" y="6214392"/>
            <a:ext cx="15163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de-CH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www.wxyz.com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obe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9157556" cy="5147592"/>
          </a:xfrm>
        </p:spPr>
      </p:pic>
    </p:spTree>
    <p:extLst>
      <p:ext uri="{BB962C8B-B14F-4D97-AF65-F5344CB8AC3E}">
        <p14:creationId xmlns:p14="http://schemas.microsoft.com/office/powerpoint/2010/main" val="34907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NEW - 2011 PPT Template">
  <a:themeElements>
    <a:clrScheme name="Custom 44">
      <a:dk1>
        <a:sysClr val="windowText" lastClr="000000"/>
      </a:dk1>
      <a:lt1>
        <a:sysClr val="window" lastClr="FFFFFF"/>
      </a:lt1>
      <a:dk2>
        <a:srgbClr val="1F497D"/>
      </a:dk2>
      <a:lt2>
        <a:srgbClr val="F2F2F2"/>
      </a:lt2>
      <a:accent1>
        <a:srgbClr val="28628E"/>
      </a:accent1>
      <a:accent2>
        <a:srgbClr val="9A1D21"/>
      </a:accent2>
      <a:accent3>
        <a:srgbClr val="69923A"/>
      </a:accent3>
      <a:accent4>
        <a:srgbClr val="7E4475"/>
      </a:accent4>
      <a:accent5>
        <a:srgbClr val="DC8756"/>
      </a:accent5>
      <a:accent6>
        <a:srgbClr val="F4CB51"/>
      </a:accent6>
      <a:hlink>
        <a:srgbClr val="FFFFFF"/>
      </a:hlink>
      <a:folHlink>
        <a:srgbClr val="F2F2F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Custom 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85B22"/>
      </a:hlink>
      <a:folHlink>
        <a:srgbClr val="704404"/>
      </a:folHlink>
    </a:clrScheme>
    <a:fontScheme name="4_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23467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4D4D4D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B85B22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652</Words>
  <Application>Microsoft Office PowerPoint</Application>
  <PresentationFormat>Bildschirmpräsentation (4:3)</PresentationFormat>
  <Paragraphs>124</Paragraphs>
  <Slides>30</Slides>
  <Notes>7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Arial Black</vt:lpstr>
      <vt:lpstr>Calibri</vt:lpstr>
      <vt:lpstr>Century Gothic</vt:lpstr>
      <vt:lpstr>Wingdings</vt:lpstr>
      <vt:lpstr>1_NEW - 2011 PPT Template</vt:lpstr>
      <vt:lpstr>4_Default Design</vt:lpstr>
      <vt:lpstr>Robotisation et droit du travail</vt:lpstr>
      <vt:lpstr>Science Fiction?</vt:lpstr>
      <vt:lpstr>Nouvelles technologies (p.ex. robotisation)  gagnent entrée dans les entreprises</vt:lpstr>
      <vt:lpstr>Qu’est-ce qu’un robot?</vt:lpstr>
      <vt:lpstr>Baxter</vt:lpstr>
      <vt:lpstr>Baxter</vt:lpstr>
      <vt:lpstr>YellowCube de la Poste Suisse</vt:lpstr>
      <vt:lpstr>Oshbot</vt:lpstr>
      <vt:lpstr>Robear</vt:lpstr>
      <vt:lpstr>Hobbit – Le Robot</vt:lpstr>
      <vt:lpstr>Navettes postales à Sion</vt:lpstr>
      <vt:lpstr>Exosquelettes</vt:lpstr>
      <vt:lpstr>Exosquelette – dans le domaine médical</vt:lpstr>
      <vt:lpstr>Exosquelette – dans l’industrie</vt:lpstr>
      <vt:lpstr>Le futur du droit du travail face aux nouvelles technologies</vt:lpstr>
      <vt:lpstr>7 problèmes du droit du travail</vt:lpstr>
      <vt:lpstr>1. Le Robo-Boss</vt:lpstr>
      <vt:lpstr>2. Egalité des chances et discrimination</vt:lpstr>
      <vt:lpstr>2. «Hiring by Algorithm»</vt:lpstr>
      <vt:lpstr>2. Puis-je présenter Sophie?</vt:lpstr>
      <vt:lpstr> 2. Exosquelettes et discrimination</vt:lpstr>
      <vt:lpstr>3. Sécurité au travail et protection de la santé</vt:lpstr>
      <vt:lpstr>3. Nouveaux défis pour la sécurité au travail résultant de la robotique</vt:lpstr>
      <vt:lpstr>PowerPoint-Präsentation</vt:lpstr>
      <vt:lpstr>4. Protection des données</vt:lpstr>
      <vt:lpstr>5. Législation applicable</vt:lpstr>
      <vt:lpstr>6. Droit collectif</vt:lpstr>
      <vt:lpstr>7. Renvois et licenciements collectifs</vt:lpstr>
      <vt:lpstr>PowerPoint-Präsentation</vt:lpstr>
      <vt:lpstr>PowerPoint-Präsentation</vt:lpstr>
    </vt:vector>
  </TitlesOfParts>
  <Company>Universität St.Gallen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Wildhaber</dc:creator>
  <cp:lastModifiedBy>Huonker, Christine</cp:lastModifiedBy>
  <cp:revision>462</cp:revision>
  <dcterms:created xsi:type="dcterms:W3CDTF">2014-01-21T20:08:17Z</dcterms:created>
  <dcterms:modified xsi:type="dcterms:W3CDTF">2018-01-30T07:55:49Z</dcterms:modified>
</cp:coreProperties>
</file>