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3" r:id="rId4"/>
    <p:sldId id="262" r:id="rId5"/>
    <p:sldId id="264" r:id="rId6"/>
    <p:sldId id="270" r:id="rId7"/>
    <p:sldId id="266" r:id="rId8"/>
    <p:sldId id="265" r:id="rId9"/>
    <p:sldId id="261" r:id="rId10"/>
    <p:sldId id="259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38DBC8D-0B23-44AB-B791-C41594F7B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2D93BF-5F49-44C6-ACC0-8CC0CC8247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FF8B7-9D40-42A5-B963-1018C0906139}" type="datetimeFigureOut">
              <a:rPr lang="fr-CH" smtClean="0"/>
              <a:t>13.11.23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3AA3A1-EA39-4450-A056-FD7362794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D71985-A6B5-4C84-90E6-0B315A19CF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A503E-BAF5-43E9-9DE3-71B14B1FF4F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396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3T08:05:27.6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3986 1,'-53'0,"-19"0,-25 0,26 0,-6 0,-13 0,-2 0,7 0,-1 0,19 0,-3 0,-2 0,-15 0,-3 0,1 0,8 0,1 0,1 0,2 0,0 0,2 0,0 0,1 0,9 0,13 0,2 0,-34 0,-1 0,30 0,3 0,-40 0,39 0,0 0,2 0,1 0,-5 0,1 0,-31 0,-10 0,28 0,-5 0,2 0,25 0,-9 0,19 0,-1 0,-4 0,11 0,-6 0,7 4,-6 2,-2-1,-5 4,0-8,-1 4,1-5,6 0,-5 0,4 0,1 0,1 0,5 0,1 0,-1 0,6 0,1 0,4 0,5 0,-6 0,7 3,-7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3T08:07:02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1 196,'80'0,"15"0,-24 0,5 0,4 0,6 0,-5 0,7 0,0 0,1 0,0 0,2 0,6 0,2 0,3 0,-17 0,1 0,4 0,4 0,-12 0,3 0,4 0,1 0,2 0,0 0,-7 0,2 0,2 0,0 0,0 0,-1 0,0 0,11 0,1 0,0 1,-2-1,-1-1,-4 1,3-2,-1-1,-4 0,-2 0,-6 0,22 0,-8 0,-6-3,-20-4,-5-2,2 2,13 3,3 1,-2-1,-8-4,-1-1,-2 2,26 0,-2 1,-4-7,-3 1,-3 10,-5 0,-24-5,-2 1,8 8,-1 1,25-5,6 5,-10 0,-20 0,-12 0,-3 0,2 0,-11 0,-1 4,-15 1,-5 7,6-2,-5 3,9-4,-8 0,8 0,-4 0,1 0,3 1,-3-1,4 0,0 1,1-1,-1 5,-4-4,3 4,-3-5,4 0,0 1,-4-1,3-4,-3 3,12-7,-6 8,6-8,-7 3,-1-4,6 0,2 0,5 4,0-2,7 2,1 1,1-4,4 9,-11-4,-1 5,-8-6,-10 3,-6-3,-2-1,-4 7,4-6,4 3,-7-1,7-6,-7 2,5-3,-1 0,0 0,5 0,2 0,4 0,6 0,2 0,5 0,0 0,-7 0,45-5,-32 4,30-3,-50 4,-8 0,-11 0,10 0,-5 0,6 0,-1 0,-9 0,22 0,-9 0,14 0,-8 0,1 0,-1 0,6 0,-4 0,10 0,-10 0,10-5,-11 0,6-5,-7 0,1 5,-6-3,-1 7,1-3,-5 0,9 3,-3-2,4 3,1 0,-6 0,4 0,-8 0,-1 0,-2 0,-4 0,6 0,-3 0,2 0,-2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3T08:07:06.1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24,'82'0,"-10"0,6 0,4 0,-32 0,1 0,3 0,1 0,4 0,1 0,0 0,1 0,4 0,1 0,-5 0,-1 0,4 0,1 0,-5 0,1 0,9 0,1 0,-5 0,1 0,14 0,0 0,-12 0,-1 0,12 0,2 0,-10 0,-1 0,1 0,0 0,3 0,1 0,-4 0,-1 0,1 0,-1 0,-4 0,-3 0,-12 0,-2 0,47 0,-15 0,8 6,-8-5,-3 10,-14-10,5 5,-12-6,-2 0,-2 0,-11 0,5 0,-7 0,-5 0,-2 0,-5 0,-6 0,-5 0,-2 0,-3 0,3 0,2 0,-5 0,5-22,-12 17,1-17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098F0-05A9-43C6-97AB-D5A2CB26DA0F}" type="datetimeFigureOut">
              <a:rPr lang="fr-CH" smtClean="0"/>
              <a:t>13.11.23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2333-8E77-48F7-A33C-73505F18662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76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0C95E-CDC1-46B9-9B89-6D3E01A70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2549"/>
            <a:ext cx="9144000" cy="1529397"/>
          </a:xfrm>
        </p:spPr>
        <p:txBody>
          <a:bodyPr anchor="t">
            <a:normAutofit/>
          </a:bodyPr>
          <a:lstStyle>
            <a:lvl1pPr algn="ctr">
              <a:defRPr sz="4600" b="1"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C428B-E0F9-4458-87BA-EE30813F5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0012"/>
            <a:ext cx="9144000" cy="2497975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latin typeface="Gellix" pitchFamily="2" charset="0"/>
                <a:cs typeface="Gellix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2662C3-75DC-4E2E-BAFB-8D118D4F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CH"/>
              <a:t>Nesa Zimmermann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4A60EC8-AB4C-43FF-A6BB-77CC15F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D825-9DBF-45D5-89E7-C60B8D9E6C00}" type="datetime4">
              <a:rPr lang="fr-CH" smtClean="0"/>
              <a:pPr/>
              <a:t>13 novembre 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498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76F29-9EA8-43AB-815F-FD301C86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480575-BF60-46EB-BE21-451A91AC4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D6446E-39F1-4641-9F54-7E226EED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29F1EA-37E7-4848-9E30-F26A1FD3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488C5-E247-4D5C-8A4C-450EEBC42D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722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8AAF31-FEC6-4D62-81A2-050B40919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C58F1C-05EE-4CAE-8845-67212EB23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7DE7D2-F6D1-4E29-A5D8-60C6FB50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83B2D-77A6-4F3F-8B90-881C68FF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2488C5-E247-4D5C-8A4C-450EEBC42D0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049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AFEF8-0071-4720-9718-41CFB0CC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5EB49-CBE4-4240-82AE-7D3BC8BD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1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AC107D-5138-4B6C-8A7A-4F27B297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37D95C1-4DB2-4BA1-B0F8-47899FF57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F296-F627-4878-994C-47592EA3516D}" type="datetime4">
              <a:rPr lang="fr-CH" smtClean="0"/>
              <a:pPr/>
              <a:t>13 novembre 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93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831ED-52FE-4A53-A292-D5080BEA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" y="1709738"/>
            <a:ext cx="11510357" cy="2852737"/>
          </a:xfr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9CFE56-9503-48C8-AFC9-E6BB266BD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22" y="4589463"/>
            <a:ext cx="11510356" cy="1500187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4D5593-A4FC-41EB-B83E-F54F0597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CE0A0CD-5CFD-4ECD-A7EC-90E67AD9B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BBDF-B850-40F8-B495-D0BA4F02B2CB}" type="datetime4">
              <a:rPr lang="fr-CH" smtClean="0"/>
              <a:pPr/>
              <a:t>13 novembre 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3873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E5512-ED6E-466A-A104-7BD00795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238695-BF5D-496F-A8C7-D0ED438A2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821" y="1659052"/>
            <a:ext cx="5678979" cy="4517911"/>
          </a:xfrm>
        </p:spPr>
        <p:txBody>
          <a:bodyPr/>
          <a:lstStyle>
            <a:lvl5pPr>
              <a:defRPr sz="11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974801-71DD-46B9-98B1-4CF8FD191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9052"/>
            <a:ext cx="5678978" cy="4517911"/>
          </a:xfrm>
        </p:spPr>
        <p:txBody>
          <a:bodyPr/>
          <a:lstStyle>
            <a:lvl5pPr>
              <a:defRPr sz="1100">
                <a:latin typeface="Gellix" pitchFamily="2" charset="0"/>
                <a:cs typeface="Gellix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6B7C30-B377-490A-9B76-22D1F578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7A28950-81C5-4681-8971-5FA9011BB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dirty="0"/>
              <a:t>24 août 2022</a:t>
            </a:r>
          </a:p>
        </p:txBody>
      </p:sp>
    </p:spTree>
    <p:extLst>
      <p:ext uri="{BB962C8B-B14F-4D97-AF65-F5344CB8AC3E}">
        <p14:creationId xmlns:p14="http://schemas.microsoft.com/office/powerpoint/2010/main" val="91454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B8A52-EEEE-4BEC-B521-7E235F43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74CB0D-E003-41F9-BCF5-584F51A1F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7C2AB5-7742-47C2-A9A7-34A50236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2624D8-7250-4DCF-BCA7-DC4B51E10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56086E-4108-43A5-856C-C91F74160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A96F98-E0DF-4584-BE89-A33E8154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4AD7A29-39FC-4E58-8630-37755FB6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D2D0D-182F-4229-8990-5CC31C5AAA9E}" type="datetime4">
              <a:rPr lang="fr-CH" smtClean="0"/>
              <a:pPr/>
              <a:t>13 novembre 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5587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C6EC9-9DC7-4FA8-AE16-04D20E2B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9221DD-C68A-4EEA-8EF6-4F423A37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AF3BB-7413-4FE4-978A-09D378CE8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72AF-DE4A-4BFC-A235-54E16C2D34B3}" type="datetime4">
              <a:rPr lang="fr-CH" smtClean="0"/>
              <a:pPr/>
              <a:t>13 novembre 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030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F237A9-4C09-4D41-AA68-50ACE2FA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35CD8F-901A-46E4-8881-8B7A69A0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775643-68E9-4288-9B1E-654671049D72}" type="datetime4">
              <a:rPr lang="fr-CH" smtClean="0"/>
              <a:pPr/>
              <a:t>13 novembre 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213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812359-6BD8-42C7-97D9-6C8BC8FF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598516"/>
            <a:ext cx="4538749" cy="909177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6E8A6-C48A-49D9-A69C-E21A9AEA5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8516"/>
            <a:ext cx="6667990" cy="5262535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1800"/>
            </a:lvl3pPr>
            <a:lvl4pPr>
              <a:defRPr sz="1300"/>
            </a:lvl4pPr>
            <a:lvl5pPr>
              <a:defRPr sz="1100">
                <a:latin typeface="Gellix" pitchFamily="2" charset="0"/>
                <a:cs typeface="Gellix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CCA486-A474-433D-A948-F3C544085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1845425"/>
            <a:ext cx="4538749" cy="4023563"/>
          </a:xfrm>
        </p:spPr>
        <p:txBody>
          <a:bodyPr>
            <a:normAutofit/>
          </a:bodyPr>
          <a:lstStyle>
            <a:lvl1pPr marL="0" indent="0">
              <a:buNone/>
              <a:defRPr sz="13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7BDA66-4B00-4ED6-B26B-1BBEC679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AB85666-28BB-4CF4-9DC8-89645C8AF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B0D8-5769-4025-B71F-B3CA7CC2660B}" type="datetime4">
              <a:rPr lang="fr-CH" smtClean="0"/>
              <a:pPr/>
              <a:t>13 novembre 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5955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25331-415C-4EC9-8FCE-54B1EA5D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457200"/>
            <a:ext cx="4439515" cy="12219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42AEC8-85CC-4BF8-86A0-469763BD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6799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1CDA9-D800-437D-AFE9-3514F940D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510" y="2057400"/>
            <a:ext cx="4439516" cy="3811588"/>
          </a:xfrm>
        </p:spPr>
        <p:txBody>
          <a:bodyPr>
            <a:normAutofit/>
          </a:bodyPr>
          <a:lstStyle>
            <a:lvl1pPr marL="0" indent="0">
              <a:buNone/>
              <a:defRPr sz="13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4AD46-2249-443E-B5F3-00CEE629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642392-CE5D-4F8B-82D4-3298D72C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797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0C649B-7BBB-4A04-A0E2-20FB96629E45}" type="datetime4">
              <a:rPr lang="fr-CH" smtClean="0"/>
              <a:pPr/>
              <a:t>13 novembre 2023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803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D0CCE6-EB5C-45B4-B593-CF0495C8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498128"/>
            <a:ext cx="11510356" cy="981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175BCA-AC3A-489F-9098-CC8C880AC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21" y="1620983"/>
            <a:ext cx="11510357" cy="3998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BBC4A6-81B9-4D20-8E62-38A20E4B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ellix" pitchFamily="2" charset="0"/>
                <a:cs typeface="Gellix" pitchFamily="2" charset="0"/>
              </a:defRPr>
            </a:lvl1pPr>
          </a:lstStyle>
          <a:p>
            <a:r>
              <a:rPr lang="fr-CH" dirty="0"/>
              <a:t>Nesa Zimmermann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A4EE0-DDC7-42AA-A4F1-17A8FA5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5" y="6356350"/>
            <a:ext cx="252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E62D-76D1-4D2D-9127-152684B9FD29}" type="datetime4">
              <a:rPr lang="fr-CH" smtClean="0"/>
              <a:pPr/>
              <a:t>13 novembre 2023</a:t>
            </a:fld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CBD9F0-87C8-4AC2-A579-9460F5AA8A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2" y="6103530"/>
            <a:ext cx="1206112" cy="4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tx1"/>
          </a:solidFill>
          <a:latin typeface="Gellix" pitchFamily="2" charset="0"/>
          <a:ea typeface="+mj-ea"/>
          <a:cs typeface="Gellix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1" kern="1200">
          <a:solidFill>
            <a:schemeClr val="tx1"/>
          </a:solidFill>
          <a:latin typeface="Gellix" pitchFamily="2" charset="0"/>
          <a:ea typeface="+mn-ea"/>
          <a:cs typeface="Gellix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ellix" pitchFamily="2" charset="0"/>
          <a:ea typeface="+mn-ea"/>
          <a:cs typeface="Gellix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ellix" pitchFamily="2" charset="0"/>
          <a:ea typeface="+mn-ea"/>
          <a:cs typeface="Gellix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ellix" pitchFamily="2" charset="0"/>
          <a:ea typeface="+mn-ea"/>
          <a:cs typeface="Gellix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udoc.echr.coe.int/#{%22sort%22:[%22kpdate%20Descending%22],%22docname%22:[%22Suisse%22],%22documentcollectionid2%22:[%22COMMUNICATEDCASES%22]}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esa.zimmermann@unine.ch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ne.c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9B86B-4A53-416C-97CF-8234847703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Droit pour les </a:t>
            </a:r>
            <a:r>
              <a:rPr lang="fr-CH" dirty="0" err="1"/>
              <a:t>praticien·ne·s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E04CC2-B968-4A58-803C-0B34A7F8A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Nouveautés en droit constitutionnel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961558-FA4C-4E96-808D-3A034B74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E7A1F9-C7E1-4C67-AAB2-EFFBBB23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</p:spTree>
    <p:extLst>
      <p:ext uri="{BB962C8B-B14F-4D97-AF65-F5344CB8AC3E}">
        <p14:creationId xmlns:p14="http://schemas.microsoft.com/office/powerpoint/2010/main" val="376049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de la Cour EDH (sélection)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CF25A7A-B071-7262-8667-12640D34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620983"/>
            <a:ext cx="11510357" cy="46165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H" sz="3900" b="0" dirty="0">
                <a:solidFill>
                  <a:schemeClr val="accent1">
                    <a:lumMod val="50000"/>
                  </a:schemeClr>
                </a:solidFill>
              </a:rPr>
              <a:t>Arrêts récents</a:t>
            </a:r>
          </a:p>
          <a:p>
            <a:pPr marL="0" indent="0">
              <a:buNone/>
            </a:pPr>
            <a:endParaRPr lang="fr-CH" sz="1000" b="0" dirty="0"/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i="1" dirty="0" err="1"/>
              <a:t>Verein</a:t>
            </a:r>
            <a:r>
              <a:rPr lang="fr-CH" sz="2700" b="0" i="1" dirty="0"/>
              <a:t> </a:t>
            </a:r>
            <a:r>
              <a:rPr lang="fr-CH" sz="2700" b="0" i="1" dirty="0" err="1"/>
              <a:t>Gegen</a:t>
            </a:r>
            <a:r>
              <a:rPr lang="fr-CH" sz="2700" b="0" i="1" dirty="0"/>
              <a:t> </a:t>
            </a:r>
            <a:r>
              <a:rPr lang="fr-CH" sz="2700" b="0" i="1" dirty="0" err="1"/>
              <a:t>Tierfabriken</a:t>
            </a:r>
            <a:r>
              <a:rPr lang="fr-CH" sz="2700" b="0" i="1" dirty="0"/>
              <a:t> Schweiz (</a:t>
            </a:r>
            <a:r>
              <a:rPr lang="fr-CH" sz="2700" b="0" i="1" dirty="0" err="1"/>
              <a:t>Vgt</a:t>
            </a:r>
            <a:r>
              <a:rPr lang="fr-CH" sz="2700" b="0" i="1" dirty="0"/>
              <a:t>) et Kessler c. Suisse </a:t>
            </a:r>
            <a:r>
              <a:rPr lang="fr-CH" sz="2700" b="0" dirty="0"/>
              <a:t>du 11 octobre 2022 (requête n</a:t>
            </a:r>
            <a:r>
              <a:rPr lang="fr-CH" sz="2700" b="0" baseline="30000" dirty="0"/>
              <a:t>o</a:t>
            </a:r>
            <a:r>
              <a:rPr lang="fr-CH" sz="2700" b="0" dirty="0"/>
              <a:t> 21974/16) – Art. 10 CEDH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i="1" dirty="0" err="1"/>
              <a:t>Beeler</a:t>
            </a:r>
            <a:r>
              <a:rPr lang="fr-CH" sz="2700" b="0" i="1" dirty="0"/>
              <a:t> c. Suisse </a:t>
            </a:r>
            <a:r>
              <a:rPr lang="fr-CH" sz="2700" b="0" dirty="0"/>
              <a:t>(GC) du 11 octobre 2022 (requête n</a:t>
            </a:r>
            <a:r>
              <a:rPr lang="fr-CH" sz="2700" b="0" baseline="30000" dirty="0"/>
              <a:t>o</a:t>
            </a:r>
            <a:r>
              <a:rPr lang="fr-CH" sz="2700" b="0" dirty="0"/>
              <a:t> 78630/12) – Art. 8 et 14 CEDH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i="1" dirty="0"/>
              <a:t>D. B. et autres c. Suisse </a:t>
            </a:r>
            <a:r>
              <a:rPr lang="fr-CH" sz="2700" b="0" dirty="0"/>
              <a:t>du 22 novembre 2022 (requêtes n</a:t>
            </a:r>
            <a:r>
              <a:rPr lang="fr-CH" sz="2700" b="0" baseline="30000" dirty="0"/>
              <a:t>os</a:t>
            </a:r>
            <a:r>
              <a:rPr lang="fr-CH" sz="2700" b="0" dirty="0"/>
              <a:t> 58817/15 et 58252/15) – Art. 8 CEDH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i="1" dirty="0" err="1"/>
              <a:t>Hamdani</a:t>
            </a:r>
            <a:r>
              <a:rPr lang="fr-CH" sz="2700" b="0" i="1" dirty="0"/>
              <a:t> c. Suisse </a:t>
            </a:r>
            <a:r>
              <a:rPr lang="fr-CH" sz="2700" b="0" dirty="0"/>
              <a:t>du 28 mars 2023 (requête n</a:t>
            </a:r>
            <a:r>
              <a:rPr lang="fr-CH" sz="2700" b="0" baseline="30000" dirty="0"/>
              <a:t>o</a:t>
            </a:r>
            <a:r>
              <a:rPr lang="fr-CH" sz="2700" b="0" dirty="0"/>
              <a:t> 10644/17) – Art. 6 par. 1 et par. 3 let. c CEDH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dirty="0" err="1"/>
              <a:t>Ghadamian</a:t>
            </a:r>
            <a:r>
              <a:rPr lang="fr-CH" sz="2700" b="0" dirty="0"/>
              <a:t> c. Suisse du 9 mai 2023 (requête n</a:t>
            </a:r>
            <a:r>
              <a:rPr lang="fr-CH" sz="2700" b="0" baseline="30000" dirty="0"/>
              <a:t>o</a:t>
            </a:r>
            <a:r>
              <a:rPr lang="fr-CH" sz="2700" b="0" dirty="0"/>
              <a:t> 21768/19) – Art. 8 CEDH 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i="1" dirty="0"/>
              <a:t>Morales c. Suisse </a:t>
            </a:r>
            <a:r>
              <a:rPr lang="fr-CH" sz="2700" b="0" dirty="0"/>
              <a:t>du 9 mai 2023 (requête n</a:t>
            </a:r>
            <a:r>
              <a:rPr lang="fr-CH" sz="2700" b="0" baseline="30000" dirty="0"/>
              <a:t>o</a:t>
            </a:r>
            <a:r>
              <a:rPr lang="fr-CH" sz="2700" b="0" dirty="0"/>
              <a:t> 69212/17) – Art. 6 par. 1 CEDH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i="1" dirty="0" err="1"/>
              <a:t>Sperisen</a:t>
            </a:r>
            <a:r>
              <a:rPr lang="fr-CH" sz="2700" b="0" i="1" dirty="0"/>
              <a:t> c. Suisse </a:t>
            </a:r>
            <a:r>
              <a:rPr lang="fr-CH" sz="2700" b="0" dirty="0"/>
              <a:t>du 13 juin 2023 (requête n</a:t>
            </a:r>
            <a:r>
              <a:rPr lang="fr-CH" sz="2700" b="0" baseline="30000" dirty="0"/>
              <a:t>o</a:t>
            </a:r>
            <a:r>
              <a:rPr lang="fr-CH" sz="2700" b="0" dirty="0"/>
              <a:t> 22060/20) – Art. 6 par. 1 CEDH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i="1" dirty="0" err="1">
                <a:solidFill>
                  <a:schemeClr val="bg1">
                    <a:lumMod val="50000"/>
                  </a:schemeClr>
                </a:solidFill>
              </a:rPr>
              <a:t>Semenya</a:t>
            </a:r>
            <a:r>
              <a:rPr lang="fr-CH" sz="2700" b="0" i="1" dirty="0">
                <a:solidFill>
                  <a:schemeClr val="bg1">
                    <a:lumMod val="50000"/>
                  </a:schemeClr>
                </a:solidFill>
              </a:rPr>
              <a:t> c. Suisse </a:t>
            </a:r>
            <a:r>
              <a:rPr lang="fr-CH" sz="2700" b="0" dirty="0">
                <a:solidFill>
                  <a:schemeClr val="bg1">
                    <a:lumMod val="50000"/>
                  </a:schemeClr>
                </a:solidFill>
              </a:rPr>
              <a:t>du 11 juillet 2023 (requête n</a:t>
            </a:r>
            <a:r>
              <a:rPr lang="fr-CH" sz="2700" b="0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fr-CH" sz="2700" b="0" dirty="0">
                <a:solidFill>
                  <a:schemeClr val="bg1">
                    <a:lumMod val="50000"/>
                  </a:schemeClr>
                </a:solidFill>
              </a:rPr>
              <a:t> 10934/21) – Art. 8 et 14 CEDH (renvoi)</a:t>
            </a:r>
          </a:p>
        </p:txBody>
      </p:sp>
    </p:spTree>
    <p:extLst>
      <p:ext uri="{BB962C8B-B14F-4D97-AF65-F5344CB8AC3E}">
        <p14:creationId xmlns:p14="http://schemas.microsoft.com/office/powerpoint/2010/main" val="342063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de la Cour EDH (sélection)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CF25A7A-B071-7262-8667-12640D34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620983"/>
            <a:ext cx="11510357" cy="3998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3000" b="0" dirty="0">
                <a:solidFill>
                  <a:schemeClr val="accent1">
                    <a:lumMod val="50000"/>
                  </a:schemeClr>
                </a:solidFill>
              </a:rPr>
              <a:t>Affaires pendantes</a:t>
            </a:r>
          </a:p>
          <a:p>
            <a:pPr marL="0" indent="0">
              <a:buNone/>
            </a:pPr>
            <a:endParaRPr lang="fr-CH" sz="1000" b="0" dirty="0"/>
          </a:p>
          <a:p>
            <a:pPr lvl="2"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Affaire </a:t>
            </a:r>
            <a:r>
              <a:rPr lang="fr-CH" sz="2500" b="0" i="1" dirty="0" err="1"/>
              <a:t>Semenya</a:t>
            </a:r>
            <a:r>
              <a:rPr lang="fr-CH" sz="2500" b="0" i="1" dirty="0"/>
              <a:t> c. Suisse </a:t>
            </a:r>
            <a:r>
              <a:rPr lang="fr-CH" sz="2500" b="0" dirty="0"/>
              <a:t>(requête n</a:t>
            </a:r>
            <a:r>
              <a:rPr lang="fr-CH" sz="2500" b="0" baseline="30000" dirty="0"/>
              <a:t>o</a:t>
            </a:r>
            <a:r>
              <a:rPr lang="fr-CH" sz="2500" b="0" dirty="0"/>
              <a:t> 10934/21) : renvoi devant la Grande Chambre</a:t>
            </a:r>
          </a:p>
          <a:p>
            <a:pPr lvl="2"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Communauté genevoise d'action syndicale (CGAS) c. Suisse (requête n</a:t>
            </a:r>
            <a:r>
              <a:rPr lang="fr-CH" sz="2500" b="0" baseline="30000" dirty="0"/>
              <a:t>o</a:t>
            </a:r>
            <a:r>
              <a:rPr lang="fr-CH" sz="2500" b="0" dirty="0"/>
              <a:t> 21881/20) : renvoi devant la Grande Chambre</a:t>
            </a:r>
          </a:p>
          <a:p>
            <a:pPr lvl="2"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Autres affaires communiquées au gouvernement : cf. </a:t>
            </a:r>
            <a:r>
              <a:rPr lang="fr-CH" sz="2500" b="0" dirty="0">
                <a:hlinkClick r:id="rId2"/>
              </a:rPr>
              <a:t>hudoc.echr.coe </a:t>
            </a:r>
            <a:endParaRPr lang="fr-CH" sz="2500" b="0" dirty="0"/>
          </a:p>
          <a:p>
            <a:pPr lvl="2">
              <a:lnSpc>
                <a:spcPct val="120000"/>
              </a:lnSpc>
              <a:buFont typeface="Police système Courant"/>
              <a:buChar char="-"/>
            </a:pPr>
            <a:endParaRPr lang="fr-CH" sz="2500" b="0" dirty="0"/>
          </a:p>
        </p:txBody>
      </p:sp>
    </p:spTree>
    <p:extLst>
      <p:ext uri="{BB962C8B-B14F-4D97-AF65-F5344CB8AC3E}">
        <p14:creationId xmlns:p14="http://schemas.microsoft.com/office/powerpoint/2010/main" val="70687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de la Cour EDH (sélection)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CF25A7A-B071-7262-8667-12640D34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620983"/>
            <a:ext cx="7137665" cy="3998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3000" b="0" dirty="0">
                <a:solidFill>
                  <a:schemeClr val="accent1">
                    <a:lumMod val="50000"/>
                  </a:schemeClr>
                </a:solidFill>
              </a:rPr>
              <a:t>Affaires pendantes</a:t>
            </a:r>
          </a:p>
          <a:p>
            <a:pPr marL="0" indent="0">
              <a:buNone/>
            </a:pPr>
            <a:endParaRPr lang="fr-CH" sz="1000" b="0" dirty="0"/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Affaire </a:t>
            </a:r>
            <a:r>
              <a:rPr lang="fr-CH" sz="2500" b="0" i="1" dirty="0" err="1"/>
              <a:t>Klimaseniorinnen</a:t>
            </a:r>
            <a:r>
              <a:rPr lang="fr-CH" sz="2500" b="0" i="1" dirty="0"/>
              <a:t> c. Suisse :</a:t>
            </a:r>
            <a:r>
              <a:rPr lang="fr-CH" sz="2500" b="0" dirty="0"/>
              <a:t> arrêt de Grande Chambre attendu pour la fin de l’année </a:t>
            </a:r>
          </a:p>
          <a:p>
            <a:pPr lvl="2"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Responsabilité des États en matière de lutte contre le changement climatique</a:t>
            </a:r>
          </a:p>
          <a:p>
            <a:pPr lvl="2"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Affaires connexes : not. </a:t>
            </a:r>
            <a:r>
              <a:rPr lang="fr-CH" sz="2500" b="0" i="1" dirty="0"/>
              <a:t>Duarte </a:t>
            </a:r>
            <a:r>
              <a:rPr lang="fr-CH" sz="2500" b="0" i="1" dirty="0" err="1"/>
              <a:t>Agostinho</a:t>
            </a:r>
            <a:r>
              <a:rPr lang="fr-CH" sz="2500" b="0" i="1" dirty="0"/>
              <a:t> et autres c. Portugal </a:t>
            </a:r>
            <a:r>
              <a:rPr lang="fr-CH" sz="2500" b="0" dirty="0"/>
              <a:t>et 32 autres États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FF8C8A-8846-6148-BF5C-65D2FCD80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792" y="1722140"/>
            <a:ext cx="3907386" cy="40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Merci de votre attention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BEC5447-CCD4-11C6-C53A-095DFC339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2" t="10212" r="17900" b="6521"/>
          <a:stretch/>
        </p:blipFill>
        <p:spPr>
          <a:xfrm rot="5400000">
            <a:off x="7401011" y="1488161"/>
            <a:ext cx="4280456" cy="3972393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0472C25-D4AA-CC75-E7B4-820ED9658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883" y="1479665"/>
            <a:ext cx="5756274" cy="4262438"/>
          </a:xfrm>
        </p:spPr>
        <p:txBody>
          <a:bodyPr/>
          <a:lstStyle/>
          <a:p>
            <a:pPr marL="0" indent="0">
              <a:buNone/>
            </a:pPr>
            <a:r>
              <a:rPr lang="fr-CH" sz="2500" b="0" dirty="0"/>
              <a:t>Nesa Zimmermann</a:t>
            </a:r>
            <a:br>
              <a:rPr lang="fr-CH" sz="2500" b="0" dirty="0"/>
            </a:br>
            <a:r>
              <a:rPr lang="fr-CH" sz="2500" b="0" dirty="0"/>
              <a:t>Avenue du Premier-Mars 26</a:t>
            </a:r>
            <a:br>
              <a:rPr lang="fr-CH" sz="2500" b="0" dirty="0"/>
            </a:br>
            <a:r>
              <a:rPr lang="fr-CH" sz="2500" b="0" dirty="0"/>
              <a:t>CH-2000 Neuchâtel</a:t>
            </a:r>
          </a:p>
          <a:p>
            <a:pPr marL="0" indent="0">
              <a:buNone/>
            </a:pPr>
            <a:r>
              <a:rPr lang="fr-CH" sz="2500" b="0" dirty="0"/>
              <a:t>Bureau 206</a:t>
            </a:r>
          </a:p>
          <a:p>
            <a:pPr marL="0" indent="0">
              <a:buNone/>
            </a:pPr>
            <a:r>
              <a:rPr lang="fr-CH" sz="2500" b="0" dirty="0"/>
              <a:t>032 718 12 72</a:t>
            </a:r>
          </a:p>
          <a:p>
            <a:pPr marL="0" indent="0">
              <a:buNone/>
            </a:pPr>
            <a:br>
              <a:rPr lang="fr-CH" sz="2500" b="0" dirty="0"/>
            </a:br>
            <a:r>
              <a:rPr lang="fr-CH" sz="25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nesa.zimmermann@unine.ch</a:t>
            </a:r>
            <a:br>
              <a:rPr lang="fr-CH" sz="2500" b="0" dirty="0"/>
            </a:br>
            <a:r>
              <a:rPr lang="fr-CH" sz="2500" b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www.unine.ch</a:t>
            </a:r>
            <a:br>
              <a:rPr lang="fr-CH" sz="2500" b="0" dirty="0"/>
            </a:br>
            <a:endParaRPr lang="fr-CH" sz="2500" b="0" dirty="0"/>
          </a:p>
        </p:txBody>
      </p:sp>
    </p:spTree>
    <p:extLst>
      <p:ext uri="{BB962C8B-B14F-4D97-AF65-F5344CB8AC3E}">
        <p14:creationId xmlns:p14="http://schemas.microsoft.com/office/powerpoint/2010/main" val="412829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du Tribunal fédéral (sélection)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BE484-F1BC-4638-A440-EAFB9B63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b="0" dirty="0">
                <a:solidFill>
                  <a:schemeClr val="accent1">
                    <a:lumMod val="50000"/>
                  </a:schemeClr>
                </a:solidFill>
              </a:rPr>
              <a:t>Liberté religieuse – loi sur la laïcité genevoise</a:t>
            </a:r>
          </a:p>
          <a:p>
            <a:pPr marL="0" indent="0">
              <a:buNone/>
            </a:pPr>
            <a:endParaRPr lang="fr-CH" sz="1000" b="0" dirty="0"/>
          </a:p>
          <a:p>
            <a:pPr>
              <a:buFont typeface="Police système Courant"/>
              <a:buChar char="-"/>
            </a:pPr>
            <a:r>
              <a:rPr lang="fr-CH" sz="2500" b="0" dirty="0"/>
              <a:t>ATF 148 I 160 : loi sur la laïcité du canton de Genève largement validée</a:t>
            </a:r>
          </a:p>
          <a:p>
            <a:pPr lvl="1">
              <a:lnSpc>
                <a:spcPct val="150000"/>
              </a:lnSpc>
              <a:buFont typeface="Police système Courant"/>
              <a:buChar char="-"/>
            </a:pPr>
            <a:r>
              <a:rPr lang="fr-CH" sz="2300" b="0" dirty="0"/>
              <a:t>Port de signes religieux par les </a:t>
            </a:r>
            <a:r>
              <a:rPr lang="fr-CH" sz="2300" b="0" dirty="0" err="1"/>
              <a:t>agent·e·s</a:t>
            </a:r>
            <a:r>
              <a:rPr lang="fr-CH" sz="2300" b="0" dirty="0"/>
              <a:t> de l’État</a:t>
            </a:r>
          </a:p>
          <a:p>
            <a:pPr lvl="1">
              <a:lnSpc>
                <a:spcPct val="150000"/>
              </a:lnSpc>
              <a:buFont typeface="Police système Courant"/>
              <a:buChar char="-"/>
            </a:pPr>
            <a:r>
              <a:rPr lang="fr-CH" sz="2300" b="0" dirty="0"/>
              <a:t>Possibilité d’interdire des signes religieux «ostentatoires» sur le domaine public</a:t>
            </a:r>
          </a:p>
          <a:p>
            <a:pPr lvl="1">
              <a:lnSpc>
                <a:spcPct val="150000"/>
              </a:lnSpc>
              <a:buFont typeface="Police système Courant"/>
              <a:buChar char="-"/>
            </a:pPr>
            <a:r>
              <a:rPr lang="fr-CH" sz="2300" b="0" dirty="0"/>
              <a:t>Interdiction de se dissimuler le visage dans les lieux publics</a:t>
            </a:r>
          </a:p>
          <a:p>
            <a:pPr lvl="1">
              <a:lnSpc>
                <a:spcPct val="150000"/>
              </a:lnSpc>
              <a:buFont typeface="Police système Courant"/>
              <a:buChar char="-"/>
            </a:pPr>
            <a:r>
              <a:rPr lang="fr-CH" sz="2300" b="0" dirty="0"/>
              <a:t>Manifestations cultuelles sur le domaine public</a:t>
            </a:r>
          </a:p>
          <a:p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</p:spTree>
    <p:extLst>
      <p:ext uri="{BB962C8B-B14F-4D97-AF65-F5344CB8AC3E}">
        <p14:creationId xmlns:p14="http://schemas.microsoft.com/office/powerpoint/2010/main" val="122645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du Tribunal fédéral (sélection)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BE484-F1BC-4638-A440-EAFB9B63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b="0" dirty="0">
                <a:solidFill>
                  <a:schemeClr val="accent1">
                    <a:lumMod val="50000"/>
                  </a:schemeClr>
                </a:solidFill>
              </a:rPr>
              <a:t>Liberté religieuse – loi sur la laïcité genevoise</a:t>
            </a:r>
          </a:p>
          <a:p>
            <a:pPr marL="0" indent="0">
              <a:buNone/>
            </a:pPr>
            <a:endParaRPr lang="fr-CH" sz="1000" b="0" dirty="0"/>
          </a:p>
          <a:p>
            <a:pPr>
              <a:buFont typeface="Police système Courant"/>
              <a:buChar char="-"/>
            </a:pPr>
            <a:r>
              <a:rPr lang="fr-CH" sz="2500" b="0" dirty="0"/>
              <a:t>ATF 148 I 160 : loi sur la laïcité du canton de Genève largement validée</a:t>
            </a:r>
            <a:endParaRPr lang="fr-CH" b="0" dirty="0"/>
          </a:p>
          <a:p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7F7DDB-F0EC-FCE2-5C87-B0D6CD45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" y="4156072"/>
            <a:ext cx="7772400" cy="17324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30F01D-25D8-CDED-E74D-FB5A41F9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860672"/>
            <a:ext cx="7264400" cy="1295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F3D67721-BEA3-03E9-48C0-37CE073389E4}"/>
                  </a:ext>
                </a:extLst>
              </p14:cNvPr>
              <p14:cNvContentPartPr/>
              <p14:nvPr/>
            </p14:nvContentPartPr>
            <p14:xfrm>
              <a:off x="1058794" y="3615651"/>
              <a:ext cx="1435320" cy="1368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F3D67721-BEA3-03E9-48C0-37CE073389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780" y="3507651"/>
                <a:ext cx="1542987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DE5195E3-3E50-D005-7F9F-27D4EB6BB7CE}"/>
                  </a:ext>
                </a:extLst>
              </p14:cNvPr>
              <p14:cNvContentPartPr/>
              <p14:nvPr/>
            </p14:nvContentPartPr>
            <p14:xfrm>
              <a:off x="3760234" y="4660731"/>
              <a:ext cx="3235320" cy="122400"/>
            </p14:xfrm>
          </p:contentPart>
        </mc:Choice>
        <mc:Fallback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DE5195E3-3E50-D005-7F9F-27D4EB6BB7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6234" y="4552731"/>
                <a:ext cx="33429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C01A5DD6-9201-C9A9-F7C5-ED0151C0B49C}"/>
                  </a:ext>
                </a:extLst>
              </p14:cNvPr>
              <p14:cNvContentPartPr/>
              <p14:nvPr/>
            </p14:nvContentPartPr>
            <p14:xfrm>
              <a:off x="5166754" y="3606651"/>
              <a:ext cx="1465560" cy="17640"/>
            </p14:xfrm>
          </p:contentPart>
        </mc:Choice>
        <mc:Fallback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C01A5DD6-9201-C9A9-F7C5-ED0151C0B4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2754" y="3500811"/>
                <a:ext cx="1573200" cy="2289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0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du Tribunal fédéral (sélection)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BE484-F1BC-4638-A440-EAFB9B63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b="0" dirty="0">
                <a:solidFill>
                  <a:schemeClr val="accent1">
                    <a:lumMod val="50000"/>
                  </a:schemeClr>
                </a:solidFill>
              </a:rPr>
              <a:t>Liberté religieuse – loi sur la laïcité genevoise</a:t>
            </a:r>
          </a:p>
          <a:p>
            <a:pPr marL="0" indent="0">
              <a:buNone/>
            </a:pPr>
            <a:endParaRPr lang="fr-CH" sz="1000" b="0" dirty="0"/>
          </a:p>
          <a:p>
            <a:pPr>
              <a:buFont typeface="Police système Courant"/>
              <a:buChar char="-"/>
            </a:pPr>
            <a:r>
              <a:rPr lang="fr-CH" sz="2500" b="0" dirty="0"/>
              <a:t>ATF 148 I 160 : loi sur la laïcité du canton de Genève largement validée</a:t>
            </a:r>
          </a:p>
          <a:p>
            <a:pPr>
              <a:buFont typeface="Police système Courant"/>
              <a:buChar char="-"/>
            </a:pPr>
            <a:r>
              <a:rPr lang="fr-CH" sz="2500" b="0" dirty="0"/>
              <a:t>Et maintenant ?</a:t>
            </a:r>
          </a:p>
          <a:p>
            <a:pPr lvl="1">
              <a:buFont typeface="Wingdings" pitchFamily="2" charset="2"/>
              <a:buChar char="Ø"/>
            </a:pPr>
            <a:r>
              <a:rPr lang="fr-CH" sz="2200" b="0" dirty="0"/>
              <a:t> Affaires pendantes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</p:spTree>
    <p:extLst>
      <p:ext uri="{BB962C8B-B14F-4D97-AF65-F5344CB8AC3E}">
        <p14:creationId xmlns:p14="http://schemas.microsoft.com/office/powerpoint/2010/main" val="147271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du Tribunal fédéral (sélection)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BE484-F1BC-4638-A440-EAFB9B63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b="0" dirty="0">
                <a:solidFill>
                  <a:schemeClr val="accent1">
                    <a:lumMod val="50000"/>
                  </a:schemeClr>
                </a:solidFill>
              </a:rPr>
              <a:t>Liberté de réunion</a:t>
            </a:r>
          </a:p>
          <a:p>
            <a:pPr marL="0" indent="0">
              <a:buNone/>
            </a:pPr>
            <a:endParaRPr lang="fr-CH" sz="1000" b="0" dirty="0"/>
          </a:p>
          <a:p>
            <a:pPr>
              <a:buFont typeface="Police système Courant"/>
              <a:buChar char="-"/>
            </a:pPr>
            <a:r>
              <a:rPr lang="fr-CH" sz="2500" b="0" dirty="0"/>
              <a:t>ATF 148 I 19 et ATF 148 I 33 : limitation de la taille de manifestations pour éviter la propagation du Covid-19</a:t>
            </a:r>
          </a:p>
          <a:p>
            <a:pPr lvl="1">
              <a:lnSpc>
                <a:spcPct val="150000"/>
              </a:lnSpc>
              <a:buFont typeface="Police système Courant"/>
              <a:buChar char="-"/>
            </a:pPr>
            <a:r>
              <a:rPr lang="fr-CH" sz="2300" b="0" dirty="0"/>
              <a:t>15 personnes : violation</a:t>
            </a:r>
          </a:p>
          <a:p>
            <a:pPr lvl="1">
              <a:lnSpc>
                <a:spcPct val="150000"/>
              </a:lnSpc>
              <a:buFont typeface="Police système Courant"/>
              <a:buChar char="-"/>
            </a:pPr>
            <a:r>
              <a:rPr lang="fr-CH" sz="2300" b="0" dirty="0"/>
              <a:t>300 personnes : conforme</a:t>
            </a:r>
          </a:p>
          <a:p>
            <a:pPr>
              <a:lnSpc>
                <a:spcPct val="150000"/>
              </a:lnSpc>
              <a:buFont typeface="Police système Courant"/>
              <a:buChar char="-"/>
            </a:pPr>
            <a:r>
              <a:rPr lang="fr-CH" sz="2500" b="0" dirty="0"/>
              <a:t>Arrêt du Tribunal fédéral 6B_655/2022 du 31 août 2022</a:t>
            </a:r>
          </a:p>
          <a:p>
            <a:pPr>
              <a:lnSpc>
                <a:spcPct val="150000"/>
              </a:lnSpc>
              <a:buFont typeface="Police système Courant"/>
              <a:buChar char="-"/>
            </a:pPr>
            <a:r>
              <a:rPr lang="fr-CH" sz="2500" b="0" dirty="0"/>
              <a:t>Arrêt du Tribunal fédéral 6B_1098/2022 du 31 juillet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</p:spTree>
    <p:extLst>
      <p:ext uri="{BB962C8B-B14F-4D97-AF65-F5344CB8AC3E}">
        <p14:creationId xmlns:p14="http://schemas.microsoft.com/office/powerpoint/2010/main" val="266023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du Tribunal fédéral (sélection)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BE484-F1BC-4638-A440-EAFB9B63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620983"/>
            <a:ext cx="11510357" cy="4518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b="0" dirty="0">
                <a:solidFill>
                  <a:schemeClr val="accent1">
                    <a:lumMod val="50000"/>
                  </a:schemeClr>
                </a:solidFill>
              </a:rPr>
              <a:t>Liberté personnelle</a:t>
            </a:r>
          </a:p>
          <a:p>
            <a:pPr marL="0" indent="0">
              <a:buNone/>
            </a:pPr>
            <a:endParaRPr lang="fr-CH" sz="1000" b="0" dirty="0"/>
          </a:p>
          <a:p>
            <a:pPr>
              <a:buFont typeface="Police système Courant"/>
              <a:buChar char="-"/>
            </a:pPr>
            <a:r>
              <a:rPr lang="fr-CH" sz="2500" b="0" dirty="0"/>
              <a:t>Diverses affaires «Covid-19»</a:t>
            </a:r>
          </a:p>
          <a:p>
            <a:pPr lvl="1">
              <a:buFont typeface="Police système Courant"/>
              <a:buChar char="-"/>
            </a:pPr>
            <a:r>
              <a:rPr lang="fr-CH" sz="2300" b="0" dirty="0"/>
              <a:t>Arrêt du TF 2C_886/2021 du 12 décembre 2022 – Obligation de dépistage pour personnel de santé non vacciné au Tessin</a:t>
            </a:r>
          </a:p>
          <a:p>
            <a:pPr lvl="1">
              <a:buFont typeface="Police système Courant"/>
              <a:buChar char="-"/>
            </a:pPr>
            <a:r>
              <a:rPr lang="fr-CH" sz="2300" b="0" dirty="0"/>
              <a:t>Arrêt du TF 2C_810/2021 du 31 mars 2023 – Certificat Covid à l’Université de Fribourg</a:t>
            </a:r>
          </a:p>
          <a:p>
            <a:pPr lvl="1">
              <a:buFont typeface="Police système Courant"/>
              <a:buChar char="-"/>
            </a:pPr>
            <a:r>
              <a:rPr lang="fr-CH" sz="2300" b="0" dirty="0"/>
              <a:t>Arrêt du TF 2F_10/2023 du 31 juillet 2023 – Obligation d’assister en présentiel aux cours à l’Université de Fribourg (demande de révision du canton)</a:t>
            </a:r>
          </a:p>
          <a:p>
            <a:pPr>
              <a:buFont typeface="Police système Courant"/>
              <a:buChar char="-"/>
            </a:pPr>
            <a:r>
              <a:rPr lang="fr-CH" sz="2500" b="0" dirty="0"/>
              <a:t>Arrêt du TF 1C_537/2021 du 13 mars 2023</a:t>
            </a:r>
          </a:p>
          <a:p>
            <a:pPr lvl="1">
              <a:buFont typeface="Police système Courant"/>
              <a:buChar char="-"/>
            </a:pPr>
            <a:r>
              <a:rPr lang="fr-CH" sz="2300" b="0" dirty="0"/>
              <a:t>Invalidation partielle de la loi sur la mendicité du canton de Bâle-Ville</a:t>
            </a:r>
          </a:p>
          <a:p>
            <a:pPr lvl="1">
              <a:buFont typeface="Police système Courant"/>
              <a:buChar char="-"/>
            </a:pPr>
            <a:r>
              <a:rPr lang="fr-CH" sz="2300" b="0" dirty="0"/>
              <a:t>Affaire à lire en parallèle avec Cour EDH, </a:t>
            </a:r>
            <a:r>
              <a:rPr lang="fr-CH" sz="2300" b="0" i="1" dirty="0" err="1"/>
              <a:t>Lăcătuş</a:t>
            </a:r>
            <a:r>
              <a:rPr lang="fr-CH" sz="2300" b="0" i="1" dirty="0"/>
              <a:t> c. Suisse</a:t>
            </a:r>
            <a:r>
              <a:rPr lang="fr-CH" sz="2300" b="0" dirty="0"/>
              <a:t> (requête n</a:t>
            </a:r>
            <a:r>
              <a:rPr lang="fr-CH" sz="2300" b="0" baseline="30000" dirty="0"/>
              <a:t>o</a:t>
            </a:r>
            <a:r>
              <a:rPr lang="fr-CH" sz="2300" b="0" dirty="0"/>
              <a:t> 14065/15) du 19  janvier 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</p:spTree>
    <p:extLst>
      <p:ext uri="{BB962C8B-B14F-4D97-AF65-F5344CB8AC3E}">
        <p14:creationId xmlns:p14="http://schemas.microsoft.com/office/powerpoint/2010/main" val="278055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du Tribunal fédéral (sélection)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BE484-F1BC-4638-A440-EAFB9B63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1" y="1620983"/>
            <a:ext cx="11510357" cy="4735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b="0" dirty="0">
                <a:solidFill>
                  <a:schemeClr val="accent1">
                    <a:lumMod val="50000"/>
                  </a:schemeClr>
                </a:solidFill>
              </a:rPr>
              <a:t>Liberté d’opinion et d’information (liberté d’expression)</a:t>
            </a:r>
          </a:p>
          <a:p>
            <a:pPr marL="0" indent="0">
              <a:buNone/>
            </a:pPr>
            <a:endParaRPr lang="fr-CH" sz="1000" b="0" dirty="0"/>
          </a:p>
          <a:p>
            <a:pPr>
              <a:buFont typeface="Police système Courant"/>
              <a:buChar char="-"/>
            </a:pPr>
            <a:r>
              <a:rPr lang="fr-CH" sz="2500" b="0" dirty="0"/>
              <a:t>ATF 148 IV 113 : Protection contre le discours de haine (261</a:t>
            </a:r>
            <a:r>
              <a:rPr lang="fr-CH" sz="2500" b="0" baseline="30000" dirty="0"/>
              <a:t>bis</a:t>
            </a:r>
            <a:r>
              <a:rPr lang="fr-CH" sz="2500" b="0" dirty="0"/>
              <a:t> CP)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300" b="0" dirty="0"/>
              <a:t>Rappel du lien entre 261</a:t>
            </a:r>
            <a:r>
              <a:rPr lang="fr-CH" sz="2300" b="0" baseline="30000" dirty="0"/>
              <a:t>bis</a:t>
            </a:r>
            <a:r>
              <a:rPr lang="fr-CH" sz="2300" b="0" dirty="0"/>
              <a:t> CP et liberté d’expression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300" b="0" dirty="0"/>
              <a:t>Image dénigrante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300" b="0" dirty="0"/>
              <a:t>Termes dénigrants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300" b="0" dirty="0"/>
              <a:t>Importance de protéger les minorités</a:t>
            </a:r>
          </a:p>
          <a:p>
            <a:pPr>
              <a:lnSpc>
                <a:spcPct val="110000"/>
              </a:lnSpc>
              <a:buFont typeface="Police système Courant"/>
              <a:buChar char="-"/>
            </a:pPr>
            <a:r>
              <a:rPr lang="fr-CH" sz="2500" b="0" dirty="0"/>
              <a:t>Arrêt du TF (2C_859/2022) du 20 septembre 2023 : obligation de neutralité de la RTS</a:t>
            </a:r>
          </a:p>
          <a:p>
            <a:pPr>
              <a:buFont typeface="Police système Courant"/>
              <a:buChar char="-"/>
            </a:pPr>
            <a:endParaRPr lang="fr-CH" sz="2500" b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</p:spTree>
    <p:extLst>
      <p:ext uri="{BB962C8B-B14F-4D97-AF65-F5344CB8AC3E}">
        <p14:creationId xmlns:p14="http://schemas.microsoft.com/office/powerpoint/2010/main" val="387183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du Tribunal fédéral (sélection)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BE484-F1BC-4638-A440-EAFB9B63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b="0" dirty="0">
                <a:solidFill>
                  <a:schemeClr val="accent1">
                    <a:lumMod val="50000"/>
                  </a:schemeClr>
                </a:solidFill>
              </a:rPr>
              <a:t>Liberté économique et force dérogatoire du droit fédéral</a:t>
            </a:r>
          </a:p>
          <a:p>
            <a:pPr marL="0" indent="0">
              <a:buNone/>
            </a:pPr>
            <a:endParaRPr lang="fr-CH" sz="1000" b="0" dirty="0"/>
          </a:p>
          <a:p>
            <a:pPr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ATF 148 I 198 : Les dispositions cantonales et communales relatives à la fermeture des magasins ne peuvent pas avoir pour but la protection des travailleurs, car cette question est réglée de manière exhaustive par la </a:t>
            </a:r>
            <a:r>
              <a:rPr lang="fr-CH" sz="2500" b="0" dirty="0" err="1"/>
              <a:t>LTr</a:t>
            </a:r>
            <a:r>
              <a:rPr lang="fr-CH" sz="2500" b="0" dirty="0"/>
              <a:t>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fr-CH" sz="2300" b="0" dirty="0"/>
              <a:t>Il n’est donc pas possible de subordonner l’entrée en vigueur d’une loi cantonale sur les heures d’ouverture des magasins à la conclusion d’une CCT.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fr-CH" sz="2300" b="0" dirty="0"/>
              <a:t>Contraste avec l’arrêt neuchâtelois sur le salaire minimum (ATF 143 I 403)</a:t>
            </a:r>
          </a:p>
          <a:p>
            <a:pPr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Arrêt du TF 1C_393/2022 du 31 mars 2023 : gratuité des transports publics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</p:spTree>
    <p:extLst>
      <p:ext uri="{BB962C8B-B14F-4D97-AF65-F5344CB8AC3E}">
        <p14:creationId xmlns:p14="http://schemas.microsoft.com/office/powerpoint/2010/main" val="129002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51DD-EA19-4A96-AF08-5E2AE88E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0" dirty="0"/>
              <a:t>Jurisprudence du Tribunal fédéral (sélection)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BE484-F1BC-4638-A440-EAFB9B63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sz="3000" b="0" dirty="0">
                <a:solidFill>
                  <a:schemeClr val="accent1">
                    <a:lumMod val="50000"/>
                  </a:schemeClr>
                </a:solidFill>
              </a:rPr>
              <a:t>Naturalisation : audience publique du 25.10.2023 dans la cause 1D_5/2022</a:t>
            </a:r>
          </a:p>
          <a:p>
            <a:pPr marL="0" indent="0">
              <a:buNone/>
            </a:pPr>
            <a:endParaRPr lang="fr-CH" sz="1000" b="0" dirty="0"/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dirty="0"/>
              <a:t>Refus de naturalisation confirmée par le Tribunal cantonal </a:t>
            </a:r>
            <a:r>
              <a:rPr lang="fr-CH" sz="2700" b="0" dirty="0" err="1"/>
              <a:t>thurgovien</a:t>
            </a:r>
            <a:r>
              <a:rPr lang="fr-CH" sz="2700" b="0" dirty="0"/>
              <a:t> (VG.2022.23)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dirty="0"/>
              <a:t>Questions principales traitées par le Tribunal fédéral</a:t>
            </a:r>
          </a:p>
          <a:p>
            <a:pPr lvl="2"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Marge de manœuvre des cantons en matière de naturalisation ordinaire : dans quelle mesure les cantons peuvent-ils encore prévoir des critères additionnels ? </a:t>
            </a:r>
          </a:p>
          <a:p>
            <a:pPr lvl="2">
              <a:lnSpc>
                <a:spcPct val="120000"/>
              </a:lnSpc>
              <a:buFont typeface="Police système Courant"/>
              <a:buChar char="-"/>
            </a:pPr>
            <a:r>
              <a:rPr lang="fr-CH" sz="2500" b="0" dirty="0"/>
              <a:t>Application des critères liés à l’indépendance financière : arbitraire</a:t>
            </a:r>
          </a:p>
          <a:p>
            <a:pPr lvl="1">
              <a:lnSpc>
                <a:spcPct val="120000"/>
              </a:lnSpc>
              <a:buFont typeface="Police système Courant"/>
              <a:buChar char="-"/>
            </a:pPr>
            <a:r>
              <a:rPr lang="fr-CH" sz="2700" b="0" dirty="0"/>
              <a:t>Issue : recours admis (3:2)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8A93FC-4310-4E5C-8AB6-BECF4356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Nesa Zimmermann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72D5C7-6105-4482-9CDA-5CECC8F15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dirty="0"/>
              <a:t>17 novembre 2023</a:t>
            </a:r>
          </a:p>
        </p:txBody>
      </p:sp>
    </p:spTree>
    <p:extLst>
      <p:ext uri="{BB962C8B-B14F-4D97-AF65-F5344CB8AC3E}">
        <p14:creationId xmlns:p14="http://schemas.microsoft.com/office/powerpoint/2010/main" val="116393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UniNe Séminaire bai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999</Words>
  <Application>Microsoft Macintosh PowerPoint</Application>
  <PresentationFormat>Grand écran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Gellix</vt:lpstr>
      <vt:lpstr>Police système Courant</vt:lpstr>
      <vt:lpstr>Wingdings</vt:lpstr>
      <vt:lpstr>Thème UniNe Séminaire bail</vt:lpstr>
      <vt:lpstr>Droit pour les praticien·ne·s</vt:lpstr>
      <vt:lpstr>Jurisprudence du Tribunal fédéral (sélection)</vt:lpstr>
      <vt:lpstr>Jurisprudence du Tribunal fédéral (sélection)</vt:lpstr>
      <vt:lpstr>Jurisprudence du Tribunal fédéral (sélection)</vt:lpstr>
      <vt:lpstr>Jurisprudence du Tribunal fédéral (sélection)</vt:lpstr>
      <vt:lpstr>Jurisprudence du Tribunal fédéral (sélection)</vt:lpstr>
      <vt:lpstr>Jurisprudence du Tribunal fédéral (sélection)</vt:lpstr>
      <vt:lpstr>Jurisprudence du Tribunal fédéral (sélection)</vt:lpstr>
      <vt:lpstr>Jurisprudence du Tribunal fédéral (sélection)</vt:lpstr>
      <vt:lpstr>Jurisprudence de la Cour EDH (sélection)</vt:lpstr>
      <vt:lpstr>Jurisprudence de la Cour EDH (sélection)</vt:lpstr>
      <vt:lpstr>Jurisprudence de la Cour EDH (sélection)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FERRARA Cristian</dc:creator>
  <cp:lastModifiedBy>Nesa Zimmermann</cp:lastModifiedBy>
  <cp:revision>61</cp:revision>
  <dcterms:created xsi:type="dcterms:W3CDTF">2022-05-12T08:34:20Z</dcterms:created>
  <dcterms:modified xsi:type="dcterms:W3CDTF">2023-11-13T09:07:17Z</dcterms:modified>
</cp:coreProperties>
</file>