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ABB438-FB6E-3220-FC58-FBB877D9ACF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7D5CAC34-4CC3-2B48-5CCD-C0D33F8423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3F819847-6DD2-E8AE-CDCF-0EDE079FB87B}"/>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81AEEC35-2120-67FA-703F-E4BBDE73EADD}"/>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E196A7D9-723C-DEBB-54EE-C23440E60726}"/>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398765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AFA63D-0331-2E2F-F441-947BB0F95831}"/>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BD4EE07E-CC0E-1931-C3D3-914B593A5C3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48C738F-E2BF-6C31-205C-AE51854DA0C0}"/>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41CF0039-06D7-F5FD-F9D7-52EF48A192B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C11B94F-0AF2-C0C3-7E5A-93034135254F}"/>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32659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A541614-CF55-70A1-802B-9CBECB13139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62892541-1287-D651-41FD-3AFE0679068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64BDBAC7-A6E9-D97A-644F-D9941A43074E}"/>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98A77090-6875-157B-CA1D-BA38E55DCED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9D1C316-1C32-6ECD-5BEC-77AA362CC22F}"/>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4817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12212-118E-0BEE-B87E-68EDD96EBE26}"/>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EBE23C3F-F5F5-33B1-F466-8ABAB4A5204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AE14FB63-C375-36EA-9E53-8C0E3C34BEA9}"/>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6708B075-96B2-8C2A-7A3D-FFBE9733B56D}"/>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106DF727-7BC1-889B-4D8B-B8ECF46E8C25}"/>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161085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6F19D1-4753-466F-A457-B8D3519DDAB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910B9B32-2BDE-1949-C7F5-5984AA750C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6E6DAC8-B4C4-1999-F37C-9438573BFC5E}"/>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027ADE36-10B3-A89E-CA91-731F426411F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4D70CE80-1535-2E73-74F2-AD9A52EB88C1}"/>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293190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CA21A-1F42-F6EA-3746-F9B06C685905}"/>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8C9A59FF-D46B-4904-C29F-005C1A922D9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FB6F048F-8929-5F8E-2EB3-4D9F815E81B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6BF07064-0F52-C7BA-7D2A-99B45ED92F4B}"/>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6" name="Espace réservé du pied de page 5">
            <a:extLst>
              <a:ext uri="{FF2B5EF4-FFF2-40B4-BE49-F238E27FC236}">
                <a16:creationId xmlns:a16="http://schemas.microsoft.com/office/drawing/2014/main" id="{773A3F70-231F-2408-4871-D22C7E3B162F}"/>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A30C693B-5A6B-AC52-EDCD-B3F6BFB25226}"/>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1804322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4B3539-43A3-54F4-F064-1AE02806C5B2}"/>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3F2CF87-4359-DB3B-EB6F-E11C54A8E1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AF169D7-78EE-8908-698A-CB47D45ACBE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7CD6810-8938-F73E-7B6D-D2D0CF9B01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F4E0E73-BB8E-E461-907F-2F7ACB6A25C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D6CD1A3E-C5B0-A024-5962-4BFC5114128D}"/>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8" name="Espace réservé du pied de page 7">
            <a:extLst>
              <a:ext uri="{FF2B5EF4-FFF2-40B4-BE49-F238E27FC236}">
                <a16:creationId xmlns:a16="http://schemas.microsoft.com/office/drawing/2014/main" id="{84FB6FC6-FEAD-8A12-1F46-B81D11B41407}"/>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E4B14134-3CD9-D60A-B1EA-0A11B3286F56}"/>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316474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C66C65-E380-3624-2AB5-43E4685ACC3E}"/>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AA5FB4FF-E4FF-45C5-0793-571CEAD13AF1}"/>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4" name="Espace réservé du pied de page 3">
            <a:extLst>
              <a:ext uri="{FF2B5EF4-FFF2-40B4-BE49-F238E27FC236}">
                <a16:creationId xmlns:a16="http://schemas.microsoft.com/office/drawing/2014/main" id="{B867AA96-A2C9-BE93-13B1-918C06BE76E3}"/>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3E507964-28C8-5590-01BA-7FA5B4026306}"/>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26186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24702EC-4F6C-E3B3-BB83-124CDBD9F901}"/>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3" name="Espace réservé du pied de page 2">
            <a:extLst>
              <a:ext uri="{FF2B5EF4-FFF2-40B4-BE49-F238E27FC236}">
                <a16:creationId xmlns:a16="http://schemas.microsoft.com/office/drawing/2014/main" id="{D38513BA-A372-B5E7-DB80-C7DF006BCC51}"/>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DC43891D-AEF5-9C14-2A99-901063F12A05}"/>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165612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348001-BEC0-0F78-F79C-5BCC402A59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26E9BDC4-8965-9DEC-8136-54A9F88F1E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673997C9-9441-0273-D3D1-5845FA25E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8B9010-A540-B41B-093C-485FB567CDD3}"/>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6" name="Espace réservé du pied de page 5">
            <a:extLst>
              <a:ext uri="{FF2B5EF4-FFF2-40B4-BE49-F238E27FC236}">
                <a16:creationId xmlns:a16="http://schemas.microsoft.com/office/drawing/2014/main" id="{3A376D6B-6FA7-9C3B-C3B6-CDDF80100061}"/>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7D3C77B-79ED-1185-908A-72A864ED0E19}"/>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314143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3B47D4-C983-46CB-FC87-D7F1A58E093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44AD3A0D-F240-1CE3-F307-4AD807438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ABE2AC48-0395-6B85-1D6F-34D2C46A6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AE24284-BBE5-FF05-EBEE-D15171C1C692}"/>
              </a:ext>
            </a:extLst>
          </p:cNvPr>
          <p:cNvSpPr>
            <a:spLocks noGrp="1"/>
          </p:cNvSpPr>
          <p:nvPr>
            <p:ph type="dt" sz="half" idx="10"/>
          </p:nvPr>
        </p:nvSpPr>
        <p:spPr/>
        <p:txBody>
          <a:bodyPr/>
          <a:lstStyle/>
          <a:p>
            <a:fld id="{517DBEDA-7BA7-4B1F-8B4B-0AAD01E7D76C}" type="datetimeFigureOut">
              <a:rPr lang="fr-CH" smtClean="0"/>
              <a:t>10.11.2023</a:t>
            </a:fld>
            <a:endParaRPr lang="fr-CH"/>
          </a:p>
        </p:txBody>
      </p:sp>
      <p:sp>
        <p:nvSpPr>
          <p:cNvPr id="6" name="Espace réservé du pied de page 5">
            <a:extLst>
              <a:ext uri="{FF2B5EF4-FFF2-40B4-BE49-F238E27FC236}">
                <a16:creationId xmlns:a16="http://schemas.microsoft.com/office/drawing/2014/main" id="{560E76BB-01A5-3DA7-512E-261B3AA3F0ED}"/>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47C4A753-7E53-FD65-32BE-1B88D26005D6}"/>
              </a:ext>
            </a:extLst>
          </p:cNvPr>
          <p:cNvSpPr>
            <a:spLocks noGrp="1"/>
          </p:cNvSpPr>
          <p:nvPr>
            <p:ph type="sldNum" sz="quarter" idx="12"/>
          </p:nvPr>
        </p:nvSpPr>
        <p:spPr/>
        <p:txBody>
          <a:bodyPr/>
          <a:lstStyle/>
          <a:p>
            <a:fld id="{7DF39B38-5C59-4385-AB8E-84A6C93C157A}" type="slidenum">
              <a:rPr lang="fr-CH" smtClean="0"/>
              <a:t>‹N°›</a:t>
            </a:fld>
            <a:endParaRPr lang="fr-CH"/>
          </a:p>
        </p:txBody>
      </p:sp>
    </p:spTree>
    <p:extLst>
      <p:ext uri="{BB962C8B-B14F-4D97-AF65-F5344CB8AC3E}">
        <p14:creationId xmlns:p14="http://schemas.microsoft.com/office/powerpoint/2010/main" val="227089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38261C4-5A49-C124-C989-4C8E8F52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75828048-557E-5807-688F-8D9A53A427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4B79C59-BF9C-B23C-A988-87277286CC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DBEDA-7BA7-4B1F-8B4B-0AAD01E7D76C}" type="datetimeFigureOut">
              <a:rPr lang="fr-CH" smtClean="0"/>
              <a:t>10.11.2023</a:t>
            </a:fld>
            <a:endParaRPr lang="fr-CH"/>
          </a:p>
        </p:txBody>
      </p:sp>
      <p:sp>
        <p:nvSpPr>
          <p:cNvPr id="5" name="Espace réservé du pied de page 4">
            <a:extLst>
              <a:ext uri="{FF2B5EF4-FFF2-40B4-BE49-F238E27FC236}">
                <a16:creationId xmlns:a16="http://schemas.microsoft.com/office/drawing/2014/main" id="{782A2ED1-B57A-E3C9-6BC0-13120F3AE3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5A7DC529-5703-D731-3055-8191B0D596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39B38-5C59-4385-AB8E-84A6C93C157A}" type="slidenum">
              <a:rPr lang="fr-CH" smtClean="0"/>
              <a:t>‹N°›</a:t>
            </a:fld>
            <a:endParaRPr lang="fr-CH"/>
          </a:p>
        </p:txBody>
      </p:sp>
    </p:spTree>
    <p:extLst>
      <p:ext uri="{BB962C8B-B14F-4D97-AF65-F5344CB8AC3E}">
        <p14:creationId xmlns:p14="http://schemas.microsoft.com/office/powerpoint/2010/main" val="590142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11AF84-1613-4277-E7BB-78795C5307C8}"/>
              </a:ext>
            </a:extLst>
          </p:cNvPr>
          <p:cNvSpPr>
            <a:spLocks noGrp="1"/>
          </p:cNvSpPr>
          <p:nvPr>
            <p:ph type="ctrTitle"/>
          </p:nvPr>
        </p:nvSpPr>
        <p:spPr/>
        <p:txBody>
          <a:bodyPr/>
          <a:lstStyle/>
          <a:p>
            <a:r>
              <a:rPr lang="fr-CH" dirty="0"/>
              <a:t>La preuve par indices</a:t>
            </a:r>
          </a:p>
        </p:txBody>
      </p:sp>
      <p:sp>
        <p:nvSpPr>
          <p:cNvPr id="3" name="Sous-titre 2">
            <a:extLst>
              <a:ext uri="{FF2B5EF4-FFF2-40B4-BE49-F238E27FC236}">
                <a16:creationId xmlns:a16="http://schemas.microsoft.com/office/drawing/2014/main" id="{47A828BC-376C-11C6-D3DD-02AE94ADA2D1}"/>
              </a:ext>
            </a:extLst>
          </p:cNvPr>
          <p:cNvSpPr>
            <a:spLocks noGrp="1"/>
          </p:cNvSpPr>
          <p:nvPr>
            <p:ph type="subTitle" idx="1"/>
          </p:nvPr>
        </p:nvSpPr>
        <p:spPr/>
        <p:txBody>
          <a:bodyPr/>
          <a:lstStyle/>
          <a:p>
            <a:endParaRPr lang="fr-CH" dirty="0"/>
          </a:p>
          <a:p>
            <a:r>
              <a:rPr lang="fr-CH" dirty="0"/>
              <a:t>Valentin Rétornaz</a:t>
            </a:r>
          </a:p>
        </p:txBody>
      </p:sp>
    </p:spTree>
    <p:extLst>
      <p:ext uri="{BB962C8B-B14F-4D97-AF65-F5344CB8AC3E}">
        <p14:creationId xmlns:p14="http://schemas.microsoft.com/office/powerpoint/2010/main" val="180275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8D69CC-FF5D-05C0-517D-8A621A2E2BB6}"/>
              </a:ext>
            </a:extLst>
          </p:cNvPr>
          <p:cNvSpPr>
            <a:spLocks noGrp="1"/>
          </p:cNvSpPr>
          <p:nvPr>
            <p:ph type="title"/>
          </p:nvPr>
        </p:nvSpPr>
        <p:spPr/>
        <p:txBody>
          <a:bodyPr/>
          <a:lstStyle/>
          <a:p>
            <a:pPr algn="ctr"/>
            <a:r>
              <a:rPr lang="fr-CH" dirty="0"/>
              <a:t>Appréciation de la preuve par indice III</a:t>
            </a:r>
          </a:p>
        </p:txBody>
      </p:sp>
      <p:sp>
        <p:nvSpPr>
          <p:cNvPr id="3" name="Espace réservé du contenu 2">
            <a:extLst>
              <a:ext uri="{FF2B5EF4-FFF2-40B4-BE49-F238E27FC236}">
                <a16:creationId xmlns:a16="http://schemas.microsoft.com/office/drawing/2014/main" id="{0E8E64B7-0107-947D-FE6E-46D9D3D2978D}"/>
              </a:ext>
            </a:extLst>
          </p:cNvPr>
          <p:cNvSpPr>
            <a:spLocks noGrp="1"/>
          </p:cNvSpPr>
          <p:nvPr>
            <p:ph idx="1"/>
          </p:nvPr>
        </p:nvSpPr>
        <p:spPr/>
        <p:txBody>
          <a:bodyPr>
            <a:normAutofit lnSpcReduction="10000"/>
          </a:bodyPr>
          <a:lstStyle/>
          <a:p>
            <a:pPr marL="514350" indent="-514350">
              <a:buFont typeface="+mj-lt"/>
              <a:buAutoNum type="alphaUcPeriod" startAt="3"/>
            </a:pPr>
            <a:r>
              <a:rPr lang="fr-CH" u="sng" dirty="0"/>
              <a:t>Saine critique des règles d’expérience</a:t>
            </a:r>
          </a:p>
          <a:p>
            <a:pPr lvl="1"/>
            <a:endParaRPr lang="fr-CH" u="sng" dirty="0"/>
          </a:p>
          <a:p>
            <a:pPr lvl="1"/>
            <a:r>
              <a:rPr lang="fr-CH" dirty="0"/>
              <a:t>Règle d’expérience = récurrence de certaines configurations factuelles</a:t>
            </a:r>
          </a:p>
          <a:p>
            <a:pPr lvl="1"/>
            <a:endParaRPr lang="fr-CH" dirty="0"/>
          </a:p>
          <a:p>
            <a:pPr lvl="1"/>
            <a:r>
              <a:rPr lang="fr-CH" dirty="0"/>
              <a:t>Nécessité d’appliquer les règles de prudence déduites du </a:t>
            </a:r>
            <a:r>
              <a:rPr lang="fr-CH" i="1" dirty="0"/>
              <a:t>Théorème de Bayes</a:t>
            </a:r>
            <a:r>
              <a:rPr lang="fr-CH" dirty="0"/>
              <a:t> et d’envisager les liens entre les indices et le fait à prouver</a:t>
            </a:r>
          </a:p>
          <a:p>
            <a:pPr marL="457200" lvl="1" indent="0">
              <a:buNone/>
            </a:pPr>
            <a:endParaRPr lang="fr-CH" dirty="0"/>
          </a:p>
          <a:p>
            <a:pPr lvl="1"/>
            <a:r>
              <a:rPr lang="fr-CH" dirty="0"/>
              <a:t>Problématique des déductions insoutenables</a:t>
            </a:r>
          </a:p>
          <a:p>
            <a:pPr lvl="2">
              <a:buFont typeface="Wingdings" panose="05000000000000000000" pitchFamily="2" charset="2"/>
              <a:buChar char="Ø"/>
            </a:pPr>
            <a:r>
              <a:rPr lang="fr-CH" dirty="0"/>
              <a:t>Arrêt de la CourEDH dans la cause </a:t>
            </a:r>
            <a:r>
              <a:rPr lang="fr-CH" i="1" dirty="0"/>
              <a:t>Di </a:t>
            </a:r>
            <a:r>
              <a:rPr lang="fr-CH" i="1" dirty="0" err="1"/>
              <a:t>Trizio</a:t>
            </a:r>
            <a:r>
              <a:rPr lang="fr-CH" i="1" dirty="0"/>
              <a:t> c. Suisse</a:t>
            </a:r>
          </a:p>
          <a:p>
            <a:pPr lvl="2">
              <a:buFont typeface="Wingdings" panose="05000000000000000000" pitchFamily="2" charset="2"/>
              <a:buChar char="Ø"/>
            </a:pPr>
            <a:r>
              <a:rPr lang="fr-CH" dirty="0"/>
              <a:t>Droit des étrangers (différence d’âge entre les conjoints; absence d’enfants communs…)</a:t>
            </a:r>
          </a:p>
          <a:p>
            <a:pPr lvl="1"/>
            <a:endParaRPr lang="fr-CH" dirty="0"/>
          </a:p>
          <a:p>
            <a:pPr lvl="1"/>
            <a:r>
              <a:rPr lang="fr-CH" dirty="0"/>
              <a:t>Variations géographiques des règles d’expérience</a:t>
            </a:r>
          </a:p>
          <a:p>
            <a:pPr lvl="1"/>
            <a:endParaRPr lang="fr-CH" dirty="0"/>
          </a:p>
        </p:txBody>
      </p:sp>
    </p:spTree>
    <p:extLst>
      <p:ext uri="{BB962C8B-B14F-4D97-AF65-F5344CB8AC3E}">
        <p14:creationId xmlns:p14="http://schemas.microsoft.com/office/powerpoint/2010/main" val="617775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28E535-D016-F8F9-72C4-921FBFB57B34}"/>
              </a:ext>
            </a:extLst>
          </p:cNvPr>
          <p:cNvSpPr>
            <a:spLocks noGrp="1"/>
          </p:cNvSpPr>
          <p:nvPr>
            <p:ph type="title"/>
          </p:nvPr>
        </p:nvSpPr>
        <p:spPr/>
        <p:txBody>
          <a:bodyPr/>
          <a:lstStyle/>
          <a:p>
            <a:pPr algn="ctr"/>
            <a:r>
              <a:rPr lang="fr-CH" dirty="0"/>
              <a:t>Conclusion</a:t>
            </a:r>
          </a:p>
        </p:txBody>
      </p:sp>
      <p:sp>
        <p:nvSpPr>
          <p:cNvPr id="3" name="Espace réservé du contenu 2">
            <a:extLst>
              <a:ext uri="{FF2B5EF4-FFF2-40B4-BE49-F238E27FC236}">
                <a16:creationId xmlns:a16="http://schemas.microsoft.com/office/drawing/2014/main" id="{B77EA651-F446-01AD-5DC5-8E7C6F01131C}"/>
              </a:ext>
            </a:extLst>
          </p:cNvPr>
          <p:cNvSpPr>
            <a:spLocks noGrp="1"/>
          </p:cNvSpPr>
          <p:nvPr>
            <p:ph idx="1"/>
          </p:nvPr>
        </p:nvSpPr>
        <p:spPr/>
        <p:txBody>
          <a:bodyPr/>
          <a:lstStyle/>
          <a:p>
            <a:r>
              <a:rPr lang="fr-CH" dirty="0"/>
              <a:t> Problème ancien</a:t>
            </a:r>
          </a:p>
          <a:p>
            <a:endParaRPr lang="fr-CH" dirty="0"/>
          </a:p>
          <a:p>
            <a:r>
              <a:rPr lang="fr-CH" dirty="0"/>
              <a:t>Apport limité du calcul des probabilités</a:t>
            </a:r>
          </a:p>
          <a:p>
            <a:endParaRPr lang="fr-CH" dirty="0"/>
          </a:p>
          <a:p>
            <a:r>
              <a:rPr lang="fr-CH" dirty="0"/>
              <a:t>Nécessité impérative d’une approche critique</a:t>
            </a:r>
          </a:p>
          <a:p>
            <a:endParaRPr lang="fr-CH" dirty="0"/>
          </a:p>
          <a:p>
            <a:r>
              <a:rPr lang="fr-CH" dirty="0"/>
              <a:t>Renouveau du débat par l’intelligence artificielle ?</a:t>
            </a:r>
          </a:p>
        </p:txBody>
      </p:sp>
    </p:spTree>
    <p:extLst>
      <p:ext uri="{BB962C8B-B14F-4D97-AF65-F5344CB8AC3E}">
        <p14:creationId xmlns:p14="http://schemas.microsoft.com/office/powerpoint/2010/main" val="84759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9A4D7C-4B27-7D23-5645-2B9BF8794869}"/>
              </a:ext>
            </a:extLst>
          </p:cNvPr>
          <p:cNvSpPr>
            <a:spLocks noGrp="1"/>
          </p:cNvSpPr>
          <p:nvPr>
            <p:ph type="title"/>
          </p:nvPr>
        </p:nvSpPr>
        <p:spPr/>
        <p:txBody>
          <a:bodyPr/>
          <a:lstStyle/>
          <a:p>
            <a:pPr algn="ctr"/>
            <a:r>
              <a:rPr lang="fr-CH" dirty="0"/>
              <a:t>Introduction I</a:t>
            </a:r>
          </a:p>
        </p:txBody>
      </p:sp>
      <p:sp>
        <p:nvSpPr>
          <p:cNvPr id="3" name="Espace réservé du contenu 2">
            <a:extLst>
              <a:ext uri="{FF2B5EF4-FFF2-40B4-BE49-F238E27FC236}">
                <a16:creationId xmlns:a16="http://schemas.microsoft.com/office/drawing/2014/main" id="{4934E7F4-34DA-3787-C99F-B1DA4E542B99}"/>
              </a:ext>
            </a:extLst>
          </p:cNvPr>
          <p:cNvSpPr>
            <a:spLocks noGrp="1"/>
          </p:cNvSpPr>
          <p:nvPr>
            <p:ph idx="1"/>
          </p:nvPr>
        </p:nvSpPr>
        <p:spPr/>
        <p:txBody>
          <a:bodyPr>
            <a:normAutofit/>
          </a:bodyPr>
          <a:lstStyle/>
          <a:p>
            <a:pPr marL="514350" indent="-514350">
              <a:buFont typeface="+mj-lt"/>
              <a:buAutoNum type="alphaUcPeriod"/>
            </a:pPr>
            <a:r>
              <a:rPr lang="fr-CH" u="sng" dirty="0"/>
              <a:t>Définition de la preuve par indices</a:t>
            </a:r>
          </a:p>
          <a:p>
            <a:r>
              <a:rPr lang="fr-CH" dirty="0"/>
              <a:t>Absence de définition par le législateur</a:t>
            </a:r>
          </a:p>
          <a:p>
            <a:r>
              <a:rPr lang="fr-CH" dirty="0"/>
              <a:t>« </a:t>
            </a:r>
            <a:r>
              <a:rPr lang="fr-FR" i="1" dirty="0"/>
              <a:t>Argument permettant de tenir un fait pour établi à partir de la preuve d’un autre fait </a:t>
            </a:r>
            <a:r>
              <a:rPr lang="fr-FR" dirty="0"/>
              <a:t>» (</a:t>
            </a:r>
            <a:r>
              <a:rPr lang="fr-FR" cap="small" dirty="0"/>
              <a:t>Tancrède de Bologne; XIII</a:t>
            </a:r>
            <a:r>
              <a:rPr lang="fr-FR" dirty="0"/>
              <a:t>ème siècle)</a:t>
            </a:r>
          </a:p>
          <a:p>
            <a:r>
              <a:rPr lang="fr-FR" dirty="0"/>
              <a:t>Définition du Tribunal fédéral en matière pénale (TF 6B_130/2022 du 8 décembre 2022, </a:t>
            </a:r>
            <a:r>
              <a:rPr lang="fr-FR" dirty="0" err="1"/>
              <a:t>consid</a:t>
            </a:r>
            <a:r>
              <a:rPr lang="fr-FR" dirty="0"/>
              <a:t>. 3.3.3 ):</a:t>
            </a:r>
          </a:p>
          <a:p>
            <a:pPr marL="457200" lvl="1" indent="0">
              <a:buNone/>
            </a:pPr>
            <a:r>
              <a:rPr lang="fr-FR" dirty="0"/>
              <a:t>« Avec la preuve par indices, des faits immédiatement juridiquement pertinents qui doivent être prouvés sont déduits de faits qui ne sont pas immédiatement juridiquement pertinents, mais qui sont établis (indices) »</a:t>
            </a:r>
          </a:p>
          <a:p>
            <a:r>
              <a:rPr lang="fr-FR" dirty="0"/>
              <a:t>Définitions similaires en matière civile et administrative</a:t>
            </a:r>
          </a:p>
        </p:txBody>
      </p:sp>
    </p:spTree>
    <p:extLst>
      <p:ext uri="{BB962C8B-B14F-4D97-AF65-F5344CB8AC3E}">
        <p14:creationId xmlns:p14="http://schemas.microsoft.com/office/powerpoint/2010/main" val="30115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7A7A24-E12E-F553-F926-3A44F031A88C}"/>
              </a:ext>
            </a:extLst>
          </p:cNvPr>
          <p:cNvSpPr>
            <a:spLocks noGrp="1"/>
          </p:cNvSpPr>
          <p:nvPr>
            <p:ph type="title"/>
          </p:nvPr>
        </p:nvSpPr>
        <p:spPr/>
        <p:txBody>
          <a:bodyPr/>
          <a:lstStyle/>
          <a:p>
            <a:pPr algn="ctr"/>
            <a:r>
              <a:rPr lang="fr-CH" dirty="0"/>
              <a:t>Introduction II</a:t>
            </a:r>
          </a:p>
        </p:txBody>
      </p:sp>
      <p:sp>
        <p:nvSpPr>
          <p:cNvPr id="3" name="Espace réservé du contenu 2">
            <a:extLst>
              <a:ext uri="{FF2B5EF4-FFF2-40B4-BE49-F238E27FC236}">
                <a16:creationId xmlns:a16="http://schemas.microsoft.com/office/drawing/2014/main" id="{3947B7E0-DBEA-A7DE-EEF8-8146553EEE71}"/>
              </a:ext>
            </a:extLst>
          </p:cNvPr>
          <p:cNvSpPr>
            <a:spLocks noGrp="1"/>
          </p:cNvSpPr>
          <p:nvPr>
            <p:ph idx="1"/>
          </p:nvPr>
        </p:nvSpPr>
        <p:spPr/>
        <p:txBody>
          <a:bodyPr>
            <a:normAutofit lnSpcReduction="10000"/>
          </a:bodyPr>
          <a:lstStyle/>
          <a:p>
            <a:r>
              <a:rPr lang="fr-CH" dirty="0"/>
              <a:t>Pont établi entre deux faits dont l’un est établi et l’autre à prouver</a:t>
            </a:r>
          </a:p>
          <a:p>
            <a:r>
              <a:rPr lang="fr-CH" dirty="0"/>
              <a:t>Trois composantes:</a:t>
            </a:r>
          </a:p>
          <a:p>
            <a:pPr lvl="1">
              <a:buFont typeface="Wingdings" panose="05000000000000000000" pitchFamily="2" charset="2"/>
              <a:buChar char="Ø"/>
            </a:pPr>
            <a:r>
              <a:rPr lang="fr-CH" dirty="0"/>
              <a:t>Le fait prouvé</a:t>
            </a:r>
          </a:p>
          <a:p>
            <a:pPr lvl="1">
              <a:buFont typeface="Wingdings" panose="05000000000000000000" pitchFamily="2" charset="2"/>
              <a:buChar char="Ø"/>
            </a:pPr>
            <a:r>
              <a:rPr lang="fr-CH" dirty="0"/>
              <a:t>Le fait à prouver</a:t>
            </a:r>
          </a:p>
          <a:p>
            <a:pPr lvl="1">
              <a:buFont typeface="Wingdings" panose="05000000000000000000" pitchFamily="2" charset="2"/>
              <a:buChar char="Ø"/>
            </a:pPr>
            <a:r>
              <a:rPr lang="fr-CH" dirty="0"/>
              <a:t>Le raisonnement probatoire</a:t>
            </a:r>
          </a:p>
          <a:p>
            <a:r>
              <a:rPr lang="fr-CH" dirty="0"/>
              <a:t>Caractère général de la définition</a:t>
            </a:r>
          </a:p>
          <a:p>
            <a:r>
              <a:rPr lang="fr-CH" dirty="0"/>
              <a:t>Listes d’indices pertinents parfois données en jurisprudence</a:t>
            </a:r>
          </a:p>
          <a:p>
            <a:pPr lvl="1">
              <a:buFont typeface="Wingdings" panose="05000000000000000000" pitchFamily="2" charset="2"/>
              <a:buChar char="Ø"/>
            </a:pPr>
            <a:r>
              <a:rPr lang="fr-CH" dirty="0"/>
              <a:t>Peu discutée en matière civile (accord subjectif de volonté; mariage fictif; parenté sociale)</a:t>
            </a:r>
          </a:p>
          <a:p>
            <a:pPr lvl="1">
              <a:buFont typeface="Wingdings" panose="05000000000000000000" pitchFamily="2" charset="2"/>
              <a:buChar char="Ø"/>
            </a:pPr>
            <a:r>
              <a:rPr lang="fr-CH" dirty="0"/>
              <a:t>Vivement débattues en matière d’assurance sociale (</a:t>
            </a:r>
            <a:r>
              <a:rPr lang="fr-CH" i="1" dirty="0"/>
              <a:t>procédure probatoire structurée</a:t>
            </a:r>
            <a:r>
              <a:rPr lang="fr-CH" dirty="0"/>
              <a:t>)</a:t>
            </a:r>
          </a:p>
          <a:p>
            <a:pPr marL="457200" lvl="1" indent="0">
              <a:buNone/>
            </a:pPr>
            <a:endParaRPr lang="fr-CH" dirty="0"/>
          </a:p>
        </p:txBody>
      </p:sp>
    </p:spTree>
    <p:extLst>
      <p:ext uri="{BB962C8B-B14F-4D97-AF65-F5344CB8AC3E}">
        <p14:creationId xmlns:p14="http://schemas.microsoft.com/office/powerpoint/2010/main" val="133983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8CAEB-1503-2911-E4FE-0104551FFA55}"/>
              </a:ext>
            </a:extLst>
          </p:cNvPr>
          <p:cNvSpPr>
            <a:spLocks noGrp="1"/>
          </p:cNvSpPr>
          <p:nvPr>
            <p:ph type="title"/>
          </p:nvPr>
        </p:nvSpPr>
        <p:spPr/>
        <p:txBody>
          <a:bodyPr/>
          <a:lstStyle/>
          <a:p>
            <a:pPr algn="ctr"/>
            <a:r>
              <a:rPr lang="fr-CH" dirty="0"/>
              <a:t>Introduction III</a:t>
            </a:r>
          </a:p>
        </p:txBody>
      </p:sp>
      <p:sp>
        <p:nvSpPr>
          <p:cNvPr id="3" name="Espace réservé du contenu 2">
            <a:extLst>
              <a:ext uri="{FF2B5EF4-FFF2-40B4-BE49-F238E27FC236}">
                <a16:creationId xmlns:a16="http://schemas.microsoft.com/office/drawing/2014/main" id="{46E0DBA8-2527-4830-706A-8F1F5D9E5525}"/>
              </a:ext>
            </a:extLst>
          </p:cNvPr>
          <p:cNvSpPr>
            <a:spLocks noGrp="1"/>
          </p:cNvSpPr>
          <p:nvPr>
            <p:ph idx="1"/>
          </p:nvPr>
        </p:nvSpPr>
        <p:spPr/>
        <p:txBody>
          <a:bodyPr>
            <a:normAutofit/>
          </a:bodyPr>
          <a:lstStyle/>
          <a:p>
            <a:pPr marL="514350" indent="-514350">
              <a:buFont typeface="+mj-lt"/>
              <a:buAutoNum type="alphaUcPeriod" startAt="2"/>
            </a:pPr>
            <a:r>
              <a:rPr lang="fr-CH" u="sng" dirty="0"/>
              <a:t>Le raisonnement </a:t>
            </a:r>
            <a:r>
              <a:rPr lang="fr-CH" i="1" u="sng" dirty="0"/>
              <a:t>abductif </a:t>
            </a:r>
            <a:r>
              <a:rPr lang="fr-CH" u="sng" dirty="0"/>
              <a:t>à la base de la preuve par indices</a:t>
            </a:r>
          </a:p>
          <a:p>
            <a:pPr lvl="1"/>
            <a:r>
              <a:rPr lang="fr-CH" dirty="0"/>
              <a:t>Les trois catégories de syllogisme de Pierce</a:t>
            </a:r>
          </a:p>
          <a:p>
            <a:pPr lvl="1"/>
            <a:r>
              <a:rPr lang="fr-CH" dirty="0"/>
              <a:t>L’abduction comme syllogisme mettant en relation deux faits par le biais d’une règle d’expérience</a:t>
            </a:r>
          </a:p>
          <a:p>
            <a:pPr marL="514350" indent="-514350">
              <a:buFont typeface="+mj-lt"/>
              <a:buAutoNum type="alphaUcPeriod" startAt="2"/>
            </a:pPr>
            <a:r>
              <a:rPr lang="fr-CH" u="sng" dirty="0"/>
              <a:t>Distinction avec la présomption de fait</a:t>
            </a:r>
          </a:p>
          <a:p>
            <a:pPr lvl="1"/>
            <a:r>
              <a:rPr lang="fr-CH" dirty="0"/>
              <a:t>Concepts historiquement liés</a:t>
            </a:r>
          </a:p>
          <a:p>
            <a:pPr lvl="1"/>
            <a:r>
              <a:rPr lang="fr-CH" dirty="0"/>
              <a:t>La présomption de fait relie directement un fait spécifique et un autre fait spécifique (</a:t>
            </a:r>
            <a:r>
              <a:rPr lang="fr-CH" i="1" dirty="0"/>
              <a:t>Si le fait X est prouvé alors le fait Y est établi</a:t>
            </a:r>
            <a:r>
              <a:rPr lang="fr-CH" dirty="0"/>
              <a:t>)</a:t>
            </a:r>
          </a:p>
          <a:p>
            <a:pPr lvl="1"/>
            <a:r>
              <a:rPr lang="fr-CH" dirty="0"/>
              <a:t>La présomption de fait admet la contre-preuve</a:t>
            </a:r>
          </a:p>
          <a:p>
            <a:pPr lvl="1"/>
            <a:r>
              <a:rPr lang="fr-CH" dirty="0"/>
              <a:t>Le recours à la preuve par indice n’implique pas l’emploi de présomptions de fait (exemple du droit pénal)</a:t>
            </a:r>
          </a:p>
          <a:p>
            <a:pPr lvl="1"/>
            <a:endParaRPr lang="fr-CH" dirty="0"/>
          </a:p>
          <a:p>
            <a:endParaRPr lang="fr-CH" dirty="0"/>
          </a:p>
        </p:txBody>
      </p:sp>
    </p:spTree>
    <p:extLst>
      <p:ext uri="{BB962C8B-B14F-4D97-AF65-F5344CB8AC3E}">
        <p14:creationId xmlns:p14="http://schemas.microsoft.com/office/powerpoint/2010/main" val="383073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EF2FE-39D7-576F-0A29-73CA313B59C5}"/>
              </a:ext>
            </a:extLst>
          </p:cNvPr>
          <p:cNvSpPr>
            <a:spLocks noGrp="1"/>
          </p:cNvSpPr>
          <p:nvPr>
            <p:ph type="title"/>
          </p:nvPr>
        </p:nvSpPr>
        <p:spPr/>
        <p:txBody>
          <a:bodyPr/>
          <a:lstStyle/>
          <a:p>
            <a:pPr algn="ctr"/>
            <a:r>
              <a:rPr lang="fr-CH" dirty="0"/>
              <a:t>Acquisition des indices en procédure I</a:t>
            </a:r>
          </a:p>
        </p:txBody>
      </p:sp>
      <p:sp>
        <p:nvSpPr>
          <p:cNvPr id="3" name="Espace réservé du contenu 2">
            <a:extLst>
              <a:ext uri="{FF2B5EF4-FFF2-40B4-BE49-F238E27FC236}">
                <a16:creationId xmlns:a16="http://schemas.microsoft.com/office/drawing/2014/main" id="{1271F780-94BF-B1FE-4F2C-0AD420D90FE4}"/>
              </a:ext>
            </a:extLst>
          </p:cNvPr>
          <p:cNvSpPr>
            <a:spLocks noGrp="1"/>
          </p:cNvSpPr>
          <p:nvPr>
            <p:ph idx="1"/>
          </p:nvPr>
        </p:nvSpPr>
        <p:spPr/>
        <p:txBody>
          <a:bodyPr>
            <a:normAutofit/>
          </a:bodyPr>
          <a:lstStyle/>
          <a:p>
            <a:pPr marL="514350" indent="-514350">
              <a:buFont typeface="+mj-lt"/>
              <a:buAutoNum type="alphaUcPeriod"/>
            </a:pPr>
            <a:r>
              <a:rPr lang="fr-CH" u="sng" dirty="0"/>
              <a:t>La preuve par indices et le fardeau de l’allégation</a:t>
            </a:r>
          </a:p>
          <a:p>
            <a:pPr marL="0" indent="0">
              <a:buNone/>
            </a:pPr>
            <a:endParaRPr lang="fr-CH" u="sng" dirty="0"/>
          </a:p>
          <a:p>
            <a:pPr lvl="1"/>
            <a:r>
              <a:rPr lang="fr-CH" dirty="0"/>
              <a:t>Les indices doivent être convenablement allégués pour pouvoir être prouvés</a:t>
            </a:r>
          </a:p>
          <a:p>
            <a:pPr marL="457200" lvl="1" indent="0">
              <a:buNone/>
            </a:pPr>
            <a:endParaRPr lang="fr-CH" dirty="0"/>
          </a:p>
          <a:p>
            <a:pPr lvl="1"/>
            <a:r>
              <a:rPr lang="fr-CH" dirty="0"/>
              <a:t>Structuration de l’exposé:</a:t>
            </a:r>
          </a:p>
          <a:p>
            <a:pPr lvl="2">
              <a:buFont typeface="Wingdings" panose="05000000000000000000" pitchFamily="2" charset="2"/>
              <a:buChar char="Ø"/>
            </a:pPr>
            <a:r>
              <a:rPr lang="fr-CH" dirty="0"/>
              <a:t>Fait juridiquement pertinent</a:t>
            </a:r>
          </a:p>
          <a:p>
            <a:pPr lvl="2">
              <a:buFont typeface="Wingdings" panose="05000000000000000000" pitchFamily="2" charset="2"/>
              <a:buChar char="Ø"/>
            </a:pPr>
            <a:r>
              <a:rPr lang="fr-CH" dirty="0"/>
              <a:t>Règle d’expérience</a:t>
            </a:r>
          </a:p>
          <a:p>
            <a:pPr lvl="2">
              <a:buFont typeface="Wingdings" panose="05000000000000000000" pitchFamily="2" charset="2"/>
              <a:buChar char="Ø"/>
            </a:pPr>
            <a:r>
              <a:rPr lang="fr-CH" dirty="0"/>
              <a:t>Indices</a:t>
            </a:r>
          </a:p>
          <a:p>
            <a:pPr marL="457200" lvl="1" indent="0">
              <a:buNone/>
            </a:pPr>
            <a:endParaRPr lang="fr-CH" dirty="0"/>
          </a:p>
          <a:p>
            <a:pPr marL="457200" lvl="1" indent="0">
              <a:buNone/>
            </a:pPr>
            <a:endParaRPr lang="fr-CH" dirty="0"/>
          </a:p>
        </p:txBody>
      </p:sp>
    </p:spTree>
    <p:extLst>
      <p:ext uri="{BB962C8B-B14F-4D97-AF65-F5344CB8AC3E}">
        <p14:creationId xmlns:p14="http://schemas.microsoft.com/office/powerpoint/2010/main" val="94165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7A28A7-DD33-FE8F-C9EB-255B93BDCFC9}"/>
              </a:ext>
            </a:extLst>
          </p:cNvPr>
          <p:cNvSpPr>
            <a:spLocks noGrp="1"/>
          </p:cNvSpPr>
          <p:nvPr>
            <p:ph type="title"/>
          </p:nvPr>
        </p:nvSpPr>
        <p:spPr/>
        <p:txBody>
          <a:bodyPr/>
          <a:lstStyle/>
          <a:p>
            <a:pPr algn="ctr"/>
            <a:r>
              <a:rPr lang="fr-CH" dirty="0"/>
              <a:t>Acquisition des indices en procédure II</a:t>
            </a:r>
          </a:p>
        </p:txBody>
      </p:sp>
      <p:sp>
        <p:nvSpPr>
          <p:cNvPr id="3" name="Espace réservé du contenu 2">
            <a:extLst>
              <a:ext uri="{FF2B5EF4-FFF2-40B4-BE49-F238E27FC236}">
                <a16:creationId xmlns:a16="http://schemas.microsoft.com/office/drawing/2014/main" id="{445FA7A2-85FD-6932-3A3C-86F42085ECB0}"/>
              </a:ext>
            </a:extLst>
          </p:cNvPr>
          <p:cNvSpPr>
            <a:spLocks noGrp="1"/>
          </p:cNvSpPr>
          <p:nvPr>
            <p:ph idx="1"/>
          </p:nvPr>
        </p:nvSpPr>
        <p:spPr/>
        <p:txBody>
          <a:bodyPr>
            <a:normAutofit fontScale="77500" lnSpcReduction="20000"/>
          </a:bodyPr>
          <a:lstStyle/>
          <a:p>
            <a:pPr marL="0" indent="0">
              <a:buNone/>
            </a:pPr>
            <a:r>
              <a:rPr lang="fr-FR" u="sng" dirty="0"/>
              <a:t>Fait juridiquement pertinent  </a:t>
            </a:r>
            <a:r>
              <a:rPr lang="fr-FR" dirty="0"/>
              <a:t>: Incapacité de A. au moment de la rédaction du testament de comprendre la portée de l’acte juridique.</a:t>
            </a:r>
          </a:p>
          <a:p>
            <a:pPr marL="0" indent="0">
              <a:buNone/>
            </a:pPr>
            <a:r>
              <a:rPr lang="fr-FR" u="sng" dirty="0"/>
              <a:t>Règle d’expérience </a:t>
            </a:r>
            <a:r>
              <a:rPr lang="fr-FR" dirty="0"/>
              <a:t>: Un comportement gravement erratique et aberrant est, en l’absence d’autres explications, la preuve du fait que la personne concernée n’est plus en mesure d’apprécier le sens et les conséquences de ses actes (p. ex. ATF 39 II 190, </a:t>
            </a:r>
            <a:r>
              <a:rPr lang="fr-FR" dirty="0" err="1"/>
              <a:t>consid</a:t>
            </a:r>
            <a:r>
              <a:rPr lang="fr-FR" dirty="0"/>
              <a:t>. 3)</a:t>
            </a:r>
          </a:p>
          <a:p>
            <a:pPr marL="0" indent="0">
              <a:buNone/>
            </a:pPr>
            <a:r>
              <a:rPr lang="fr-FR" u="sng" dirty="0"/>
              <a:t>Indices</a:t>
            </a:r>
            <a:r>
              <a:rPr lang="fr-FR" dirty="0"/>
              <a:t> : a) L’appartement occupé par A. au moment de son décès était dans un état de désordre indescriptible et jonché d’ordures.</a:t>
            </a:r>
          </a:p>
          <a:p>
            <a:pPr marL="0" indent="0">
              <a:buNone/>
            </a:pPr>
            <a:r>
              <a:rPr lang="fr-FR" dirty="0"/>
              <a:t>b) Le rapport d’autopsie de A. indique qu’il présentait des signes de sous-alimentation au moment de son décès.</a:t>
            </a:r>
          </a:p>
          <a:p>
            <a:pPr marL="0" indent="0">
              <a:buNone/>
            </a:pPr>
            <a:r>
              <a:rPr lang="fr-FR" dirty="0"/>
              <a:t>c) La veille de la date indiquée dans le testament comme étant celle de sa rédaction, Mmes B. et C. ont croisé A. devant la gare de Z. A. cette occasion, il les a apostrophées en les appelant « maman » et « grand-maman ». Les personnes auxquelles il faisait référence sont toutefois décédées toutes les deux depuis plus de cinquante ans.</a:t>
            </a:r>
          </a:p>
          <a:p>
            <a:pPr marL="0" indent="0">
              <a:buNone/>
            </a:pPr>
            <a:r>
              <a:rPr lang="fr-FR" dirty="0"/>
              <a:t>d) A. leur a semblé être dans un grand état de confusion et il paraissait avoir négligé son hygiène corporelle depuis plusieurs jours.</a:t>
            </a:r>
          </a:p>
          <a:p>
            <a:pPr marL="0" indent="0">
              <a:buNone/>
            </a:pPr>
            <a:endParaRPr lang="fr-CH" dirty="0"/>
          </a:p>
        </p:txBody>
      </p:sp>
    </p:spTree>
    <p:extLst>
      <p:ext uri="{BB962C8B-B14F-4D97-AF65-F5344CB8AC3E}">
        <p14:creationId xmlns:p14="http://schemas.microsoft.com/office/powerpoint/2010/main" val="1433345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C12B9-15DC-1249-F7CB-D8EDCF3E8EAA}"/>
              </a:ext>
            </a:extLst>
          </p:cNvPr>
          <p:cNvSpPr>
            <a:spLocks noGrp="1"/>
          </p:cNvSpPr>
          <p:nvPr>
            <p:ph type="title"/>
          </p:nvPr>
        </p:nvSpPr>
        <p:spPr/>
        <p:txBody>
          <a:bodyPr/>
          <a:lstStyle/>
          <a:p>
            <a:pPr algn="ctr"/>
            <a:r>
              <a:rPr lang="fr-CH" dirty="0"/>
              <a:t>Acquisition des indices en procédure III</a:t>
            </a:r>
          </a:p>
        </p:txBody>
      </p:sp>
      <p:sp>
        <p:nvSpPr>
          <p:cNvPr id="3" name="Espace réservé du contenu 2">
            <a:extLst>
              <a:ext uri="{FF2B5EF4-FFF2-40B4-BE49-F238E27FC236}">
                <a16:creationId xmlns:a16="http://schemas.microsoft.com/office/drawing/2014/main" id="{2C4E5E0E-4ED4-D8B3-15EA-49C95ADCEDD6}"/>
              </a:ext>
            </a:extLst>
          </p:cNvPr>
          <p:cNvSpPr>
            <a:spLocks noGrp="1"/>
          </p:cNvSpPr>
          <p:nvPr>
            <p:ph idx="1"/>
          </p:nvPr>
        </p:nvSpPr>
        <p:spPr/>
        <p:txBody>
          <a:bodyPr/>
          <a:lstStyle/>
          <a:p>
            <a:pPr marL="514350" indent="-514350">
              <a:buFont typeface="+mj-lt"/>
              <a:buAutoNum type="alphaUcPeriod" startAt="2"/>
            </a:pPr>
            <a:r>
              <a:rPr lang="fr-CH" u="sng" dirty="0"/>
              <a:t>Acquisition des indices et maxime inquisitoire illimitée</a:t>
            </a:r>
          </a:p>
          <a:p>
            <a:pPr marL="0" indent="0">
              <a:buNone/>
            </a:pPr>
            <a:endParaRPr lang="fr-CH" u="sng" dirty="0"/>
          </a:p>
          <a:p>
            <a:r>
              <a:rPr lang="fr-CH" dirty="0"/>
              <a:t>Nécessité d’invoquer la preuve par indice lorsqu’il existe un devoir de collaborer (procédures civiles et administratives)</a:t>
            </a:r>
          </a:p>
          <a:p>
            <a:pPr marL="0" indent="0">
              <a:buNone/>
            </a:pPr>
            <a:endParaRPr lang="fr-CH" dirty="0"/>
          </a:p>
          <a:p>
            <a:r>
              <a:rPr lang="fr-CH" dirty="0"/>
              <a:t>Problème de l’appréciation anticipée des preuves</a:t>
            </a:r>
          </a:p>
          <a:p>
            <a:endParaRPr lang="fr-CH" dirty="0"/>
          </a:p>
        </p:txBody>
      </p:sp>
    </p:spTree>
    <p:extLst>
      <p:ext uri="{BB962C8B-B14F-4D97-AF65-F5344CB8AC3E}">
        <p14:creationId xmlns:p14="http://schemas.microsoft.com/office/powerpoint/2010/main" val="179684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157EA8-7379-6DA9-562F-FF6693D96A89}"/>
              </a:ext>
            </a:extLst>
          </p:cNvPr>
          <p:cNvSpPr>
            <a:spLocks noGrp="1"/>
          </p:cNvSpPr>
          <p:nvPr>
            <p:ph type="title"/>
          </p:nvPr>
        </p:nvSpPr>
        <p:spPr/>
        <p:txBody>
          <a:bodyPr/>
          <a:lstStyle/>
          <a:p>
            <a:pPr algn="ctr"/>
            <a:r>
              <a:rPr lang="fr-CH" dirty="0"/>
              <a:t>Appréciation de la preuve par indices I</a:t>
            </a:r>
          </a:p>
        </p:txBody>
      </p:sp>
      <p:sp>
        <p:nvSpPr>
          <p:cNvPr id="3" name="Espace réservé du contenu 2">
            <a:extLst>
              <a:ext uri="{FF2B5EF4-FFF2-40B4-BE49-F238E27FC236}">
                <a16:creationId xmlns:a16="http://schemas.microsoft.com/office/drawing/2014/main" id="{29895589-AC52-0892-6D9D-AF176B90787A}"/>
              </a:ext>
            </a:extLst>
          </p:cNvPr>
          <p:cNvSpPr>
            <a:spLocks noGrp="1"/>
          </p:cNvSpPr>
          <p:nvPr>
            <p:ph idx="1"/>
          </p:nvPr>
        </p:nvSpPr>
        <p:spPr/>
        <p:txBody>
          <a:bodyPr/>
          <a:lstStyle/>
          <a:p>
            <a:pPr marL="514350" indent="-514350">
              <a:buFont typeface="+mj-lt"/>
              <a:buAutoNum type="alphaUcPeriod"/>
            </a:pPr>
            <a:r>
              <a:rPr lang="fr-CH" u="sng" dirty="0"/>
              <a:t>Quelques considérations mathématiques</a:t>
            </a:r>
          </a:p>
          <a:p>
            <a:pPr marL="514350" indent="-514350">
              <a:buFont typeface="+mj-lt"/>
              <a:buAutoNum type="alphaUcPeriod"/>
            </a:pPr>
            <a:endParaRPr lang="fr-CH" u="sng" dirty="0"/>
          </a:p>
          <a:p>
            <a:pPr lvl="1"/>
            <a:r>
              <a:rPr lang="fr-CH" dirty="0"/>
              <a:t>La preuve par indice comme probabilité conditionnelle: P(A|B)</a:t>
            </a:r>
          </a:p>
          <a:p>
            <a:pPr lvl="1"/>
            <a:r>
              <a:rPr lang="fr-CH" dirty="0"/>
              <a:t>Les règles de prudences déduites du </a:t>
            </a:r>
            <a:r>
              <a:rPr lang="fr-CH" i="1" dirty="0"/>
              <a:t>Théorème de Bayes</a:t>
            </a:r>
            <a:r>
              <a:rPr lang="fr-CH" dirty="0"/>
              <a:t>:</a:t>
            </a:r>
          </a:p>
          <a:p>
            <a:pPr lvl="2">
              <a:buFont typeface="Wingdings" panose="05000000000000000000" pitchFamily="2" charset="2"/>
              <a:buChar char="Ø"/>
            </a:pPr>
            <a:r>
              <a:rPr lang="fr-CH" dirty="0"/>
              <a:t>La force probante des indices n’augmente pas automatiquement avec leur nombre</a:t>
            </a:r>
          </a:p>
          <a:p>
            <a:pPr lvl="2">
              <a:buFont typeface="Wingdings" panose="05000000000000000000" pitchFamily="2" charset="2"/>
              <a:buChar char="Ø"/>
            </a:pPr>
            <a:r>
              <a:rPr lang="fr-CH" dirty="0"/>
              <a:t>La force probante d’un indice ne se ramène pas à la relation statistique entre l’indice et le fait. Raisonnement en trois étapes:</a:t>
            </a:r>
          </a:p>
          <a:p>
            <a:pPr marL="1371600" lvl="3" indent="0">
              <a:buNone/>
            </a:pPr>
            <a:r>
              <a:rPr lang="fr-FR" dirty="0"/>
              <a:t>A.	A quelle fréquence l’indice apparaît-il lorsque le fait à prouver est établi ?</a:t>
            </a:r>
          </a:p>
          <a:p>
            <a:pPr marL="1371600" lvl="3" indent="0">
              <a:buNone/>
            </a:pPr>
            <a:r>
              <a:rPr lang="fr-FR" dirty="0"/>
              <a:t>B.	A quelle fréquence l’indice apparaît-il lorsque le fait à prouver n’est pas établi ?</a:t>
            </a:r>
          </a:p>
          <a:p>
            <a:pPr marL="1714500" lvl="3" indent="-342900">
              <a:buAutoNum type="alphaUcPeriod" startAt="3"/>
            </a:pPr>
            <a:r>
              <a:rPr lang="fr-FR" dirty="0"/>
              <a:t>Est-ce que l’indice se produit plus souvent dans l’hypothèse A ou dans l’hypothèse B ?</a:t>
            </a:r>
          </a:p>
          <a:p>
            <a:pPr lvl="2">
              <a:buFont typeface="Wingdings" panose="05000000000000000000" pitchFamily="2" charset="2"/>
              <a:buChar char="Ø"/>
            </a:pPr>
            <a:r>
              <a:rPr lang="fr-FR" dirty="0"/>
              <a:t>Nécessité d’envisager systématiquement le scénario alternatif</a:t>
            </a:r>
          </a:p>
          <a:p>
            <a:pPr marL="1371600" lvl="3" indent="0">
              <a:buNone/>
            </a:pPr>
            <a:endParaRPr lang="fr-CH" dirty="0"/>
          </a:p>
          <a:p>
            <a:pPr lvl="2">
              <a:buFont typeface="Wingdings" panose="05000000000000000000" pitchFamily="2" charset="2"/>
              <a:buChar char="Ø"/>
            </a:pPr>
            <a:endParaRPr lang="fr-CH" dirty="0"/>
          </a:p>
          <a:p>
            <a:pPr lvl="2">
              <a:buFont typeface="Wingdings" panose="05000000000000000000" pitchFamily="2" charset="2"/>
              <a:buChar char="Ø"/>
            </a:pPr>
            <a:endParaRPr lang="fr-CH" dirty="0"/>
          </a:p>
        </p:txBody>
      </p:sp>
    </p:spTree>
    <p:extLst>
      <p:ext uri="{BB962C8B-B14F-4D97-AF65-F5344CB8AC3E}">
        <p14:creationId xmlns:p14="http://schemas.microsoft.com/office/powerpoint/2010/main" val="234562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A5CA17-3A35-A5CB-E530-6A9FCC1D4691}"/>
              </a:ext>
            </a:extLst>
          </p:cNvPr>
          <p:cNvSpPr>
            <a:spLocks noGrp="1"/>
          </p:cNvSpPr>
          <p:nvPr>
            <p:ph type="title"/>
          </p:nvPr>
        </p:nvSpPr>
        <p:spPr/>
        <p:txBody>
          <a:bodyPr/>
          <a:lstStyle/>
          <a:p>
            <a:pPr algn="ctr"/>
            <a:r>
              <a:rPr lang="fr-CH" dirty="0"/>
              <a:t>Appréciation de la preuve par indice II</a:t>
            </a:r>
          </a:p>
        </p:txBody>
      </p:sp>
      <p:sp>
        <p:nvSpPr>
          <p:cNvPr id="3" name="Espace réservé du contenu 2">
            <a:extLst>
              <a:ext uri="{FF2B5EF4-FFF2-40B4-BE49-F238E27FC236}">
                <a16:creationId xmlns:a16="http://schemas.microsoft.com/office/drawing/2014/main" id="{BE22E453-18E2-3767-9E9C-5674CFDA7840}"/>
              </a:ext>
            </a:extLst>
          </p:cNvPr>
          <p:cNvSpPr>
            <a:spLocks noGrp="1"/>
          </p:cNvSpPr>
          <p:nvPr>
            <p:ph idx="1"/>
          </p:nvPr>
        </p:nvSpPr>
        <p:spPr/>
        <p:txBody>
          <a:bodyPr>
            <a:normAutofit lnSpcReduction="10000"/>
          </a:bodyPr>
          <a:lstStyle/>
          <a:p>
            <a:pPr marL="514350" indent="-514350">
              <a:buFont typeface="+mj-lt"/>
              <a:buAutoNum type="alphaUcPeriod" startAt="2"/>
            </a:pPr>
            <a:r>
              <a:rPr lang="fr-CH" u="sng" dirty="0"/>
              <a:t>Relation entre les indices et le fait à prouver</a:t>
            </a:r>
          </a:p>
          <a:p>
            <a:pPr lvl="1"/>
            <a:r>
              <a:rPr lang="fr-CH" dirty="0"/>
              <a:t>«</a:t>
            </a:r>
            <a:r>
              <a:rPr lang="fr-CH" i="1" dirty="0"/>
              <a:t>Cercle d’indices</a:t>
            </a:r>
            <a:r>
              <a:rPr lang="fr-CH" dirty="0"/>
              <a:t>»</a:t>
            </a:r>
          </a:p>
          <a:p>
            <a:pPr lvl="2">
              <a:buFont typeface="Wingdings" panose="05000000000000000000" pitchFamily="2" charset="2"/>
              <a:buChar char="Ø"/>
            </a:pPr>
            <a:r>
              <a:rPr lang="fr-CH" dirty="0"/>
              <a:t>Chaque indice pointe directement en direction du fait à prouver</a:t>
            </a:r>
          </a:p>
          <a:p>
            <a:pPr lvl="2">
              <a:buFont typeface="Wingdings" panose="05000000000000000000" pitchFamily="2" charset="2"/>
              <a:buChar char="Ø"/>
            </a:pPr>
            <a:r>
              <a:rPr lang="fr-CH" dirty="0"/>
              <a:t>Si les indices sont indépendants les un des autres, l’augmentation de leur nombre accroît leur force probante globale</a:t>
            </a:r>
          </a:p>
          <a:p>
            <a:pPr lvl="2">
              <a:buFont typeface="Wingdings" panose="05000000000000000000" pitchFamily="2" charset="2"/>
              <a:buChar char="Ø"/>
            </a:pPr>
            <a:r>
              <a:rPr lang="fr-CH" dirty="0"/>
              <a:t>Force probante particulièrement élevée lorsque les indices indépendants se renforcent mutuellement: «</a:t>
            </a:r>
            <a:r>
              <a:rPr lang="fr-CH" i="1" dirty="0" err="1"/>
              <a:t>deliktstypische</a:t>
            </a:r>
            <a:r>
              <a:rPr lang="fr-CH" i="1" dirty="0"/>
              <a:t> </a:t>
            </a:r>
            <a:r>
              <a:rPr lang="fr-CH" i="1" dirty="0" err="1"/>
              <a:t>Indizien</a:t>
            </a:r>
            <a:r>
              <a:rPr lang="fr-CH" dirty="0"/>
              <a:t>» et «</a:t>
            </a:r>
            <a:r>
              <a:rPr lang="fr-CH" i="1" dirty="0" err="1"/>
              <a:t>Anscheinsbeweis</a:t>
            </a:r>
            <a:r>
              <a:rPr lang="fr-CH" dirty="0"/>
              <a:t>»</a:t>
            </a:r>
          </a:p>
          <a:p>
            <a:pPr lvl="1"/>
            <a:r>
              <a:rPr lang="fr-CH" dirty="0"/>
              <a:t>«</a:t>
            </a:r>
            <a:r>
              <a:rPr lang="fr-CH" i="1" dirty="0"/>
              <a:t>chaîne d’indices</a:t>
            </a:r>
            <a:r>
              <a:rPr lang="fr-CH" dirty="0"/>
              <a:t>»</a:t>
            </a:r>
          </a:p>
          <a:p>
            <a:pPr lvl="2">
              <a:buFont typeface="Wingdings" panose="05000000000000000000" pitchFamily="2" charset="2"/>
              <a:buChar char="Ø"/>
            </a:pPr>
            <a:r>
              <a:rPr lang="fr-CH" dirty="0"/>
              <a:t>Chaque indice pointe en direction d’un fait qui devient à son tour l’indice d’un autre fait et ainsi de suite jusqu’au fait à prouver</a:t>
            </a:r>
          </a:p>
          <a:p>
            <a:pPr lvl="2">
              <a:buFont typeface="Wingdings" panose="05000000000000000000" pitchFamily="2" charset="2"/>
              <a:buChar char="Ø"/>
            </a:pPr>
            <a:r>
              <a:rPr lang="fr-CH" dirty="0"/>
              <a:t>Configuration fréquente en matière de traces</a:t>
            </a:r>
          </a:p>
          <a:p>
            <a:pPr lvl="2">
              <a:buFont typeface="Wingdings" panose="05000000000000000000" pitchFamily="2" charset="2"/>
              <a:buChar char="Ø"/>
            </a:pPr>
            <a:r>
              <a:rPr lang="fr-CH" dirty="0"/>
              <a:t>Plus la chaîne est longue, plus la force probante est faible</a:t>
            </a:r>
          </a:p>
          <a:p>
            <a:pPr lvl="2">
              <a:buFont typeface="Wingdings" panose="05000000000000000000" pitchFamily="2" charset="2"/>
              <a:buChar char="Ø"/>
            </a:pPr>
            <a:r>
              <a:rPr lang="fr-CH" dirty="0"/>
              <a:t>Nécessité impérative d’envisager la probabilité du scénario alternatif (mégot de cigarette sur le lieu du crime; affaire </a:t>
            </a:r>
            <a:r>
              <a:rPr lang="fr-CH" i="1" dirty="0"/>
              <a:t>Amanda Knox</a:t>
            </a:r>
            <a:r>
              <a:rPr lang="fr-CH" dirty="0"/>
              <a:t>)</a:t>
            </a:r>
          </a:p>
          <a:p>
            <a:pPr lvl="2">
              <a:buFont typeface="Wingdings" panose="05000000000000000000" pitchFamily="2" charset="2"/>
              <a:buChar char="Ø"/>
            </a:pPr>
            <a:endParaRPr lang="fr-CH" dirty="0"/>
          </a:p>
          <a:p>
            <a:pPr lvl="2">
              <a:buFont typeface="Wingdings" panose="05000000000000000000" pitchFamily="2" charset="2"/>
              <a:buChar char="Ø"/>
            </a:pPr>
            <a:endParaRPr lang="fr-CH" dirty="0"/>
          </a:p>
        </p:txBody>
      </p:sp>
    </p:spTree>
    <p:extLst>
      <p:ext uri="{BB962C8B-B14F-4D97-AF65-F5344CB8AC3E}">
        <p14:creationId xmlns:p14="http://schemas.microsoft.com/office/powerpoint/2010/main" val="41262725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Grand écran</PresentationFormat>
  <Paragraphs>94</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Wingdings</vt:lpstr>
      <vt:lpstr>Thème Office</vt:lpstr>
      <vt:lpstr>La preuve par indices</vt:lpstr>
      <vt:lpstr>Introduction I</vt:lpstr>
      <vt:lpstr>Introduction II</vt:lpstr>
      <vt:lpstr>Introduction III</vt:lpstr>
      <vt:lpstr>Acquisition des indices en procédure I</vt:lpstr>
      <vt:lpstr>Acquisition des indices en procédure II</vt:lpstr>
      <vt:lpstr>Acquisition des indices en procédure III</vt:lpstr>
      <vt:lpstr>Appréciation de la preuve par indices I</vt:lpstr>
      <vt:lpstr>Appréciation de la preuve par indice II</vt:lpstr>
      <vt:lpstr>Appréciation de la preuve par indice III</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preuve par indices</dc:title>
  <dc:creator>Valentin Rétornaz</dc:creator>
  <cp:lastModifiedBy>Valentin Rétornaz</cp:lastModifiedBy>
  <cp:revision>8</cp:revision>
  <dcterms:created xsi:type="dcterms:W3CDTF">2023-11-08T20:06:00Z</dcterms:created>
  <dcterms:modified xsi:type="dcterms:W3CDTF">2023-11-10T09:34:28Z</dcterms:modified>
</cp:coreProperties>
</file>