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handoutMasterIdLst>
    <p:handoutMasterId r:id="rId27"/>
  </p:handoutMasterIdLst>
  <p:sldIdLst>
    <p:sldId id="257" r:id="rId2"/>
    <p:sldId id="288" r:id="rId3"/>
    <p:sldId id="312" r:id="rId4"/>
    <p:sldId id="313" r:id="rId5"/>
    <p:sldId id="321" r:id="rId6"/>
    <p:sldId id="314" r:id="rId7"/>
    <p:sldId id="317" r:id="rId8"/>
    <p:sldId id="315" r:id="rId9"/>
    <p:sldId id="319" r:id="rId10"/>
    <p:sldId id="322" r:id="rId11"/>
    <p:sldId id="320" r:id="rId12"/>
    <p:sldId id="318" r:id="rId13"/>
    <p:sldId id="324" r:id="rId14"/>
    <p:sldId id="323" r:id="rId15"/>
    <p:sldId id="325" r:id="rId16"/>
    <p:sldId id="326" r:id="rId17"/>
    <p:sldId id="327" r:id="rId18"/>
    <p:sldId id="330" r:id="rId19"/>
    <p:sldId id="331" r:id="rId20"/>
    <p:sldId id="332" r:id="rId21"/>
    <p:sldId id="333" r:id="rId22"/>
    <p:sldId id="334" r:id="rId23"/>
    <p:sldId id="329" r:id="rId24"/>
    <p:sldId id="311" r:id="rId25"/>
  </p:sldIdLst>
  <p:sldSz cx="9144000" cy="6858000" type="screen4x3"/>
  <p:notesSz cx="6792913" cy="9925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9" userDrawn="1">
          <p15:clr>
            <a:srgbClr val="A4A3A4"/>
          </p15:clr>
        </p15:guide>
        <p15:guide id="2" pos="2158" userDrawn="1">
          <p15:clr>
            <a:srgbClr val="A4A3A4"/>
          </p15:clr>
        </p15:guide>
        <p15:guide id="3" orient="horz" pos="3126" userDrawn="1">
          <p15:clr>
            <a:srgbClr val="A4A3A4"/>
          </p15:clr>
        </p15:guide>
        <p15:guide id="4"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10" autoAdjust="0"/>
    <p:restoredTop sz="94622" autoAdjust="0"/>
  </p:normalViewPr>
  <p:slideViewPr>
    <p:cSldViewPr>
      <p:cViewPr varScale="1">
        <p:scale>
          <a:sx n="108" d="100"/>
          <a:sy n="108" d="100"/>
        </p:scale>
        <p:origin x="13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79"/>
        <p:guide pos="2158"/>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3595" cy="496252"/>
          </a:xfrm>
          <a:prstGeom prst="rect">
            <a:avLst/>
          </a:prstGeom>
        </p:spPr>
        <p:txBody>
          <a:bodyPr vert="horz" lIns="91394" tIns="45697" rIns="91394" bIns="45697" rtlCol="0"/>
          <a:lstStyle>
            <a:lvl1pPr algn="l">
              <a:defRPr sz="1200"/>
            </a:lvl1pPr>
          </a:lstStyle>
          <a:p>
            <a:endParaRPr lang="fr-CH"/>
          </a:p>
        </p:txBody>
      </p:sp>
      <p:sp>
        <p:nvSpPr>
          <p:cNvPr id="3" name="Espace réservé de la date 2"/>
          <p:cNvSpPr>
            <a:spLocks noGrp="1"/>
          </p:cNvSpPr>
          <p:nvPr>
            <p:ph type="dt" sz="quarter" idx="1"/>
          </p:nvPr>
        </p:nvSpPr>
        <p:spPr>
          <a:xfrm>
            <a:off x="3847746" y="1"/>
            <a:ext cx="2943595" cy="496252"/>
          </a:xfrm>
          <a:prstGeom prst="rect">
            <a:avLst/>
          </a:prstGeom>
        </p:spPr>
        <p:txBody>
          <a:bodyPr vert="horz" lIns="91394" tIns="45697" rIns="91394" bIns="45697" rtlCol="0"/>
          <a:lstStyle>
            <a:lvl1pPr algn="r">
              <a:defRPr sz="1200"/>
            </a:lvl1pPr>
          </a:lstStyle>
          <a:p>
            <a:fld id="{6D36882B-A2D1-413F-85CA-9EAD2E9C4813}" type="datetimeFigureOut">
              <a:rPr lang="fr-CH" smtClean="0"/>
              <a:pPr/>
              <a:t>13.11.2023</a:t>
            </a:fld>
            <a:endParaRPr lang="fr-CH"/>
          </a:p>
        </p:txBody>
      </p:sp>
      <p:sp>
        <p:nvSpPr>
          <p:cNvPr id="4" name="Espace réservé du pied de page 3"/>
          <p:cNvSpPr>
            <a:spLocks noGrp="1"/>
          </p:cNvSpPr>
          <p:nvPr>
            <p:ph type="ftr" sz="quarter" idx="2"/>
          </p:nvPr>
        </p:nvSpPr>
        <p:spPr>
          <a:xfrm>
            <a:off x="1" y="9427076"/>
            <a:ext cx="2943595" cy="496252"/>
          </a:xfrm>
          <a:prstGeom prst="rect">
            <a:avLst/>
          </a:prstGeom>
        </p:spPr>
        <p:txBody>
          <a:bodyPr vert="horz" lIns="91394" tIns="45697" rIns="91394" bIns="45697"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47746" y="9427076"/>
            <a:ext cx="2943595" cy="496252"/>
          </a:xfrm>
          <a:prstGeom prst="rect">
            <a:avLst/>
          </a:prstGeom>
        </p:spPr>
        <p:txBody>
          <a:bodyPr vert="horz" lIns="91394" tIns="45697" rIns="91394" bIns="45697" rtlCol="0" anchor="b"/>
          <a:lstStyle>
            <a:lvl1pPr algn="r">
              <a:defRPr sz="1200"/>
            </a:lvl1pPr>
          </a:lstStyle>
          <a:p>
            <a:fld id="{EB0ABC46-526F-4C5C-9054-96317A285D51}" type="slidenum">
              <a:rPr lang="fr-CH" smtClean="0"/>
              <a:pPr/>
              <a:t>‹N°›</a:t>
            </a:fld>
            <a:endParaRPr lang="fr-CH"/>
          </a:p>
        </p:txBody>
      </p:sp>
    </p:spTree>
    <p:extLst>
      <p:ext uri="{BB962C8B-B14F-4D97-AF65-F5344CB8AC3E}">
        <p14:creationId xmlns:p14="http://schemas.microsoft.com/office/powerpoint/2010/main" val="4106965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3595" cy="496252"/>
          </a:xfrm>
          <a:prstGeom prst="rect">
            <a:avLst/>
          </a:prstGeom>
        </p:spPr>
        <p:txBody>
          <a:bodyPr vert="horz" lIns="91394" tIns="45697" rIns="91394" bIns="45697" rtlCol="0"/>
          <a:lstStyle>
            <a:lvl1pPr algn="l">
              <a:defRPr sz="1200"/>
            </a:lvl1pPr>
          </a:lstStyle>
          <a:p>
            <a:endParaRPr lang="fr-CH"/>
          </a:p>
        </p:txBody>
      </p:sp>
      <p:sp>
        <p:nvSpPr>
          <p:cNvPr id="3" name="Espace réservé de la date 2"/>
          <p:cNvSpPr>
            <a:spLocks noGrp="1"/>
          </p:cNvSpPr>
          <p:nvPr>
            <p:ph type="dt" idx="1"/>
          </p:nvPr>
        </p:nvSpPr>
        <p:spPr>
          <a:xfrm>
            <a:off x="3847746" y="1"/>
            <a:ext cx="2943595" cy="496252"/>
          </a:xfrm>
          <a:prstGeom prst="rect">
            <a:avLst/>
          </a:prstGeom>
        </p:spPr>
        <p:txBody>
          <a:bodyPr vert="horz" lIns="91394" tIns="45697" rIns="91394" bIns="45697" rtlCol="0"/>
          <a:lstStyle>
            <a:lvl1pPr algn="r">
              <a:defRPr sz="1200"/>
            </a:lvl1pPr>
          </a:lstStyle>
          <a:p>
            <a:fld id="{5CCE9BF9-BDC7-4BFA-987A-30DB5BB18CBA}" type="datetimeFigureOut">
              <a:rPr lang="fr-CH" smtClean="0"/>
              <a:pPr/>
              <a:t>13.11.2023</a:t>
            </a:fld>
            <a:endParaRPr lang="fr-CH"/>
          </a:p>
        </p:txBody>
      </p:sp>
      <p:sp>
        <p:nvSpPr>
          <p:cNvPr id="4" name="Espace réservé de l'image des diapositives 3"/>
          <p:cNvSpPr>
            <a:spLocks noGrp="1" noRot="1" noChangeAspect="1"/>
          </p:cNvSpPr>
          <p:nvPr>
            <p:ph type="sldImg" idx="2"/>
          </p:nvPr>
        </p:nvSpPr>
        <p:spPr>
          <a:xfrm>
            <a:off x="915988" y="744538"/>
            <a:ext cx="4960937" cy="3721100"/>
          </a:xfrm>
          <a:prstGeom prst="rect">
            <a:avLst/>
          </a:prstGeom>
          <a:noFill/>
          <a:ln w="12700">
            <a:solidFill>
              <a:prstClr val="black"/>
            </a:solidFill>
          </a:ln>
        </p:spPr>
        <p:txBody>
          <a:bodyPr vert="horz" lIns="91394" tIns="45697" rIns="91394" bIns="45697" rtlCol="0" anchor="ctr"/>
          <a:lstStyle/>
          <a:p>
            <a:endParaRPr lang="fr-CH"/>
          </a:p>
        </p:txBody>
      </p:sp>
      <p:sp>
        <p:nvSpPr>
          <p:cNvPr id="5" name="Espace réservé des commentaires 4"/>
          <p:cNvSpPr>
            <a:spLocks noGrp="1"/>
          </p:cNvSpPr>
          <p:nvPr>
            <p:ph type="body" sz="quarter" idx="3"/>
          </p:nvPr>
        </p:nvSpPr>
        <p:spPr>
          <a:xfrm>
            <a:off x="679292" y="4714399"/>
            <a:ext cx="5434330" cy="4466272"/>
          </a:xfrm>
          <a:prstGeom prst="rect">
            <a:avLst/>
          </a:prstGeom>
        </p:spPr>
        <p:txBody>
          <a:bodyPr vert="horz" lIns="91394" tIns="45697" rIns="91394" bIns="45697"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1" y="9427076"/>
            <a:ext cx="2943595" cy="496252"/>
          </a:xfrm>
          <a:prstGeom prst="rect">
            <a:avLst/>
          </a:prstGeom>
        </p:spPr>
        <p:txBody>
          <a:bodyPr vert="horz" lIns="91394" tIns="45697" rIns="91394" bIns="45697"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47746" y="9427076"/>
            <a:ext cx="2943595" cy="496252"/>
          </a:xfrm>
          <a:prstGeom prst="rect">
            <a:avLst/>
          </a:prstGeom>
        </p:spPr>
        <p:txBody>
          <a:bodyPr vert="horz" lIns="91394" tIns="45697" rIns="91394" bIns="45697" rtlCol="0" anchor="b"/>
          <a:lstStyle>
            <a:lvl1pPr algn="r">
              <a:defRPr sz="1200"/>
            </a:lvl1pPr>
          </a:lstStyle>
          <a:p>
            <a:fld id="{DD354B78-5D98-4BE7-92EB-8E725342C268}" type="slidenum">
              <a:rPr lang="fr-CH" smtClean="0"/>
              <a:pPr/>
              <a:t>‹N°›</a:t>
            </a:fld>
            <a:endParaRPr lang="fr-CH"/>
          </a:p>
        </p:txBody>
      </p:sp>
    </p:spTree>
    <p:extLst>
      <p:ext uri="{BB962C8B-B14F-4D97-AF65-F5344CB8AC3E}">
        <p14:creationId xmlns:p14="http://schemas.microsoft.com/office/powerpoint/2010/main" val="4051188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dirty="0"/>
          </a:p>
        </p:txBody>
      </p:sp>
      <p:sp>
        <p:nvSpPr>
          <p:cNvPr id="7" name="Rectangle 6"/>
          <p:cNvSpPr/>
          <p:nvPr userDrawn="1"/>
        </p:nvSpPr>
        <p:spPr>
          <a:xfrm>
            <a:off x="8388424" y="5373216"/>
            <a:ext cx="504056" cy="292388"/>
          </a:xfrm>
          <a:prstGeom prst="rect">
            <a:avLst/>
          </a:prstGeom>
        </p:spPr>
        <p:txBody>
          <a:bodyPr wrap="square">
            <a:spAutoFit/>
          </a:bodyPr>
          <a:lstStyle/>
          <a:p>
            <a:fld id="{CEA6A539-EABA-4C1B-801F-51099F8620D0}" type="slidenum">
              <a:rPr kumimoji="0" lang="fr-CH" sz="1300" b="0" i="0" u="none" strike="noStrike" kern="1200" cap="none" spc="0" normalizeH="0" baseline="0" noProof="0" smtClean="0">
                <a:ln>
                  <a:noFill/>
                </a:ln>
                <a:solidFill>
                  <a:schemeClr val="tx1"/>
                </a:solidFill>
                <a:effectLst/>
                <a:uLnTx/>
                <a:uFillTx/>
                <a:latin typeface="+mn-lt"/>
                <a:ea typeface="+mn-ea"/>
                <a:cs typeface="+mn-cs"/>
              </a:rPr>
              <a:pPr/>
              <a:t>‹N°›</a:t>
            </a:fld>
            <a:endParaRPr lang="fr-CH" sz="1300" baseline="0"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0702B3-B26D-41D6-A1B1-C621616A9F0D}" type="datetimeFigureOut">
              <a:rPr lang="fr-FR" smtClean="0"/>
              <a:pPr/>
              <a:t>13/11/2023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702B3-B26D-41D6-A1B1-C621616A9F0D}" type="datetimeFigureOut">
              <a:rPr lang="fr-FR" smtClean="0"/>
              <a:pPr/>
              <a:t>13/11/2023</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6A539-EABA-4C1B-801F-51099F8620D0}"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2" name="ZoneTexte 1"/>
          <p:cNvSpPr txBox="1"/>
          <p:nvPr/>
        </p:nvSpPr>
        <p:spPr>
          <a:xfrm>
            <a:off x="755576" y="2575064"/>
            <a:ext cx="7560840" cy="1862048"/>
          </a:xfrm>
          <a:prstGeom prst="rect">
            <a:avLst/>
          </a:prstGeom>
          <a:noFill/>
        </p:spPr>
        <p:txBody>
          <a:bodyPr wrap="square" rtlCol="0">
            <a:spAutoFit/>
          </a:bodyPr>
          <a:lstStyle/>
          <a:p>
            <a:pPr algn="ctr"/>
            <a:endParaRPr lang="fr-CH" sz="2000" dirty="0"/>
          </a:p>
          <a:p>
            <a:pPr algn="ctr"/>
            <a:r>
              <a:rPr lang="fr-FR" sz="3000" b="1" dirty="0"/>
              <a:t>Les faits à l’épreuve de la maxime d’accusation</a:t>
            </a:r>
            <a:endParaRPr lang="fr-CH" sz="3000" b="1" dirty="0"/>
          </a:p>
          <a:p>
            <a:pPr algn="ctr"/>
            <a:endParaRPr lang="fr-CH" sz="2500" b="1" dirty="0"/>
          </a:p>
          <a:p>
            <a:pPr algn="ctr"/>
            <a:r>
              <a:rPr lang="fr-CH" sz="1500" dirty="0"/>
              <a:t>Yvan Jeanneret, professeur à l’Université de Genève, avocat</a:t>
            </a:r>
          </a:p>
          <a:p>
            <a:pPr algn="ctr"/>
            <a:endParaRPr lang="fr-CH" sz="2500" b="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908720"/>
            <a:ext cx="7344816" cy="4431983"/>
          </a:xfrm>
          <a:prstGeom prst="rect">
            <a:avLst/>
          </a:prstGeom>
          <a:noFill/>
        </p:spPr>
        <p:txBody>
          <a:bodyPr wrap="square" rtlCol="0">
            <a:spAutoFit/>
          </a:bodyPr>
          <a:lstStyle/>
          <a:p>
            <a:pPr algn="ctr"/>
            <a:endParaRPr lang="fr-CH" sz="2500" dirty="0"/>
          </a:p>
          <a:p>
            <a:pPr algn="ctr"/>
            <a:endParaRPr lang="fr-CH" sz="1500" dirty="0"/>
          </a:p>
          <a:p>
            <a:r>
              <a:rPr lang="fr-FR" sz="2200" b="1" dirty="0"/>
              <a:t>5.	L’acte d’accusation </a:t>
            </a:r>
            <a:r>
              <a:rPr lang="fr-FR" sz="2200" b="1" i="1" dirty="0"/>
              <a:t>vs</a:t>
            </a:r>
            <a:r>
              <a:rPr lang="fr-FR" sz="2200" b="1" dirty="0"/>
              <a:t> le classement</a:t>
            </a:r>
          </a:p>
          <a:p>
            <a:pPr marL="457200" indent="-457200">
              <a:buFont typeface="+mj-lt"/>
              <a:buAutoNum type="arabicPeriod"/>
            </a:pPr>
            <a:endParaRPr lang="fr-FR" sz="2200" dirty="0"/>
          </a:p>
          <a:p>
            <a:pPr marL="457200" indent="-457200">
              <a:buFont typeface="Wingdings" panose="05000000000000000000" pitchFamily="2" charset="2"/>
              <a:buChar char="Ø"/>
            </a:pPr>
            <a:r>
              <a:rPr lang="fr-FR" sz="2200" dirty="0"/>
              <a:t>Le remède à une informalité: le classement implicite (ATF 148 IV 93; ATF 138 IV 241)</a:t>
            </a:r>
          </a:p>
          <a:p>
            <a:pPr marL="1371600" lvl="2" indent="-457200">
              <a:buFont typeface="Wingdings" panose="05000000000000000000" pitchFamily="2" charset="2"/>
              <a:buChar char="v"/>
            </a:pPr>
            <a:r>
              <a:rPr lang="fr-FR" sz="2200" dirty="0"/>
              <a:t>Comparaison entre les faits objets de la procédure préliminaire et le contenu de l’acte d’accusation (OP)</a:t>
            </a:r>
          </a:p>
          <a:p>
            <a:pPr marL="1371600" lvl="2" indent="-457200">
              <a:buFont typeface="Wingdings" panose="05000000000000000000" pitchFamily="2" charset="2"/>
              <a:buChar char="v"/>
            </a:pPr>
            <a:r>
              <a:rPr lang="fr-FR" sz="2200" dirty="0"/>
              <a:t>Recours dans les 10 jours suivant la notification de l’acte d’accusation </a:t>
            </a:r>
          </a:p>
          <a:p>
            <a:pPr marL="1371600" lvl="2" indent="-457200">
              <a:buFont typeface="Wingdings" panose="05000000000000000000" pitchFamily="2" charset="2"/>
              <a:buChar char="v"/>
            </a:pPr>
            <a:r>
              <a:rPr lang="fr-FR" sz="2200" dirty="0"/>
              <a:t>Obligation d’annuler et renvoyer au MP pour qu’il rende une ordonnance formelle</a:t>
            </a:r>
          </a:p>
        </p:txBody>
      </p:sp>
    </p:spTree>
    <p:extLst>
      <p:ext uri="{BB962C8B-B14F-4D97-AF65-F5344CB8AC3E}">
        <p14:creationId xmlns:p14="http://schemas.microsoft.com/office/powerpoint/2010/main" val="249367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564304" y="620688"/>
            <a:ext cx="8184160" cy="6124754"/>
          </a:xfrm>
          <a:prstGeom prst="rect">
            <a:avLst/>
          </a:prstGeom>
          <a:noFill/>
        </p:spPr>
        <p:txBody>
          <a:bodyPr wrap="square" rtlCol="0">
            <a:spAutoFit/>
          </a:bodyPr>
          <a:lstStyle/>
          <a:p>
            <a:pPr algn="ctr"/>
            <a:endParaRPr lang="fr-CH" sz="2500" dirty="0"/>
          </a:p>
          <a:p>
            <a:pPr algn="ctr"/>
            <a:endParaRPr lang="fr-CH" sz="1500" dirty="0"/>
          </a:p>
          <a:p>
            <a:r>
              <a:rPr lang="fr-FR" sz="2200" b="1" dirty="0"/>
              <a:t>5.	L’acte d’accusation </a:t>
            </a:r>
            <a:r>
              <a:rPr lang="fr-FR" sz="2200" b="1" i="1" dirty="0"/>
              <a:t>vs</a:t>
            </a:r>
            <a:r>
              <a:rPr lang="fr-FR" sz="2200" b="1" dirty="0"/>
              <a:t> le classement</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La portée de l’acte d’accusation: </a:t>
            </a:r>
          </a:p>
          <a:p>
            <a:pPr marL="914400" lvl="1" indent="-457200">
              <a:buFont typeface="Wingdings" panose="05000000000000000000" pitchFamily="2" charset="2"/>
              <a:buChar char="v"/>
            </a:pPr>
            <a:r>
              <a:rPr lang="fr-FR" sz="2200" dirty="0"/>
              <a:t>Saisine du Tribunal de 1</a:t>
            </a:r>
            <a:r>
              <a:rPr lang="fr-FR" sz="2200" baseline="30000" dirty="0"/>
              <a:t>ère</a:t>
            </a:r>
            <a:r>
              <a:rPr lang="fr-FR" sz="2200" dirty="0"/>
              <a:t> instance (art. 328 CPP) et transfert simultané de la direction de la procédure (art. 61 CPP)</a:t>
            </a:r>
          </a:p>
          <a:p>
            <a:pPr marL="914400" lvl="1" indent="-457200">
              <a:buFont typeface="Wingdings" panose="05000000000000000000" pitchFamily="2" charset="2"/>
              <a:buChar char="v"/>
            </a:pPr>
            <a:r>
              <a:rPr lang="fr-FR" sz="2200" dirty="0"/>
              <a:t>Le cadre factuel des reproches est (plus ou moins) « figé »</a:t>
            </a:r>
          </a:p>
          <a:p>
            <a:pPr marL="914400" lvl="1" indent="-457200">
              <a:buFont typeface="Wingdings" panose="05000000000000000000" pitchFamily="2" charset="2"/>
              <a:buChar char="v"/>
            </a:pPr>
            <a:r>
              <a:rPr lang="fr-FR" sz="2200" dirty="0"/>
              <a:t>Le Tribunal doit purger sa saisine sur cet état de fait (3 options: renvoi au MP/jugement/classement)</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La portée du classement: </a:t>
            </a:r>
          </a:p>
          <a:p>
            <a:pPr marL="914400" lvl="1" indent="-457200">
              <a:buFont typeface="Wingdings" panose="05000000000000000000" pitchFamily="2" charset="2"/>
              <a:buChar char="v"/>
            </a:pPr>
            <a:r>
              <a:rPr lang="fr-FR" sz="2200" dirty="0"/>
              <a:t>Équivaut à un jugement d’acquittement pour  le complexe de faits classé (art. 320 al. 4 CPP)</a:t>
            </a:r>
          </a:p>
          <a:p>
            <a:pPr marL="914400" lvl="1" indent="-457200">
              <a:buFont typeface="Wingdings" panose="05000000000000000000" pitchFamily="2" charset="2"/>
              <a:buChar char="v"/>
            </a:pPr>
            <a:r>
              <a:rPr lang="fr-FR" sz="2200" dirty="0"/>
              <a:t>Sous réserve de reprise (art. 323 CPP)</a:t>
            </a:r>
          </a:p>
          <a:p>
            <a:pPr marL="457200" indent="-457200">
              <a:buFont typeface="Wingdings" panose="05000000000000000000" pitchFamily="2" charset="2"/>
              <a:buChar char="Ø"/>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p:txBody>
      </p:sp>
      <p:pic>
        <p:nvPicPr>
          <p:cNvPr id="8" name="Picture 3">
            <a:extLst>
              <a:ext uri="{FF2B5EF4-FFF2-40B4-BE49-F238E27FC236}">
                <a16:creationId xmlns:a16="http://schemas.microsoft.com/office/drawing/2014/main" id="{B7677D03-70FF-4F34-85FC-49454FB6B5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157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611560" y="908720"/>
            <a:ext cx="8184160" cy="4555093"/>
          </a:xfrm>
          <a:prstGeom prst="rect">
            <a:avLst/>
          </a:prstGeom>
          <a:noFill/>
        </p:spPr>
        <p:txBody>
          <a:bodyPr wrap="square" rtlCol="0">
            <a:spAutoFit/>
          </a:bodyPr>
          <a:lstStyle/>
          <a:p>
            <a:pPr algn="ctr"/>
            <a:endParaRPr lang="fr-CH" sz="2500" dirty="0"/>
          </a:p>
          <a:p>
            <a:pPr algn="ctr"/>
            <a:endParaRPr lang="fr-CH" sz="1500" dirty="0"/>
          </a:p>
          <a:p>
            <a:r>
              <a:rPr lang="fr-FR" sz="2200" b="1" dirty="0"/>
              <a:t>6.	Le contenu de l’acte d’accusation</a:t>
            </a:r>
          </a:p>
          <a:p>
            <a:pPr marL="457200" indent="-457200">
              <a:buFont typeface="+mj-lt"/>
              <a:buAutoNum type="arabicPeriod"/>
            </a:pPr>
            <a:endParaRPr lang="fr-FR" sz="2200" dirty="0"/>
          </a:p>
          <a:p>
            <a:pPr algn="just"/>
            <a:r>
              <a:rPr lang="fr-FR" sz="2200" dirty="0"/>
              <a:t>L’acte d’accusation doit contenir «</a:t>
            </a:r>
            <a:r>
              <a:rPr lang="fr-FR" sz="2200" i="1" dirty="0"/>
              <a:t> … le plus brièvement possible, mais avec précision, les actes reprochés au prévenu, le lieu, la date et l’heure de leur commission ainsi que leurs conséquences et le mode de procéder de l’auteur</a:t>
            </a:r>
            <a:r>
              <a:rPr lang="fr-FR" sz="2200" dirty="0"/>
              <a:t>» (Art. 325 al. 1 let. f CPP)</a:t>
            </a:r>
          </a:p>
          <a:p>
            <a:pPr marL="457200" indent="-457200">
              <a:buFont typeface="+mj-lt"/>
              <a:buAutoNum type="arabicPeriod"/>
            </a:pPr>
            <a:endParaRPr lang="fr-FR" sz="2200" dirty="0"/>
          </a:p>
          <a:p>
            <a:endParaRPr lang="fr-FR" sz="2200" dirty="0"/>
          </a:p>
          <a:p>
            <a:pPr algn="ctr"/>
            <a:r>
              <a:rPr lang="fr-FR" sz="3000" dirty="0"/>
              <a:t>QUI – QUOI – OÙ - QUAND</a:t>
            </a:r>
          </a:p>
          <a:p>
            <a:endParaRPr lang="fr-FR" sz="2200" dirty="0"/>
          </a:p>
          <a:p>
            <a:endParaRPr lang="fr-FR" sz="2200" dirty="0"/>
          </a:p>
        </p:txBody>
      </p:sp>
      <p:pic>
        <p:nvPicPr>
          <p:cNvPr id="8" name="Picture 3">
            <a:extLst>
              <a:ext uri="{FF2B5EF4-FFF2-40B4-BE49-F238E27FC236}">
                <a16:creationId xmlns:a16="http://schemas.microsoft.com/office/drawing/2014/main" id="{560CA015-31ED-447E-9FC3-6B1640E020B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365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611560" y="1124744"/>
            <a:ext cx="8064896" cy="4093428"/>
          </a:xfrm>
          <a:prstGeom prst="rect">
            <a:avLst/>
          </a:prstGeom>
          <a:noFill/>
        </p:spPr>
        <p:txBody>
          <a:bodyPr wrap="square" rtlCol="0">
            <a:spAutoFit/>
          </a:bodyPr>
          <a:lstStyle/>
          <a:p>
            <a:pPr algn="ctr"/>
            <a:endParaRPr lang="fr-CH" sz="2500" dirty="0"/>
          </a:p>
          <a:p>
            <a:pPr algn="ctr"/>
            <a:endParaRPr lang="fr-CH" sz="1500" dirty="0"/>
          </a:p>
          <a:p>
            <a:r>
              <a:rPr lang="fr-FR" sz="2200" b="1" dirty="0"/>
              <a:t>6.	Le contenu de l’acte d’accusation</a:t>
            </a:r>
          </a:p>
          <a:p>
            <a:pPr marL="457200" indent="-457200">
              <a:buFont typeface="+mj-lt"/>
              <a:buAutoNum type="arabicPeriod"/>
            </a:pPr>
            <a:endParaRPr lang="fr-FR" sz="2200" dirty="0"/>
          </a:p>
          <a:p>
            <a:pPr marL="342900" indent="-342900">
              <a:buFont typeface="Wingdings" panose="05000000000000000000" pitchFamily="2" charset="2"/>
              <a:buChar char="Ø"/>
            </a:pPr>
            <a:r>
              <a:rPr lang="fr-FR" sz="2200" dirty="0"/>
              <a:t>Mode déclaratoire, pas de démonstration</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Les faits nécessaires au prononcé d’un verdict de culpabilité et non des sanctions</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En principe, tout doit figurer dans l’acte d’accusation lui-même</a:t>
            </a:r>
          </a:p>
          <a:p>
            <a:pPr marL="342900" indent="-342900">
              <a:buFont typeface="Wingdings" panose="05000000000000000000" pitchFamily="2" charset="2"/>
              <a:buChar char="Ø"/>
            </a:pPr>
            <a:endParaRPr lang="fr-FR" sz="2200" dirty="0"/>
          </a:p>
          <a:p>
            <a:pPr lvl="1"/>
            <a:endParaRPr lang="fr-FR" sz="2200" dirty="0"/>
          </a:p>
        </p:txBody>
      </p:sp>
      <p:pic>
        <p:nvPicPr>
          <p:cNvPr id="8" name="Picture 3">
            <a:extLst>
              <a:ext uri="{FF2B5EF4-FFF2-40B4-BE49-F238E27FC236}">
                <a16:creationId xmlns:a16="http://schemas.microsoft.com/office/drawing/2014/main" id="{9965B332-B48B-4AED-A7CC-D5ABC2171E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424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835982"/>
            <a:ext cx="8184160" cy="4770537"/>
          </a:xfrm>
          <a:prstGeom prst="rect">
            <a:avLst/>
          </a:prstGeom>
          <a:noFill/>
        </p:spPr>
        <p:txBody>
          <a:bodyPr wrap="square" rtlCol="0">
            <a:spAutoFit/>
          </a:bodyPr>
          <a:lstStyle/>
          <a:p>
            <a:pPr algn="ctr"/>
            <a:endParaRPr lang="fr-CH" sz="2500" dirty="0"/>
          </a:p>
          <a:p>
            <a:pPr algn="ctr"/>
            <a:endParaRPr lang="fr-CH" sz="1500" dirty="0"/>
          </a:p>
          <a:p>
            <a:r>
              <a:rPr lang="fr-FR" sz="2200" b="1" dirty="0"/>
              <a:t>6.	Le contenu de l’acte d’accusation</a:t>
            </a:r>
          </a:p>
          <a:p>
            <a:pPr marL="457200" indent="-457200">
              <a:buFont typeface="+mj-lt"/>
              <a:buAutoNum type="arabicPeriod"/>
            </a:pPr>
            <a:endParaRPr lang="fr-FR" sz="2200" dirty="0"/>
          </a:p>
          <a:p>
            <a:pPr marL="342900" indent="-342900">
              <a:buFont typeface="Wingdings" panose="05000000000000000000" pitchFamily="2" charset="2"/>
              <a:buChar char="Ø"/>
            </a:pPr>
            <a:r>
              <a:rPr lang="fr-FR" sz="2200" dirty="0"/>
              <a:t>Exigence de principe pour toutes les infractions, y compris les contraventions</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Exigence d’autant plus stricte que  l’acte reproché est grave</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Droit à la traduction</a:t>
            </a:r>
          </a:p>
          <a:p>
            <a:endParaRPr lang="fr-FR" sz="2200" dirty="0"/>
          </a:p>
          <a:p>
            <a:pPr marL="342900" indent="-342900">
              <a:buFont typeface="Wingdings" panose="05000000000000000000" pitchFamily="2" charset="2"/>
              <a:buChar char="Ø"/>
            </a:pPr>
            <a:r>
              <a:rPr lang="fr-FR" sz="2200" dirty="0"/>
              <a:t>Règle d’interprétation: sans formalisme excessif, s’assurer que le prévenu comprend ce qui lui est reproché, afin qu'il puisse se défendre efficacement</a:t>
            </a:r>
          </a:p>
        </p:txBody>
      </p:sp>
      <p:pic>
        <p:nvPicPr>
          <p:cNvPr id="8" name="Picture 3">
            <a:extLst>
              <a:ext uri="{FF2B5EF4-FFF2-40B4-BE49-F238E27FC236}">
                <a16:creationId xmlns:a16="http://schemas.microsoft.com/office/drawing/2014/main" id="{20A1FAAC-2D7E-4C7D-B399-1C0A59B111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902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991756"/>
            <a:ext cx="8184160" cy="3754874"/>
          </a:xfrm>
          <a:prstGeom prst="rect">
            <a:avLst/>
          </a:prstGeom>
          <a:noFill/>
        </p:spPr>
        <p:txBody>
          <a:bodyPr wrap="square" rtlCol="0">
            <a:spAutoFit/>
          </a:bodyPr>
          <a:lstStyle/>
          <a:p>
            <a:pPr algn="ctr"/>
            <a:endParaRPr lang="fr-CH" sz="2500" dirty="0"/>
          </a:p>
          <a:p>
            <a:pPr algn="ctr"/>
            <a:endParaRPr lang="fr-CH" sz="1500" dirty="0"/>
          </a:p>
          <a:p>
            <a:r>
              <a:rPr lang="fr-FR" sz="2200" b="1" dirty="0"/>
              <a:t>6.	Le contenu de l’acte d’accusation</a:t>
            </a:r>
          </a:p>
          <a:p>
            <a:pPr marL="457200" indent="-457200">
              <a:buFont typeface="+mj-lt"/>
              <a:buAutoNum type="arabicPeriod"/>
            </a:pPr>
            <a:endParaRPr lang="fr-FR" sz="2200" dirty="0"/>
          </a:p>
          <a:p>
            <a:pPr marL="342900" indent="-342900">
              <a:buFont typeface="Wingdings" panose="05000000000000000000" pitchFamily="2" charset="2"/>
              <a:buChar char="Ø"/>
            </a:pPr>
            <a:r>
              <a:rPr lang="fr-FR" sz="2200" dirty="0"/>
              <a:t>L’auteur: </a:t>
            </a:r>
          </a:p>
          <a:p>
            <a:pPr marL="800100" lvl="1" indent="-342900">
              <a:buFont typeface="Wingdings" panose="05000000000000000000" pitchFamily="2" charset="2"/>
              <a:buChar char="§"/>
            </a:pPr>
            <a:r>
              <a:rPr lang="fr-FR" sz="2200" dirty="0"/>
              <a:t>Une personne déterminée (état civil, voire alias, profil signalétique : ATF 149 IV 9)</a:t>
            </a:r>
          </a:p>
          <a:p>
            <a:pPr marL="800100" lvl="1" indent="-342900">
              <a:buFont typeface="Wingdings" panose="05000000000000000000" pitchFamily="2" charset="2"/>
              <a:buChar char="§"/>
            </a:pPr>
            <a:r>
              <a:rPr lang="fr-FR" sz="2200" dirty="0"/>
              <a:t>Formes de participation : description des faits imputés à chacun (mais qui peut le plus peut le moins)</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endParaRPr lang="fr-FR" sz="2200" dirty="0"/>
          </a:p>
        </p:txBody>
      </p:sp>
      <p:pic>
        <p:nvPicPr>
          <p:cNvPr id="8" name="Picture 3">
            <a:extLst>
              <a:ext uri="{FF2B5EF4-FFF2-40B4-BE49-F238E27FC236}">
                <a16:creationId xmlns:a16="http://schemas.microsoft.com/office/drawing/2014/main" id="{E6531674-4FD6-48BB-ACDB-D9D34FC87BF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08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991756"/>
            <a:ext cx="7776864" cy="6124754"/>
          </a:xfrm>
          <a:prstGeom prst="rect">
            <a:avLst/>
          </a:prstGeom>
          <a:noFill/>
        </p:spPr>
        <p:txBody>
          <a:bodyPr wrap="square" rtlCol="0">
            <a:spAutoFit/>
          </a:bodyPr>
          <a:lstStyle/>
          <a:p>
            <a:pPr algn="ctr"/>
            <a:endParaRPr lang="fr-CH" sz="2500" dirty="0"/>
          </a:p>
          <a:p>
            <a:pPr algn="ctr"/>
            <a:endParaRPr lang="fr-CH" sz="1500" dirty="0"/>
          </a:p>
          <a:p>
            <a:r>
              <a:rPr lang="fr-FR" sz="2200" b="1" dirty="0"/>
              <a:t>6.	Le contenu de l’acte d’accusation</a:t>
            </a:r>
          </a:p>
          <a:p>
            <a:pPr lvl="1"/>
            <a:endParaRPr lang="fr-FR" sz="2200" dirty="0"/>
          </a:p>
          <a:p>
            <a:pPr marL="342900" indent="-342900">
              <a:buFont typeface="Wingdings" panose="05000000000000000000" pitchFamily="2" charset="2"/>
              <a:buChar char="Ø"/>
            </a:pPr>
            <a:r>
              <a:rPr lang="fr-FR" sz="2200" dirty="0"/>
              <a:t>Le comportement: </a:t>
            </a:r>
          </a:p>
          <a:p>
            <a:pPr marL="800100" lvl="1" indent="-342900">
              <a:buFont typeface="Wingdings" panose="05000000000000000000" pitchFamily="2" charset="2"/>
              <a:buChar char="§"/>
            </a:pPr>
            <a:r>
              <a:rPr lang="fr-FR" sz="2200" dirty="0"/>
              <a:t>Les ECO + ECS</a:t>
            </a:r>
          </a:p>
          <a:p>
            <a:pPr marL="800100" lvl="1" indent="-342900">
              <a:buFont typeface="Wingdings" panose="05000000000000000000" pitchFamily="2" charset="2"/>
              <a:buChar char="§"/>
            </a:pPr>
            <a:r>
              <a:rPr lang="fr-FR" sz="2200" dirty="0"/>
              <a:t>Degré de réalisation (mais qui peut le plus peut le moins)</a:t>
            </a:r>
          </a:p>
          <a:p>
            <a:pPr marL="800100" lvl="1" indent="-342900">
              <a:buFont typeface="Wingdings" panose="05000000000000000000" pitchFamily="2" charset="2"/>
              <a:buChar char="§"/>
            </a:pPr>
            <a:r>
              <a:rPr lang="fr-FR" sz="2200" dirty="0"/>
              <a:t>…y compris les atténuantes/aggravantes spéciales</a:t>
            </a:r>
          </a:p>
          <a:p>
            <a:pPr marL="800100" lvl="1" indent="-342900">
              <a:buFont typeface="Wingdings" panose="05000000000000000000" pitchFamily="2" charset="2"/>
              <a:buChar char="§"/>
            </a:pPr>
            <a:r>
              <a:rPr lang="fr-FR" sz="2200" dirty="0"/>
              <a:t>Omission improprement dite : position de garant et acte omis</a:t>
            </a:r>
          </a:p>
          <a:p>
            <a:pPr marL="800100" lvl="1" indent="-342900">
              <a:buFont typeface="Wingdings" panose="05000000000000000000" pitchFamily="2" charset="2"/>
              <a:buChar char="§"/>
            </a:pPr>
            <a:r>
              <a:rPr lang="fr-FR" sz="2200" dirty="0"/>
              <a:t>L’intention/négligence (règle de prudence, caractère prévisible et évitable de l’acte)</a:t>
            </a:r>
          </a:p>
          <a:p>
            <a:pPr marL="800100" lvl="1" indent="-342900">
              <a:buFont typeface="Wingdings" panose="05000000000000000000" pitchFamily="2" charset="2"/>
              <a:buChar char="§"/>
            </a:pPr>
            <a:r>
              <a:rPr lang="fr-FR" sz="2200" dirty="0"/>
              <a:t>Mais pas les faits « favorables »:  irresponsabilité, faits justificatifs,…</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endParaRPr lang="fr-FR" sz="2200" dirty="0"/>
          </a:p>
        </p:txBody>
      </p:sp>
      <p:pic>
        <p:nvPicPr>
          <p:cNvPr id="8" name="Picture 3">
            <a:extLst>
              <a:ext uri="{FF2B5EF4-FFF2-40B4-BE49-F238E27FC236}">
                <a16:creationId xmlns:a16="http://schemas.microsoft.com/office/drawing/2014/main" id="{3C250ED8-478E-4DE3-BCCF-7E1BF02DCC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5670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991756"/>
            <a:ext cx="7488832" cy="4093428"/>
          </a:xfrm>
          <a:prstGeom prst="rect">
            <a:avLst/>
          </a:prstGeom>
          <a:noFill/>
        </p:spPr>
        <p:txBody>
          <a:bodyPr wrap="square" rtlCol="0">
            <a:spAutoFit/>
          </a:bodyPr>
          <a:lstStyle/>
          <a:p>
            <a:pPr algn="ctr"/>
            <a:endParaRPr lang="fr-CH" sz="2500" dirty="0"/>
          </a:p>
          <a:p>
            <a:pPr algn="ctr"/>
            <a:endParaRPr lang="fr-CH" sz="1500" dirty="0"/>
          </a:p>
          <a:p>
            <a:r>
              <a:rPr lang="fr-FR" sz="2200" b="1" dirty="0"/>
              <a:t>6.	Le contenu de l’acte d’accusation</a:t>
            </a:r>
          </a:p>
          <a:p>
            <a:pPr marL="457200" indent="-457200">
              <a:buFont typeface="+mj-lt"/>
              <a:buAutoNum type="arabicPeriod"/>
            </a:pPr>
            <a:endParaRPr lang="fr-FR" sz="2200" dirty="0"/>
          </a:p>
          <a:p>
            <a:pPr lvl="1"/>
            <a:endParaRPr lang="fr-FR" sz="2200" dirty="0"/>
          </a:p>
          <a:p>
            <a:pPr marL="342900" indent="-342900">
              <a:buFont typeface="Wingdings" panose="05000000000000000000" pitchFamily="2" charset="2"/>
              <a:buChar char="Ø"/>
            </a:pPr>
            <a:r>
              <a:rPr lang="fr-FR" sz="2200" dirty="0"/>
              <a:t>Le lieu et la date: </a:t>
            </a:r>
          </a:p>
          <a:p>
            <a:pPr marL="800100" lvl="1" indent="-342900">
              <a:buFont typeface="Wingdings" panose="05000000000000000000" pitchFamily="2" charset="2"/>
              <a:buChar char="§"/>
            </a:pPr>
            <a:r>
              <a:rPr lang="fr-FR" sz="2200" dirty="0"/>
              <a:t>Finalité : informer le prévenu et vérifier l’application des art. 3-8 CP/97ss CP</a:t>
            </a:r>
          </a:p>
          <a:p>
            <a:pPr marL="800100" lvl="1" indent="-342900">
              <a:buFont typeface="Wingdings" panose="05000000000000000000" pitchFamily="2" charset="2"/>
              <a:buChar char="§"/>
            </a:pPr>
            <a:r>
              <a:rPr lang="fr-FR" sz="2200" dirty="0"/>
              <a:t>Relative flexibilité si on ne sait pas (période, saison, …)</a:t>
            </a:r>
          </a:p>
          <a:p>
            <a:pPr marL="800100" lvl="1" indent="-342900">
              <a:buFont typeface="Wingdings" panose="05000000000000000000" pitchFamily="2" charset="2"/>
              <a:buChar char="§"/>
            </a:pPr>
            <a:r>
              <a:rPr lang="fr-FR" sz="2200" dirty="0"/>
              <a:t>Nécessité de précision si on sait</a:t>
            </a:r>
          </a:p>
          <a:p>
            <a:pPr marL="800100" lvl="1" indent="-342900">
              <a:buFont typeface="Wingdings" panose="05000000000000000000" pitchFamily="2" charset="2"/>
              <a:buChar char="§"/>
            </a:pPr>
            <a:endParaRPr lang="fr-FR" sz="2200" dirty="0"/>
          </a:p>
          <a:p>
            <a:pPr marL="342900" indent="-342900">
              <a:buFont typeface="Wingdings" panose="05000000000000000000" pitchFamily="2" charset="2"/>
              <a:buChar char="Ø"/>
            </a:pPr>
            <a:endParaRPr lang="fr-FR" sz="2200" dirty="0"/>
          </a:p>
        </p:txBody>
      </p:sp>
      <p:pic>
        <p:nvPicPr>
          <p:cNvPr id="8" name="Picture 3">
            <a:extLst>
              <a:ext uri="{FF2B5EF4-FFF2-40B4-BE49-F238E27FC236}">
                <a16:creationId xmlns:a16="http://schemas.microsoft.com/office/drawing/2014/main" id="{CD59DA70-163B-407F-88E5-A0DA088447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999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991756"/>
            <a:ext cx="7560840" cy="4093428"/>
          </a:xfrm>
          <a:prstGeom prst="rect">
            <a:avLst/>
          </a:prstGeom>
          <a:noFill/>
        </p:spPr>
        <p:txBody>
          <a:bodyPr wrap="square" rtlCol="0">
            <a:spAutoFit/>
          </a:bodyPr>
          <a:lstStyle/>
          <a:p>
            <a:pPr algn="ctr"/>
            <a:endParaRPr lang="fr-CH" sz="2500" dirty="0"/>
          </a:p>
          <a:p>
            <a:pPr algn="ctr"/>
            <a:endParaRPr lang="fr-CH" sz="1500" dirty="0"/>
          </a:p>
          <a:p>
            <a:r>
              <a:rPr lang="fr-FR" sz="2200" b="1" dirty="0"/>
              <a:t>7.	La modification d’un acte d’accusation</a:t>
            </a:r>
          </a:p>
          <a:p>
            <a:pPr lvl="1"/>
            <a:endParaRPr lang="fr-FR" sz="2200" dirty="0"/>
          </a:p>
          <a:p>
            <a:pPr marL="342900" indent="-342900">
              <a:buFont typeface="Wingdings" panose="05000000000000000000" pitchFamily="2" charset="2"/>
              <a:buChar char="Ø"/>
            </a:pPr>
            <a:r>
              <a:rPr lang="fr-FR" sz="2200" dirty="0"/>
              <a:t>Exception au principe d’immutabilité = restrictif et exhaustif</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Brèche dans la séparation des fonctions</a:t>
            </a:r>
          </a:p>
          <a:p>
            <a:endParaRPr lang="fr-FR" sz="2200" dirty="0"/>
          </a:p>
          <a:p>
            <a:pPr marL="342900" indent="-342900">
              <a:buFont typeface="Wingdings" panose="05000000000000000000" pitchFamily="2" charset="2"/>
              <a:buChar char="Ø"/>
            </a:pPr>
            <a:r>
              <a:rPr lang="fr-FR" sz="2200" dirty="0"/>
              <a:t>Le juge donne la faculté au MP qui </a:t>
            </a:r>
            <a:r>
              <a:rPr lang="fr-FR" sz="2200" u="sng" dirty="0"/>
              <a:t>peut</a:t>
            </a:r>
            <a:r>
              <a:rPr lang="fr-FR" sz="2200" dirty="0"/>
              <a:t> modifier</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Le MP n’a aucun droit d’obtenir du juge la faculté de compléter l’acte d’accusation</a:t>
            </a:r>
          </a:p>
        </p:txBody>
      </p:sp>
      <p:pic>
        <p:nvPicPr>
          <p:cNvPr id="8" name="Picture 3">
            <a:extLst>
              <a:ext uri="{FF2B5EF4-FFF2-40B4-BE49-F238E27FC236}">
                <a16:creationId xmlns:a16="http://schemas.microsoft.com/office/drawing/2014/main" id="{63A2EBEE-E27D-4064-8551-DCD1DC7A52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86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991756"/>
            <a:ext cx="7632848" cy="4770537"/>
          </a:xfrm>
          <a:prstGeom prst="rect">
            <a:avLst/>
          </a:prstGeom>
          <a:noFill/>
        </p:spPr>
        <p:txBody>
          <a:bodyPr wrap="square" rtlCol="0">
            <a:spAutoFit/>
          </a:bodyPr>
          <a:lstStyle/>
          <a:p>
            <a:pPr algn="ctr"/>
            <a:endParaRPr lang="fr-CH" sz="2500" dirty="0"/>
          </a:p>
          <a:p>
            <a:pPr algn="ctr"/>
            <a:endParaRPr lang="fr-CH" sz="1500" dirty="0"/>
          </a:p>
          <a:p>
            <a:r>
              <a:rPr lang="fr-FR" sz="2200" b="1" dirty="0"/>
              <a:t>7.	La modification d’un acte d’accusation</a:t>
            </a:r>
          </a:p>
          <a:p>
            <a:pPr lvl="1"/>
            <a:endParaRPr lang="fr-FR" sz="2200" dirty="0"/>
          </a:p>
          <a:p>
            <a:r>
              <a:rPr lang="fr-FR" sz="2200" dirty="0"/>
              <a:t>3 hypothèses:</a:t>
            </a:r>
          </a:p>
          <a:p>
            <a:endParaRPr lang="fr-FR" sz="2200" dirty="0"/>
          </a:p>
          <a:p>
            <a:pPr marL="342900" indent="-342900">
              <a:buFont typeface="Wingdings" panose="05000000000000000000" pitchFamily="2" charset="2"/>
              <a:buChar char="Ø"/>
            </a:pPr>
            <a:r>
              <a:rPr lang="fr-FR" sz="2200" dirty="0"/>
              <a:t>Lacune factuelle dans le cadre de l’infraction retenue (Art. 329 al. 2 CPP)</a:t>
            </a:r>
          </a:p>
          <a:p>
            <a:pPr marL="342900" indent="-342900">
              <a:buFont typeface="Wingdings" panose="05000000000000000000" pitchFamily="2" charset="2"/>
              <a:buChar char="Ø"/>
            </a:pPr>
            <a:r>
              <a:rPr lang="fr-FR" sz="2200" dirty="0"/>
              <a:t>Défaut d’un élément de fait nécessaire à l’application d’une autre qualification juridique/autre infraction en concours réel (art. 333 al. 1 CPP)</a:t>
            </a:r>
          </a:p>
          <a:p>
            <a:pPr marL="342900" indent="-342900">
              <a:buFont typeface="Wingdings" panose="05000000000000000000" pitchFamily="2" charset="2"/>
              <a:buChar char="Ø"/>
            </a:pPr>
            <a:r>
              <a:rPr lang="fr-FR" sz="2200" dirty="0"/>
              <a:t>Nouvel état de fait/infraction apparu en cours de jugement (art. 333 al. 2 CPP)</a:t>
            </a:r>
          </a:p>
          <a:p>
            <a:pPr marL="342900" indent="-342900">
              <a:buFont typeface="Wingdings" panose="05000000000000000000" pitchFamily="2" charset="2"/>
              <a:buChar char="Ø"/>
            </a:pPr>
            <a:endParaRPr lang="fr-FR" sz="2200" dirty="0"/>
          </a:p>
        </p:txBody>
      </p:sp>
      <p:pic>
        <p:nvPicPr>
          <p:cNvPr id="8" name="Picture 3">
            <a:extLst>
              <a:ext uri="{FF2B5EF4-FFF2-40B4-BE49-F238E27FC236}">
                <a16:creationId xmlns:a16="http://schemas.microsoft.com/office/drawing/2014/main" id="{F2897AFE-12D7-49B9-8B17-387D1AB5A5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461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908720"/>
            <a:ext cx="8184160" cy="5155257"/>
          </a:xfrm>
          <a:prstGeom prst="rect">
            <a:avLst/>
          </a:prstGeom>
          <a:noFill/>
        </p:spPr>
        <p:txBody>
          <a:bodyPr wrap="square" rtlCol="0">
            <a:spAutoFit/>
          </a:bodyPr>
          <a:lstStyle/>
          <a:p>
            <a:pPr algn="ctr"/>
            <a:r>
              <a:rPr lang="fr-CH" sz="2500" b="1" dirty="0"/>
              <a:t>Plan de l’exposé</a:t>
            </a:r>
          </a:p>
          <a:p>
            <a:pPr algn="ctr"/>
            <a:endParaRPr lang="fr-CH" sz="2500" dirty="0"/>
          </a:p>
          <a:p>
            <a:pPr algn="ctr"/>
            <a:endParaRPr lang="fr-CH" sz="1500" dirty="0"/>
          </a:p>
          <a:p>
            <a:pPr marL="457200" indent="-457200">
              <a:buFont typeface="+mj-lt"/>
              <a:buAutoNum type="arabicPeriod"/>
            </a:pPr>
            <a:r>
              <a:rPr lang="fr-FR" sz="2200" dirty="0"/>
              <a:t>Introduction</a:t>
            </a:r>
          </a:p>
          <a:p>
            <a:pPr marL="457200" indent="-457200">
              <a:buFont typeface="+mj-lt"/>
              <a:buAutoNum type="arabicPeriod"/>
            </a:pPr>
            <a:r>
              <a:rPr lang="fr-FR" sz="2200" dirty="0"/>
              <a:t>Le droit d’être informé des charges</a:t>
            </a:r>
          </a:p>
          <a:p>
            <a:pPr marL="457200" indent="-457200">
              <a:buFont typeface="+mj-lt"/>
              <a:buAutoNum type="arabicPeriod"/>
            </a:pPr>
            <a:r>
              <a:rPr lang="fr-FR" sz="2200" dirty="0"/>
              <a:t>La maxime d’accusation</a:t>
            </a:r>
          </a:p>
          <a:p>
            <a:pPr marL="457200" indent="-457200">
              <a:buFont typeface="+mj-lt"/>
              <a:buAutoNum type="arabicPeriod"/>
            </a:pPr>
            <a:r>
              <a:rPr lang="fr-FR" sz="2200" dirty="0"/>
              <a:t>La notification initiale des charges</a:t>
            </a:r>
          </a:p>
          <a:p>
            <a:pPr marL="457200" indent="-457200">
              <a:buFont typeface="+mj-lt"/>
              <a:buAutoNum type="arabicPeriod"/>
            </a:pPr>
            <a:r>
              <a:rPr lang="fr-FR" sz="2200" dirty="0"/>
              <a:t>L’acte d’accusation </a:t>
            </a:r>
            <a:r>
              <a:rPr lang="fr-FR" sz="2200" i="1" dirty="0"/>
              <a:t>vs</a:t>
            </a:r>
            <a:r>
              <a:rPr lang="fr-FR" sz="2200" dirty="0"/>
              <a:t> le classement</a:t>
            </a:r>
          </a:p>
          <a:p>
            <a:pPr marL="457200" indent="-457200">
              <a:buFont typeface="+mj-lt"/>
              <a:buAutoNum type="arabicPeriod"/>
            </a:pPr>
            <a:r>
              <a:rPr lang="fr-FR" sz="2200" dirty="0"/>
              <a:t>Le contenu de l’acte d’accusation</a:t>
            </a:r>
          </a:p>
          <a:p>
            <a:pPr marL="457200" indent="-457200">
              <a:buFont typeface="+mj-lt"/>
              <a:buAutoNum type="arabicPeriod"/>
            </a:pPr>
            <a:r>
              <a:rPr lang="fr-FR" sz="2200" dirty="0"/>
              <a:t>La modification de l’acte d’accusation</a:t>
            </a:r>
          </a:p>
          <a:p>
            <a:pPr marL="457200" indent="-457200">
              <a:buFont typeface="+mj-lt"/>
              <a:buAutoNum type="arabicPeriod"/>
            </a:pPr>
            <a:r>
              <a:rPr lang="fr-FR" sz="2200" dirty="0"/>
              <a:t>Les conséquences d’un acte d’accusation défaillant</a:t>
            </a:r>
          </a:p>
          <a:p>
            <a:pPr marL="457200" indent="-457200">
              <a:buFont typeface="+mj-lt"/>
              <a:buAutoNum type="arabicPeriod"/>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a:p>
            <a:endParaRPr lang="fr-FR" sz="2200" dirty="0"/>
          </a:p>
        </p:txBody>
      </p:sp>
    </p:spTree>
    <p:extLst>
      <p:ext uri="{BB962C8B-B14F-4D97-AF65-F5344CB8AC3E}">
        <p14:creationId xmlns:p14="http://schemas.microsoft.com/office/powerpoint/2010/main" val="141272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741563"/>
            <a:ext cx="7632848" cy="5447645"/>
          </a:xfrm>
          <a:prstGeom prst="rect">
            <a:avLst/>
          </a:prstGeom>
          <a:noFill/>
        </p:spPr>
        <p:txBody>
          <a:bodyPr wrap="square" rtlCol="0">
            <a:spAutoFit/>
          </a:bodyPr>
          <a:lstStyle/>
          <a:p>
            <a:pPr algn="ctr"/>
            <a:endParaRPr lang="fr-CH" sz="2500" dirty="0"/>
          </a:p>
          <a:p>
            <a:pPr algn="ctr"/>
            <a:endParaRPr lang="fr-CH" sz="1500" dirty="0"/>
          </a:p>
          <a:p>
            <a:r>
              <a:rPr lang="fr-FR" sz="2200" b="1" dirty="0"/>
              <a:t>7.	La modification d’un acte d’accusation</a:t>
            </a:r>
          </a:p>
          <a:p>
            <a:pPr lvl="1"/>
            <a:endParaRPr lang="fr-FR" sz="2200" dirty="0"/>
          </a:p>
          <a:p>
            <a:r>
              <a:rPr lang="fr-FR" sz="2200" dirty="0"/>
              <a:t>Les droits de la partie plaignante:</a:t>
            </a:r>
          </a:p>
          <a:p>
            <a:endParaRPr lang="fr-FR" sz="2200" dirty="0"/>
          </a:p>
          <a:p>
            <a:pPr marL="342900" indent="-342900">
              <a:buFont typeface="Wingdings" panose="05000000000000000000" pitchFamily="2" charset="2"/>
              <a:buChar char="Ø"/>
            </a:pPr>
            <a:r>
              <a:rPr lang="fr-FR" sz="2200" dirty="0"/>
              <a:t>Intérêt juridique à l’action pénale, en tant qu’elle est lésée par l’infraction</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Un droit au complément de l’acte d’accusation, y compris sur des faits aggravants (ATF 148 IV 124)</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Le MP peut/doit-il, dans ce cas, procéder au complément requis – Recours ?</a:t>
            </a:r>
          </a:p>
          <a:p>
            <a:pPr marL="342900" indent="-342900">
              <a:buFont typeface="Wingdings" panose="05000000000000000000" pitchFamily="2" charset="2"/>
              <a:buChar char="Ø"/>
            </a:pPr>
            <a:endParaRPr lang="fr-FR" sz="2200" dirty="0"/>
          </a:p>
          <a:p>
            <a:endParaRPr lang="fr-FR" sz="2200" dirty="0"/>
          </a:p>
        </p:txBody>
      </p:sp>
      <p:pic>
        <p:nvPicPr>
          <p:cNvPr id="8" name="Picture 3">
            <a:extLst>
              <a:ext uri="{FF2B5EF4-FFF2-40B4-BE49-F238E27FC236}">
                <a16:creationId xmlns:a16="http://schemas.microsoft.com/office/drawing/2014/main" id="{CD0EF53B-C087-4E8D-B08D-E6BF1D2F94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441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827584" y="692696"/>
            <a:ext cx="6984776" cy="4770537"/>
          </a:xfrm>
          <a:prstGeom prst="rect">
            <a:avLst/>
          </a:prstGeom>
          <a:noFill/>
        </p:spPr>
        <p:txBody>
          <a:bodyPr wrap="square" rtlCol="0">
            <a:spAutoFit/>
          </a:bodyPr>
          <a:lstStyle/>
          <a:p>
            <a:pPr algn="ctr"/>
            <a:endParaRPr lang="fr-CH" sz="2500" dirty="0"/>
          </a:p>
          <a:p>
            <a:pPr algn="ctr"/>
            <a:endParaRPr lang="fr-CH" sz="1500" dirty="0"/>
          </a:p>
          <a:p>
            <a:r>
              <a:rPr lang="fr-FR" sz="2200" b="1" dirty="0"/>
              <a:t>7.	La modification d’un acte d’accusation</a:t>
            </a:r>
          </a:p>
          <a:p>
            <a:pPr lvl="1"/>
            <a:endParaRPr lang="fr-FR" sz="2200" dirty="0"/>
          </a:p>
          <a:p>
            <a:r>
              <a:rPr lang="fr-FR" sz="2200" dirty="0"/>
              <a:t>Articulation classement – complément</a:t>
            </a:r>
          </a:p>
          <a:p>
            <a:endParaRPr lang="fr-FR" sz="2200" dirty="0"/>
          </a:p>
          <a:p>
            <a:pPr marL="342900" indent="-342900">
              <a:buFont typeface="Wingdings" panose="05000000000000000000" pitchFamily="2" charset="2"/>
              <a:buChar char="Ø"/>
            </a:pPr>
            <a:r>
              <a:rPr lang="fr-FR" sz="2200" dirty="0"/>
              <a:t>Principes : </a:t>
            </a:r>
          </a:p>
          <a:p>
            <a:pPr marL="800100" lvl="1" indent="-342900">
              <a:buFont typeface="Wingdings" panose="05000000000000000000" pitchFamily="2" charset="2"/>
              <a:buChar char="§"/>
            </a:pPr>
            <a:r>
              <a:rPr lang="fr-FR" sz="2200" dirty="0"/>
              <a:t>Pas de complément en cas de faits classés (y compris sur un fait aggravant)</a:t>
            </a:r>
          </a:p>
          <a:p>
            <a:pPr marL="800100" lvl="1" indent="-342900">
              <a:buFont typeface="Wingdings" panose="05000000000000000000" pitchFamily="2" charset="2"/>
              <a:buChar char="§"/>
            </a:pPr>
            <a:r>
              <a:rPr lang="fr-FR" sz="2200" dirty="0"/>
              <a:t>Idem en cas de classement implicite en force ?</a:t>
            </a:r>
          </a:p>
          <a:p>
            <a:pPr marL="800100" lvl="1" indent="-342900">
              <a:buFont typeface="Wingdings" panose="05000000000000000000" pitchFamily="2" charset="2"/>
              <a:buChar char="Ø"/>
            </a:pPr>
            <a:endParaRPr lang="fr-FR" sz="2200" dirty="0"/>
          </a:p>
          <a:p>
            <a:endParaRPr lang="fr-FR" sz="2200" dirty="0"/>
          </a:p>
          <a:p>
            <a:endParaRPr lang="fr-FR" sz="2200" dirty="0"/>
          </a:p>
          <a:p>
            <a:endParaRPr lang="fr-FR" sz="2200" dirty="0"/>
          </a:p>
        </p:txBody>
      </p:sp>
      <p:pic>
        <p:nvPicPr>
          <p:cNvPr id="8" name="Picture 3">
            <a:extLst>
              <a:ext uri="{FF2B5EF4-FFF2-40B4-BE49-F238E27FC236}">
                <a16:creationId xmlns:a16="http://schemas.microsoft.com/office/drawing/2014/main" id="{2BF8C2D3-4264-4102-9E90-74B0F1DCDF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4970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827584" y="692696"/>
            <a:ext cx="7488832" cy="4431983"/>
          </a:xfrm>
          <a:prstGeom prst="rect">
            <a:avLst/>
          </a:prstGeom>
          <a:noFill/>
        </p:spPr>
        <p:txBody>
          <a:bodyPr wrap="square" rtlCol="0">
            <a:spAutoFit/>
          </a:bodyPr>
          <a:lstStyle/>
          <a:p>
            <a:pPr algn="ctr"/>
            <a:endParaRPr lang="fr-CH" sz="2500" dirty="0"/>
          </a:p>
          <a:p>
            <a:pPr algn="ctr"/>
            <a:endParaRPr lang="fr-CH" sz="1500" dirty="0"/>
          </a:p>
          <a:p>
            <a:r>
              <a:rPr lang="fr-FR" sz="2200" b="1" dirty="0"/>
              <a:t>7.	La modification d’un acte d’accusation</a:t>
            </a:r>
          </a:p>
          <a:p>
            <a:pPr lvl="1"/>
            <a:endParaRPr lang="fr-FR" sz="2200" dirty="0"/>
          </a:p>
          <a:p>
            <a:r>
              <a:rPr lang="fr-FR" sz="2200" dirty="0"/>
              <a:t>Articulation classement – complément</a:t>
            </a:r>
          </a:p>
          <a:p>
            <a:pPr marL="800100" lvl="1"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Les cartes sont brouillées : faute d’un classement explicite portant sur les faits aggravants, la partie plaignante a le droit de solliciter un complément de l’acte d’accusation (ATF 148 IV 124, c. 2.6.8)</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Une piste de </a:t>
            </a:r>
            <a:r>
              <a:rPr lang="fr-FR" sz="2200" i="1" dirty="0"/>
              <a:t>lege </a:t>
            </a:r>
            <a:r>
              <a:rPr lang="fr-FR" sz="2200" i="1" dirty="0" err="1"/>
              <a:t>ferenda</a:t>
            </a:r>
            <a:r>
              <a:rPr lang="fr-FR" sz="2200" dirty="0"/>
              <a:t> : le juge du renvoi en jugement ?</a:t>
            </a:r>
          </a:p>
          <a:p>
            <a:endParaRPr lang="fr-FR" sz="2200" dirty="0"/>
          </a:p>
        </p:txBody>
      </p:sp>
      <p:pic>
        <p:nvPicPr>
          <p:cNvPr id="8" name="Picture 3">
            <a:extLst>
              <a:ext uri="{FF2B5EF4-FFF2-40B4-BE49-F238E27FC236}">
                <a16:creationId xmlns:a16="http://schemas.microsoft.com/office/drawing/2014/main" id="{E36479D2-0078-40FE-9D6C-0833108340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60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55576" y="991756"/>
            <a:ext cx="7776864" cy="4431983"/>
          </a:xfrm>
          <a:prstGeom prst="rect">
            <a:avLst/>
          </a:prstGeom>
          <a:noFill/>
        </p:spPr>
        <p:txBody>
          <a:bodyPr wrap="square" rtlCol="0">
            <a:spAutoFit/>
          </a:bodyPr>
          <a:lstStyle/>
          <a:p>
            <a:pPr algn="ctr"/>
            <a:endParaRPr lang="fr-CH" sz="2500" dirty="0"/>
          </a:p>
          <a:p>
            <a:pPr algn="ctr"/>
            <a:endParaRPr lang="fr-CH" sz="1500" dirty="0"/>
          </a:p>
          <a:p>
            <a:r>
              <a:rPr lang="fr-FR" sz="2200" b="1" dirty="0"/>
              <a:t>8.	Les conséquences d’un acte d’accusation défaillant</a:t>
            </a:r>
          </a:p>
          <a:p>
            <a:pPr marL="457200" indent="-457200">
              <a:buFont typeface="+mj-lt"/>
              <a:buAutoNum type="arabicPeriod"/>
            </a:pPr>
            <a:endParaRPr lang="fr-FR" sz="2200" dirty="0"/>
          </a:p>
          <a:p>
            <a:pPr lvl="1"/>
            <a:endParaRPr lang="fr-FR" sz="2200" dirty="0"/>
          </a:p>
          <a:p>
            <a:pPr marL="342900" indent="-342900">
              <a:buFont typeface="Wingdings" panose="05000000000000000000" pitchFamily="2" charset="2"/>
              <a:buChar char="Ø"/>
            </a:pPr>
            <a:r>
              <a:rPr lang="fr-FR" sz="2200" dirty="0"/>
              <a:t>Pas d’acquittement, mais renvoi au MP (art. 329 al. 2 CPP)</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Sous réserve d’un classement (infraction de base ou faits aggravants) en force (</a:t>
            </a:r>
            <a:r>
              <a:rPr lang="fr-FR" sz="2200" i="1" dirty="0"/>
              <a:t>ne bis in idem</a:t>
            </a:r>
            <a:r>
              <a:rPr lang="fr-FR" sz="2200" dirty="0"/>
              <a:t>)</a:t>
            </a:r>
          </a:p>
          <a:p>
            <a:pPr marL="342900" indent="-342900">
              <a:buFont typeface="Wingdings" panose="05000000000000000000" pitchFamily="2" charset="2"/>
              <a:buChar char="Ø"/>
            </a:pPr>
            <a:endParaRPr lang="fr-FR" sz="2200" dirty="0"/>
          </a:p>
          <a:p>
            <a:pPr marL="342900" indent="-342900">
              <a:buFont typeface="Wingdings" panose="05000000000000000000" pitchFamily="2" charset="2"/>
              <a:buChar char="Ø"/>
            </a:pPr>
            <a:r>
              <a:rPr lang="fr-FR" sz="2200" dirty="0"/>
              <a:t>Sous réserve du refus du MP de compléter l’accusation : prononcé d’un acquittement</a:t>
            </a:r>
          </a:p>
          <a:p>
            <a:pPr marL="342900" indent="-342900">
              <a:buFont typeface="Wingdings" panose="05000000000000000000" pitchFamily="2" charset="2"/>
              <a:buChar char="Ø"/>
            </a:pPr>
            <a:endParaRPr lang="fr-FR" sz="2200" dirty="0"/>
          </a:p>
        </p:txBody>
      </p:sp>
      <p:pic>
        <p:nvPicPr>
          <p:cNvPr id="8" name="Picture 3">
            <a:extLst>
              <a:ext uri="{FF2B5EF4-FFF2-40B4-BE49-F238E27FC236}">
                <a16:creationId xmlns:a16="http://schemas.microsoft.com/office/drawing/2014/main" id="{2EBE9C2B-E8A2-4603-A870-EE3C600CBF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14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sp>
        <p:nvSpPr>
          <p:cNvPr id="6" name="ZoneTexte 5"/>
          <p:cNvSpPr txBox="1"/>
          <p:nvPr/>
        </p:nvSpPr>
        <p:spPr>
          <a:xfrm>
            <a:off x="791580" y="1123865"/>
            <a:ext cx="7560840" cy="3462486"/>
          </a:xfrm>
          <a:prstGeom prst="rect">
            <a:avLst/>
          </a:prstGeom>
          <a:noFill/>
        </p:spPr>
        <p:txBody>
          <a:bodyPr wrap="square" rtlCol="0">
            <a:spAutoFit/>
          </a:bodyPr>
          <a:lstStyle/>
          <a:p>
            <a:endParaRPr lang="fr-CH" sz="2500" b="1" dirty="0">
              <a:solidFill>
                <a:prstClr val="black"/>
              </a:solidFill>
            </a:endParaRPr>
          </a:p>
          <a:p>
            <a:endParaRPr lang="fr-CH" sz="2500" b="1" dirty="0">
              <a:solidFill>
                <a:prstClr val="black"/>
              </a:solidFill>
            </a:endParaRPr>
          </a:p>
          <a:p>
            <a:endParaRPr lang="fr-CH" sz="2500" b="1" dirty="0">
              <a:solidFill>
                <a:prstClr val="black"/>
              </a:solidFill>
            </a:endParaRPr>
          </a:p>
          <a:p>
            <a:endParaRPr lang="fr-CH" sz="2500" b="1" dirty="0">
              <a:solidFill>
                <a:prstClr val="black"/>
              </a:solidFill>
            </a:endParaRPr>
          </a:p>
          <a:p>
            <a:pPr algn="ctr"/>
            <a:r>
              <a:rPr lang="fr-CH" sz="2500" dirty="0">
                <a:solidFill>
                  <a:prstClr val="black"/>
                </a:solidFill>
              </a:rPr>
              <a:t>Merci de votre attention !</a:t>
            </a:r>
          </a:p>
          <a:p>
            <a:endParaRPr lang="fr-CH" sz="2500" b="1" dirty="0">
              <a:solidFill>
                <a:prstClr val="black"/>
              </a:solidFill>
            </a:endParaRPr>
          </a:p>
          <a:p>
            <a:endParaRPr lang="fr-CH" sz="2500" b="1" dirty="0">
              <a:solidFill>
                <a:prstClr val="black"/>
              </a:solidFill>
            </a:endParaRPr>
          </a:p>
          <a:p>
            <a:endParaRPr lang="fr-CH" sz="2500" b="1" dirty="0">
              <a:solidFill>
                <a:prstClr val="black"/>
              </a:solidFill>
            </a:endParaRPr>
          </a:p>
          <a:p>
            <a:endParaRPr lang="fr-CH" sz="1900" dirty="0">
              <a:solidFill>
                <a:prstClr val="black"/>
              </a:solidFill>
            </a:endParaRPr>
          </a:p>
        </p:txBody>
      </p:sp>
      <p:pic>
        <p:nvPicPr>
          <p:cNvPr id="8" name="Picture 3">
            <a:extLst>
              <a:ext uri="{FF2B5EF4-FFF2-40B4-BE49-F238E27FC236}">
                <a16:creationId xmlns:a16="http://schemas.microsoft.com/office/drawing/2014/main" id="{1042CC31-85FC-4F2C-AECA-54194FDF8D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2087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908720"/>
            <a:ext cx="8184160" cy="7478970"/>
          </a:xfrm>
          <a:prstGeom prst="rect">
            <a:avLst/>
          </a:prstGeom>
          <a:noFill/>
        </p:spPr>
        <p:txBody>
          <a:bodyPr wrap="square" rtlCol="0">
            <a:spAutoFit/>
          </a:bodyPr>
          <a:lstStyle/>
          <a:p>
            <a:pPr algn="ctr"/>
            <a:endParaRPr lang="fr-CH" sz="2500" dirty="0"/>
          </a:p>
          <a:p>
            <a:pPr algn="ctr"/>
            <a:endParaRPr lang="fr-CH" sz="1500" dirty="0"/>
          </a:p>
          <a:p>
            <a:r>
              <a:rPr lang="fr-FR" sz="2200" b="1" dirty="0"/>
              <a:t>1.	Introduction</a:t>
            </a:r>
          </a:p>
          <a:p>
            <a:pPr marL="457200" indent="-457200">
              <a:buFont typeface="+mj-lt"/>
              <a:buAutoNum type="arabicPeriod"/>
            </a:pPr>
            <a:endParaRPr lang="fr-FR" sz="2200" dirty="0"/>
          </a:p>
          <a:p>
            <a:pPr marL="457200" indent="-457200">
              <a:buFont typeface="Wingdings" panose="05000000000000000000" pitchFamily="2" charset="2"/>
              <a:buChar char="Ø"/>
            </a:pPr>
            <a:r>
              <a:rPr lang="fr-FR" sz="2200" dirty="0"/>
              <a:t>Les faits: un point crucial dans toute procédure</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Les faits à établir -&gt; culpabilité et sanctions</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Comment établir les faits : liberté des moyens de preuve vs </a:t>
            </a:r>
            <a:r>
              <a:rPr lang="fr-FR" sz="2200" i="1" dirty="0"/>
              <a:t>numerus clausus</a:t>
            </a:r>
          </a:p>
          <a:p>
            <a:pPr marL="457200" indent="-457200">
              <a:buFont typeface="Wingdings" panose="05000000000000000000" pitchFamily="2" charset="2"/>
              <a:buChar char="Ø"/>
            </a:pPr>
            <a:endParaRPr lang="fr-FR" sz="2200" i="1" dirty="0"/>
          </a:p>
          <a:p>
            <a:pPr marL="457200" indent="-457200">
              <a:buFont typeface="Wingdings" panose="05000000000000000000" pitchFamily="2" charset="2"/>
              <a:buChar char="Ø"/>
            </a:pPr>
            <a:r>
              <a:rPr lang="fr-FR" sz="2200" dirty="0"/>
              <a:t>Fardeau et appréciation de la preuve</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i="1" dirty="0"/>
              <a:t>Ne bis in idem </a:t>
            </a:r>
            <a:r>
              <a:rPr lang="fr-FR" sz="2200" dirty="0"/>
              <a:t>: une question de faits</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p:txBody>
      </p:sp>
    </p:spTree>
    <p:extLst>
      <p:ext uri="{BB962C8B-B14F-4D97-AF65-F5344CB8AC3E}">
        <p14:creationId xmlns:p14="http://schemas.microsoft.com/office/powerpoint/2010/main" val="415636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1268760"/>
            <a:ext cx="8184160" cy="4093428"/>
          </a:xfrm>
          <a:prstGeom prst="rect">
            <a:avLst/>
          </a:prstGeom>
          <a:noFill/>
        </p:spPr>
        <p:txBody>
          <a:bodyPr wrap="square" rtlCol="0">
            <a:spAutoFit/>
          </a:bodyPr>
          <a:lstStyle/>
          <a:p>
            <a:pPr algn="ctr"/>
            <a:endParaRPr lang="fr-CH" sz="2500" dirty="0"/>
          </a:p>
          <a:p>
            <a:pPr algn="ctr"/>
            <a:endParaRPr lang="fr-CH" sz="1500" dirty="0"/>
          </a:p>
          <a:p>
            <a:r>
              <a:rPr lang="fr-FR" sz="2200" b="1" dirty="0"/>
              <a:t>2.	Le droit d’être informé des charges</a:t>
            </a:r>
          </a:p>
          <a:p>
            <a:pPr marL="457200" indent="-457200">
              <a:buFont typeface="+mj-lt"/>
              <a:buAutoNum type="arabicPeriod"/>
            </a:pPr>
            <a:endParaRPr lang="fr-FR" sz="2200" dirty="0"/>
          </a:p>
          <a:p>
            <a:pPr marL="457200" indent="-457200">
              <a:buFont typeface="Wingdings" panose="05000000000000000000" pitchFamily="2" charset="2"/>
              <a:buChar char="Ø"/>
            </a:pPr>
            <a:r>
              <a:rPr lang="fr-FR" sz="2200" dirty="0"/>
              <a:t>Finalité: savoir pour se défendre</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Un droit fondamental (art. 6 § 3 let. a et b CEDH)</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Un processus dynamique tout au long de la procédure</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Deux moments-clés: la notification initiale des charges et l’acte d’accusation</a:t>
            </a:r>
          </a:p>
        </p:txBody>
      </p:sp>
    </p:spTree>
    <p:extLst>
      <p:ext uri="{BB962C8B-B14F-4D97-AF65-F5344CB8AC3E}">
        <p14:creationId xmlns:p14="http://schemas.microsoft.com/office/powerpoint/2010/main" val="152181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83568" y="564083"/>
            <a:ext cx="7920880" cy="5109091"/>
          </a:xfrm>
          <a:prstGeom prst="rect">
            <a:avLst/>
          </a:prstGeom>
          <a:noFill/>
        </p:spPr>
        <p:txBody>
          <a:bodyPr wrap="square" rtlCol="0">
            <a:spAutoFit/>
          </a:bodyPr>
          <a:lstStyle/>
          <a:p>
            <a:pPr algn="ctr"/>
            <a:endParaRPr lang="fr-CH" sz="2500" dirty="0"/>
          </a:p>
          <a:p>
            <a:pPr algn="ctr"/>
            <a:endParaRPr lang="fr-CH" sz="1500" dirty="0"/>
          </a:p>
          <a:p>
            <a:r>
              <a:rPr lang="fr-FR" sz="2200" b="1" dirty="0"/>
              <a:t>3.	La maxime d’accusation</a:t>
            </a:r>
          </a:p>
          <a:p>
            <a:pPr marL="457200" indent="-457200">
              <a:buFont typeface="+mj-lt"/>
              <a:buAutoNum type="arabicPeriod"/>
            </a:pPr>
            <a:endParaRPr lang="fr-FR" sz="2200" dirty="0"/>
          </a:p>
          <a:p>
            <a:pPr marL="457200" indent="-457200">
              <a:buFont typeface="Wingdings" panose="05000000000000000000" pitchFamily="2" charset="2"/>
              <a:buChar char="Ø"/>
            </a:pPr>
            <a:r>
              <a:rPr lang="fr-FR" sz="2200" dirty="0"/>
              <a:t>Fondement: Droit d’être informé, de préparer sa défense, d’être entendu</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Nécessité d’un acte d’accusation (art. 9 al. 1 CPP)</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Séparation des fonctions entre accusateur et juge (impartialité)</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Immutabilité des faits (art. 350 al. 1 CPP)</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i="1" dirty="0" err="1"/>
              <a:t>Iura</a:t>
            </a:r>
            <a:r>
              <a:rPr lang="fr-FR" sz="2200" i="1" dirty="0"/>
              <a:t> </a:t>
            </a:r>
            <a:r>
              <a:rPr lang="fr-FR" sz="2200" i="1" dirty="0" err="1"/>
              <a:t>novit</a:t>
            </a:r>
            <a:r>
              <a:rPr lang="fr-FR" sz="2200" i="1" dirty="0"/>
              <a:t> </a:t>
            </a:r>
            <a:r>
              <a:rPr lang="fr-FR" sz="2200" i="1" dirty="0" err="1"/>
              <a:t>curia</a:t>
            </a:r>
            <a:r>
              <a:rPr lang="fr-FR" sz="2200" dirty="0"/>
              <a:t>, sous réserve du droit d’être entendu (art. 350 al. 1 et 344 CPP)</a:t>
            </a:r>
          </a:p>
        </p:txBody>
      </p:sp>
    </p:spTree>
    <p:extLst>
      <p:ext uri="{BB962C8B-B14F-4D97-AF65-F5344CB8AC3E}">
        <p14:creationId xmlns:p14="http://schemas.microsoft.com/office/powerpoint/2010/main" val="241415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908720"/>
            <a:ext cx="8184160" cy="4431983"/>
          </a:xfrm>
          <a:prstGeom prst="rect">
            <a:avLst/>
          </a:prstGeom>
          <a:noFill/>
        </p:spPr>
        <p:txBody>
          <a:bodyPr wrap="square" rtlCol="0">
            <a:spAutoFit/>
          </a:bodyPr>
          <a:lstStyle/>
          <a:p>
            <a:pPr algn="ctr"/>
            <a:endParaRPr lang="fr-CH" sz="2500" dirty="0"/>
          </a:p>
          <a:p>
            <a:pPr algn="ctr"/>
            <a:endParaRPr lang="fr-CH" sz="1500" dirty="0"/>
          </a:p>
          <a:p>
            <a:r>
              <a:rPr lang="fr-FR" sz="2200" b="1" dirty="0"/>
              <a:t>4.	La notification initiale des charges</a:t>
            </a:r>
          </a:p>
          <a:p>
            <a:pPr marL="457200" indent="-457200">
              <a:buFont typeface="+mj-lt"/>
              <a:buAutoNum type="arabicPeriod"/>
            </a:pPr>
            <a:endParaRPr lang="fr-FR" sz="2200" dirty="0"/>
          </a:p>
          <a:p>
            <a:pPr marL="457200" indent="-457200">
              <a:buFont typeface="Wingdings" panose="05000000000000000000" pitchFamily="2" charset="2"/>
              <a:buChar char="Ø"/>
            </a:pPr>
            <a:r>
              <a:rPr lang="fr-FR" sz="2200" dirty="0"/>
              <a:t>Avant la première audition (art. 158 al. 1 let. a CPP)</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Dimension factuelle du processus</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Conjointement avec les droits procéduraux</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À rappeler/préciser en cours d’instruction</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endParaRPr lang="fr-FR" sz="2200" dirty="0"/>
          </a:p>
        </p:txBody>
      </p:sp>
    </p:spTree>
    <p:extLst>
      <p:ext uri="{BB962C8B-B14F-4D97-AF65-F5344CB8AC3E}">
        <p14:creationId xmlns:p14="http://schemas.microsoft.com/office/powerpoint/2010/main" val="76083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1042278"/>
            <a:ext cx="8184160" cy="3754874"/>
          </a:xfrm>
          <a:prstGeom prst="rect">
            <a:avLst/>
          </a:prstGeom>
          <a:noFill/>
        </p:spPr>
        <p:txBody>
          <a:bodyPr wrap="square" rtlCol="0">
            <a:spAutoFit/>
          </a:bodyPr>
          <a:lstStyle/>
          <a:p>
            <a:pPr algn="ctr"/>
            <a:endParaRPr lang="fr-CH" sz="2500" dirty="0"/>
          </a:p>
          <a:p>
            <a:pPr algn="ctr"/>
            <a:endParaRPr lang="fr-CH" sz="1500" dirty="0"/>
          </a:p>
          <a:p>
            <a:r>
              <a:rPr lang="fr-FR" sz="2200" b="1" dirty="0"/>
              <a:t>4.	La notification initiale des charges</a:t>
            </a:r>
          </a:p>
          <a:p>
            <a:pPr marL="457200" indent="-457200">
              <a:buFont typeface="+mj-lt"/>
              <a:buAutoNum type="arabicPeriod"/>
            </a:pPr>
            <a:endParaRPr lang="fr-FR" sz="2200" dirty="0"/>
          </a:p>
          <a:p>
            <a:pPr marL="457200" indent="-457200">
              <a:buFont typeface="Wingdings" panose="05000000000000000000" pitchFamily="2" charset="2"/>
              <a:buChar char="Ø"/>
            </a:pPr>
            <a:r>
              <a:rPr lang="fr-FR" sz="2200" dirty="0"/>
              <a:t>Dans une langue accessible au prévenu</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Sous peine d’</a:t>
            </a:r>
            <a:r>
              <a:rPr lang="fr-FR" sz="2200" dirty="0" err="1"/>
              <a:t>inexploitabilité</a:t>
            </a:r>
            <a:r>
              <a:rPr lang="fr-FR" sz="2200" dirty="0"/>
              <a:t> (art. 158 al. 2 </a:t>
            </a:r>
            <a:r>
              <a:rPr lang="fr-FR" sz="2200" i="1" dirty="0"/>
              <a:t>cum</a:t>
            </a:r>
            <a:r>
              <a:rPr lang="fr-FR" sz="2200" dirty="0"/>
              <a:t> 141 al. 1 CPP)</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Un processus qui fixe (provisoirement) le cadre factuel de l’instruction</a:t>
            </a:r>
          </a:p>
          <a:p>
            <a:pPr marL="457200" indent="-457200">
              <a:buFont typeface="Wingdings" panose="05000000000000000000" pitchFamily="2" charset="2"/>
              <a:buChar char="Ø"/>
            </a:pPr>
            <a:endParaRPr lang="fr-FR" sz="2200" dirty="0"/>
          </a:p>
        </p:txBody>
      </p:sp>
    </p:spTree>
    <p:extLst>
      <p:ext uri="{BB962C8B-B14F-4D97-AF65-F5344CB8AC3E}">
        <p14:creationId xmlns:p14="http://schemas.microsoft.com/office/powerpoint/2010/main" val="16435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818703"/>
            <a:ext cx="7488832" cy="4770537"/>
          </a:xfrm>
          <a:prstGeom prst="rect">
            <a:avLst/>
          </a:prstGeom>
          <a:noFill/>
        </p:spPr>
        <p:txBody>
          <a:bodyPr wrap="square" rtlCol="0">
            <a:spAutoFit/>
          </a:bodyPr>
          <a:lstStyle/>
          <a:p>
            <a:pPr algn="ctr"/>
            <a:endParaRPr lang="fr-CH" sz="2500" dirty="0"/>
          </a:p>
          <a:p>
            <a:pPr algn="ctr"/>
            <a:endParaRPr lang="fr-CH" sz="1500" dirty="0"/>
          </a:p>
          <a:p>
            <a:r>
              <a:rPr lang="fr-FR" sz="2200" b="1" dirty="0"/>
              <a:t>5.	L’acte d’accusation </a:t>
            </a:r>
            <a:r>
              <a:rPr lang="fr-FR" sz="2200" b="1" i="1" dirty="0"/>
              <a:t>vs</a:t>
            </a:r>
            <a:r>
              <a:rPr lang="fr-FR" sz="2200" b="1" dirty="0"/>
              <a:t> le classement</a:t>
            </a:r>
          </a:p>
          <a:p>
            <a:endParaRPr lang="fr-FR" sz="2200" dirty="0"/>
          </a:p>
          <a:p>
            <a:pPr marL="457200" indent="-457200">
              <a:buFont typeface="Wingdings" panose="05000000000000000000" pitchFamily="2" charset="2"/>
              <a:buChar char="Ø"/>
            </a:pPr>
            <a:r>
              <a:rPr lang="fr-FR" sz="2200" dirty="0"/>
              <a:t>Un monopole de l’autorité de poursuite</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Nécessité de « refermer » ce qui a été ouvert : classement ou acte d’accusation (OP)</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Dimension factuelle: on renvoie/classe un complexe de faits</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Une appréciation gouvernée par la maxime </a:t>
            </a:r>
            <a:r>
              <a:rPr lang="fr-FR" sz="2200" i="1" dirty="0"/>
              <a:t>in </a:t>
            </a:r>
            <a:r>
              <a:rPr lang="fr-FR" sz="2200" i="1" dirty="0" err="1"/>
              <a:t>dubio</a:t>
            </a:r>
            <a:r>
              <a:rPr lang="fr-FR" sz="2200" i="1" dirty="0"/>
              <a:t> pro </a:t>
            </a:r>
            <a:r>
              <a:rPr lang="fr-FR" sz="2200" i="1" dirty="0" err="1"/>
              <a:t>duriore</a:t>
            </a:r>
            <a:r>
              <a:rPr lang="fr-FR" sz="2200" i="1" dirty="0"/>
              <a:t> </a:t>
            </a:r>
            <a:r>
              <a:rPr lang="fr-FR" sz="2200" dirty="0"/>
              <a:t>(sous réserve de l’opportunité : art. 7-8 CPP)</a:t>
            </a:r>
          </a:p>
          <a:p>
            <a:pPr marL="457200" indent="-457200">
              <a:buFont typeface="Wingdings" panose="05000000000000000000" pitchFamily="2" charset="2"/>
              <a:buChar char="Ø"/>
            </a:pPr>
            <a:endParaRPr lang="fr-FR" sz="2200" dirty="0"/>
          </a:p>
        </p:txBody>
      </p:sp>
    </p:spTree>
    <p:extLst>
      <p:ext uri="{BB962C8B-B14F-4D97-AF65-F5344CB8AC3E}">
        <p14:creationId xmlns:p14="http://schemas.microsoft.com/office/powerpoint/2010/main" val="333205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droit.jpg"/>
          <p:cNvPicPr>
            <a:picLocks noChangeAspect="1"/>
          </p:cNvPicPr>
          <p:nvPr/>
        </p:nvPicPr>
        <p:blipFill>
          <a:blip r:embed="rId2" cstate="print"/>
          <a:stretch>
            <a:fillRect/>
          </a:stretch>
        </p:blipFill>
        <p:spPr>
          <a:xfrm>
            <a:off x="0" y="5779008"/>
            <a:ext cx="9144000" cy="1078992"/>
          </a:xfrm>
          <a:prstGeom prst="rect">
            <a:avLst/>
          </a:prstGeom>
        </p:spPr>
      </p:pic>
      <p:sp>
        <p:nvSpPr>
          <p:cNvPr id="5" name="ZoneTexte 4"/>
          <p:cNvSpPr txBox="1"/>
          <p:nvPr/>
        </p:nvSpPr>
        <p:spPr>
          <a:xfrm>
            <a:off x="348280" y="5921694"/>
            <a:ext cx="5159824" cy="784830"/>
          </a:xfrm>
          <a:prstGeom prst="rect">
            <a:avLst/>
          </a:prstGeom>
          <a:noFill/>
        </p:spPr>
        <p:txBody>
          <a:bodyPr wrap="square" rtlCol="0">
            <a:spAutoFit/>
          </a:bodyPr>
          <a:lstStyle/>
          <a:p>
            <a:r>
              <a:rPr lang="fr-CH" sz="1500" dirty="0">
                <a:solidFill>
                  <a:schemeClr val="bg1"/>
                </a:solidFill>
                <a:latin typeface="Arial" pitchFamily="34" charset="0"/>
                <a:cs typeface="Arial" pitchFamily="34" charset="0"/>
              </a:rPr>
              <a:t>Prof. Yvan Jeanneret </a:t>
            </a:r>
          </a:p>
          <a:p>
            <a:r>
              <a:rPr lang="fr-CH" sz="1500" dirty="0">
                <a:solidFill>
                  <a:schemeClr val="bg1"/>
                </a:solidFill>
                <a:latin typeface="Arial" pitchFamily="34" charset="0"/>
                <a:cs typeface="Arial" pitchFamily="34" charset="0"/>
              </a:rPr>
              <a:t>Journée de formation continue</a:t>
            </a:r>
          </a:p>
          <a:p>
            <a:r>
              <a:rPr lang="fr-CH" sz="1500" dirty="0">
                <a:solidFill>
                  <a:schemeClr val="bg1"/>
                </a:solidFill>
                <a:latin typeface="Arial" pitchFamily="34" charset="0"/>
                <a:cs typeface="Arial" pitchFamily="34" charset="0"/>
              </a:rPr>
              <a:t>17.11.2023</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1560" y="564083"/>
            <a:ext cx="1331193" cy="54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11560" y="908720"/>
            <a:ext cx="8184160" cy="6463308"/>
          </a:xfrm>
          <a:prstGeom prst="rect">
            <a:avLst/>
          </a:prstGeom>
          <a:noFill/>
        </p:spPr>
        <p:txBody>
          <a:bodyPr wrap="square" rtlCol="0">
            <a:spAutoFit/>
          </a:bodyPr>
          <a:lstStyle/>
          <a:p>
            <a:pPr algn="ctr"/>
            <a:endParaRPr lang="fr-CH" sz="2500" dirty="0"/>
          </a:p>
          <a:p>
            <a:pPr algn="ctr"/>
            <a:endParaRPr lang="fr-CH" sz="1500" dirty="0"/>
          </a:p>
          <a:p>
            <a:r>
              <a:rPr lang="fr-FR" sz="2200" b="1" dirty="0"/>
              <a:t>5.	L’acte d’accusation </a:t>
            </a:r>
            <a:r>
              <a:rPr lang="fr-FR" sz="2200" b="1" i="1" dirty="0"/>
              <a:t>vs</a:t>
            </a:r>
            <a:r>
              <a:rPr lang="fr-FR" sz="2200" b="1" dirty="0"/>
              <a:t> le classement</a:t>
            </a:r>
          </a:p>
          <a:p>
            <a:endParaRPr lang="fr-FR" sz="2200" dirty="0"/>
          </a:p>
          <a:p>
            <a:pPr marL="457200" indent="-457200">
              <a:buFont typeface="Wingdings" panose="05000000000000000000" pitchFamily="2" charset="2"/>
              <a:buChar char="Ø"/>
            </a:pPr>
            <a:r>
              <a:rPr lang="fr-FR" sz="2200" dirty="0"/>
              <a:t>Renvoi/classement partiel:</a:t>
            </a:r>
          </a:p>
          <a:p>
            <a:pPr marL="914400" lvl="1" indent="-457200">
              <a:buFont typeface="Wingdings" panose="05000000000000000000" pitchFamily="2" charset="2"/>
              <a:buChar char="v"/>
            </a:pPr>
            <a:r>
              <a:rPr lang="fr-FR" sz="2200" dirty="0"/>
              <a:t>Nécessité d’une décision sur chaque complexe de faits objet de l’instruction (et non pas les qualifications juridiques envisagées)</a:t>
            </a:r>
          </a:p>
          <a:p>
            <a:pPr marL="914400" lvl="1" indent="-457200">
              <a:buFont typeface="Wingdings" panose="05000000000000000000" pitchFamily="2" charset="2"/>
              <a:buChar char="v"/>
            </a:pPr>
            <a:r>
              <a:rPr lang="fr-FR" sz="2200" dirty="0"/>
              <a:t>Un cas particulier: le classement d’une circonstance aggravante spéciale (ATF 148 IV 124)</a:t>
            </a:r>
          </a:p>
          <a:p>
            <a:pPr marL="457200" indent="-457200">
              <a:buFont typeface="Wingdings" panose="05000000000000000000" pitchFamily="2" charset="2"/>
              <a:buChar char="Ø"/>
            </a:pPr>
            <a:endParaRPr lang="fr-FR" sz="2200" dirty="0"/>
          </a:p>
          <a:p>
            <a:pPr marL="457200" indent="-457200">
              <a:buFont typeface="Wingdings" panose="05000000000000000000" pitchFamily="2" charset="2"/>
              <a:buChar char="Ø"/>
            </a:pPr>
            <a:r>
              <a:rPr lang="fr-FR" sz="2200" dirty="0"/>
              <a:t>Recours:</a:t>
            </a:r>
          </a:p>
          <a:p>
            <a:pPr marL="914400" lvl="1" indent="-457200">
              <a:buFont typeface="Wingdings" panose="05000000000000000000" pitchFamily="2" charset="2"/>
              <a:buChar char="v"/>
            </a:pPr>
            <a:r>
              <a:rPr lang="fr-FR" sz="2200" dirty="0"/>
              <a:t>Contre l’acte d’accusation: non (art. 324 al. 2 CPP)</a:t>
            </a:r>
          </a:p>
          <a:p>
            <a:pPr marL="914400" lvl="1" indent="-457200">
              <a:buFont typeface="Wingdings" panose="05000000000000000000" pitchFamily="2" charset="2"/>
              <a:buChar char="v"/>
            </a:pPr>
            <a:r>
              <a:rPr lang="fr-FR" sz="2200" dirty="0"/>
              <a:t>Contre l’ordonnance de classement: oui (art. 322 al. 2 CPP)</a:t>
            </a:r>
          </a:p>
          <a:p>
            <a:pPr marL="914400" lvl="1" indent="-457200">
              <a:buFont typeface="Wingdings" panose="05000000000000000000" pitchFamily="2" charset="2"/>
              <a:buChar char="v"/>
            </a:pPr>
            <a:endParaRPr lang="fr-FR" sz="2200" dirty="0"/>
          </a:p>
          <a:p>
            <a:pPr marL="1371600" lvl="2" indent="-457200">
              <a:buFont typeface="Wingdings" panose="05000000000000000000" pitchFamily="2" charset="2"/>
              <a:buChar char="Ø"/>
            </a:pPr>
            <a:endParaRPr lang="fr-FR" sz="2200" dirty="0"/>
          </a:p>
          <a:p>
            <a:pPr marL="457200" indent="-457200">
              <a:buFont typeface="Wingdings" panose="05000000000000000000" pitchFamily="2" charset="2"/>
              <a:buChar char="Ø"/>
            </a:pPr>
            <a:endParaRPr lang="fr-FR" sz="2200" dirty="0"/>
          </a:p>
          <a:p>
            <a:pPr marL="457200" indent="-457200">
              <a:buFont typeface="+mj-lt"/>
              <a:buAutoNum type="arabicPeriod"/>
            </a:pPr>
            <a:endParaRPr lang="fr-FR" sz="2200" dirty="0"/>
          </a:p>
          <a:p>
            <a:pPr marL="457200" indent="-457200">
              <a:buFont typeface="+mj-lt"/>
              <a:buAutoNum type="arabicPeriod"/>
            </a:pPr>
            <a:endParaRPr lang="fr-FR" sz="2200" dirty="0"/>
          </a:p>
        </p:txBody>
      </p:sp>
    </p:spTree>
    <p:extLst>
      <p:ext uri="{BB962C8B-B14F-4D97-AF65-F5344CB8AC3E}">
        <p14:creationId xmlns:p14="http://schemas.microsoft.com/office/powerpoint/2010/main" val="162132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3781</TotalTime>
  <Words>1550</Words>
  <Application>Microsoft Office PowerPoint</Application>
  <PresentationFormat>Affichage à l'écran (4:3)</PresentationFormat>
  <Paragraphs>323</Paragraphs>
  <Slides>24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24</vt:i4>
      </vt:variant>
    </vt:vector>
  </HeadingPairs>
  <TitlesOfParts>
    <vt:vector size="28"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de Genève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UNIGE</dc:creator>
  <cp:lastModifiedBy>MAGNE Carine</cp:lastModifiedBy>
  <cp:revision>147</cp:revision>
  <cp:lastPrinted>2020-10-30T21:35:27Z</cp:lastPrinted>
  <dcterms:created xsi:type="dcterms:W3CDTF">2010-01-08T14:26:33Z</dcterms:created>
  <dcterms:modified xsi:type="dcterms:W3CDTF">2023-11-13T07:53:09Z</dcterms:modified>
</cp:coreProperties>
</file>