
<file path=[Content_Types].xml><?xml version="1.0" encoding="utf-8"?>
<Types xmlns="http://schemas.openxmlformats.org/package/2006/content-types">
  <Default Extension="png" ContentType="image/png"/>
  <Default Extension="svg" ContentType="image/svg+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9" r:id="rId5"/>
    <p:sldId id="281" r:id="rId6"/>
    <p:sldId id="280" r:id="rId7"/>
    <p:sldId id="262" r:id="rId8"/>
    <p:sldId id="282" r:id="rId9"/>
    <p:sldId id="290" r:id="rId10"/>
    <p:sldId id="289" r:id="rId11"/>
    <p:sldId id="291" r:id="rId12"/>
    <p:sldId id="276" r:id="rId13"/>
    <p:sldId id="258" r:id="rId14"/>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4328" userDrawn="1">
          <p15:clr>
            <a:srgbClr val="A4A3A4"/>
          </p15:clr>
        </p15:guide>
        <p15:guide id="2" pos="1542" userDrawn="1">
          <p15:clr>
            <a:srgbClr val="A4A3A4"/>
          </p15:clr>
        </p15:guide>
        <p15:guide id="3" orient="horz" pos="3224" userDrawn="1">
          <p15:clr>
            <a:srgbClr val="A4A3A4"/>
          </p15:clr>
        </p15:guide>
        <p15:guide id="4"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7D"/>
    <a:srgbClr val="A7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0916" autoAdjust="0"/>
  </p:normalViewPr>
  <p:slideViewPr>
    <p:cSldViewPr snapToObjects="1">
      <p:cViewPr varScale="1">
        <p:scale>
          <a:sx n="104" d="100"/>
          <a:sy n="104" d="100"/>
        </p:scale>
        <p:origin x="1860" y="72"/>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notesViewPr>
    <p:cSldViewPr snapToObjects="1">
      <p:cViewPr varScale="1">
        <p:scale>
          <a:sx n="78" d="100"/>
          <a:sy n="78" d="100"/>
        </p:scale>
        <p:origin x="3984" y="120"/>
      </p:cViewPr>
      <p:guideLst>
        <p:guide orient="horz" pos="4328"/>
        <p:guide pos="1542"/>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3076363" cy="511730"/>
          </a:xfrm>
          <a:prstGeom prst="rect">
            <a:avLst/>
          </a:prstGeom>
        </p:spPr>
        <p:txBody>
          <a:bodyPr vert="horz" lIns="94574" tIns="47287" rIns="94574" bIns="47287" rtlCol="0"/>
          <a:lstStyle>
            <a:lvl1pPr algn="l">
              <a:defRPr sz="1200"/>
            </a:lvl1pPr>
          </a:lstStyle>
          <a:p>
            <a:endParaRPr lang="fr-CH"/>
          </a:p>
        </p:txBody>
      </p:sp>
      <p:sp>
        <p:nvSpPr>
          <p:cNvPr id="3" name="Espace réservé de la date 2"/>
          <p:cNvSpPr>
            <a:spLocks noGrp="1"/>
          </p:cNvSpPr>
          <p:nvPr>
            <p:ph type="dt" sz="quarter" idx="1"/>
          </p:nvPr>
        </p:nvSpPr>
        <p:spPr>
          <a:xfrm>
            <a:off x="4021295" y="2"/>
            <a:ext cx="3076363" cy="511730"/>
          </a:xfrm>
          <a:prstGeom prst="rect">
            <a:avLst/>
          </a:prstGeom>
        </p:spPr>
        <p:txBody>
          <a:bodyPr vert="horz" lIns="94574" tIns="47287" rIns="94574" bIns="47287" rtlCol="0"/>
          <a:lstStyle>
            <a:lvl1pPr algn="r">
              <a:defRPr sz="1200"/>
            </a:lvl1pPr>
          </a:lstStyle>
          <a:p>
            <a:fld id="{E2BF0BAA-0149-45C2-84B7-FBFF9B19686C}" type="datetimeFigureOut">
              <a:rPr lang="fr-CH" smtClean="0"/>
              <a:t>31.10.2023</a:t>
            </a:fld>
            <a:endParaRPr lang="fr-CH"/>
          </a:p>
        </p:txBody>
      </p:sp>
      <p:sp>
        <p:nvSpPr>
          <p:cNvPr id="4" name="Espace réservé du pied de page 3"/>
          <p:cNvSpPr>
            <a:spLocks noGrp="1"/>
          </p:cNvSpPr>
          <p:nvPr>
            <p:ph type="ftr" sz="quarter" idx="2"/>
          </p:nvPr>
        </p:nvSpPr>
        <p:spPr>
          <a:xfrm>
            <a:off x="1" y="9721109"/>
            <a:ext cx="3076363" cy="511730"/>
          </a:xfrm>
          <a:prstGeom prst="rect">
            <a:avLst/>
          </a:prstGeom>
        </p:spPr>
        <p:txBody>
          <a:bodyPr vert="horz" lIns="94574" tIns="47287" rIns="94574" bIns="47287"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4021295" y="9721109"/>
            <a:ext cx="3076363" cy="511730"/>
          </a:xfrm>
          <a:prstGeom prst="rect">
            <a:avLst/>
          </a:prstGeom>
        </p:spPr>
        <p:txBody>
          <a:bodyPr vert="horz" lIns="94574" tIns="47287" rIns="94574" bIns="47287" rtlCol="0" anchor="b"/>
          <a:lstStyle>
            <a:lvl1pPr algn="r">
              <a:defRPr sz="1200"/>
            </a:lvl1pPr>
          </a:lstStyle>
          <a:p>
            <a:fld id="{5FD272F3-13FB-4F5B-BAB5-0A1F2AA2315A}" type="slidenum">
              <a:rPr lang="fr-CH" smtClean="0"/>
              <a:t>‹N°›</a:t>
            </a:fld>
            <a:endParaRPr lang="fr-CH"/>
          </a:p>
        </p:txBody>
      </p:sp>
    </p:spTree>
    <p:extLst>
      <p:ext uri="{BB962C8B-B14F-4D97-AF65-F5344CB8AC3E}">
        <p14:creationId xmlns:p14="http://schemas.microsoft.com/office/powerpoint/2010/main" val="1554638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3076363" cy="511730"/>
          </a:xfrm>
          <a:prstGeom prst="rect">
            <a:avLst/>
          </a:prstGeom>
        </p:spPr>
        <p:txBody>
          <a:bodyPr vert="horz" lIns="94574" tIns="47287" rIns="94574" bIns="47287" rtlCol="0"/>
          <a:lstStyle>
            <a:lvl1pPr algn="l">
              <a:defRPr sz="1200"/>
            </a:lvl1pPr>
          </a:lstStyle>
          <a:p>
            <a:endParaRPr lang="fr-CH"/>
          </a:p>
        </p:txBody>
      </p:sp>
      <p:sp>
        <p:nvSpPr>
          <p:cNvPr id="3" name="Espace réservé de la date 2"/>
          <p:cNvSpPr>
            <a:spLocks noGrp="1"/>
          </p:cNvSpPr>
          <p:nvPr>
            <p:ph type="dt" idx="1"/>
          </p:nvPr>
        </p:nvSpPr>
        <p:spPr>
          <a:xfrm>
            <a:off x="4021295" y="2"/>
            <a:ext cx="3076363" cy="511730"/>
          </a:xfrm>
          <a:prstGeom prst="rect">
            <a:avLst/>
          </a:prstGeom>
        </p:spPr>
        <p:txBody>
          <a:bodyPr vert="horz" lIns="94574" tIns="47287" rIns="94574" bIns="47287" rtlCol="0"/>
          <a:lstStyle>
            <a:lvl1pPr algn="r">
              <a:defRPr sz="1200"/>
            </a:lvl1pPr>
          </a:lstStyle>
          <a:p>
            <a:r>
              <a:rPr lang="fr-CH" dirty="0"/>
              <a:t>17/11/2023</a:t>
            </a: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574" tIns="47287" rIns="94574" bIns="47287" rtlCol="0" anchor="ctr"/>
          <a:lstStyle/>
          <a:p>
            <a:endParaRPr lang="fr-CH"/>
          </a:p>
        </p:txBody>
      </p:sp>
      <p:sp>
        <p:nvSpPr>
          <p:cNvPr id="5" name="Espace réservé des commentaires 4"/>
          <p:cNvSpPr>
            <a:spLocks noGrp="1"/>
          </p:cNvSpPr>
          <p:nvPr>
            <p:ph type="body" sz="quarter" idx="3"/>
          </p:nvPr>
        </p:nvSpPr>
        <p:spPr>
          <a:xfrm>
            <a:off x="709931" y="4861445"/>
            <a:ext cx="5679440" cy="4605575"/>
          </a:xfrm>
          <a:prstGeom prst="rect">
            <a:avLst/>
          </a:prstGeom>
        </p:spPr>
        <p:txBody>
          <a:bodyPr vert="horz" lIns="94574" tIns="47287" rIns="94574" bIns="47287"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1" y="9721109"/>
            <a:ext cx="3076363" cy="511730"/>
          </a:xfrm>
          <a:prstGeom prst="rect">
            <a:avLst/>
          </a:prstGeom>
        </p:spPr>
        <p:txBody>
          <a:bodyPr vert="horz" lIns="94574" tIns="47287" rIns="94574" bIns="47287"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4021295" y="9721109"/>
            <a:ext cx="3076363" cy="511730"/>
          </a:xfrm>
          <a:prstGeom prst="rect">
            <a:avLst/>
          </a:prstGeom>
        </p:spPr>
        <p:txBody>
          <a:bodyPr vert="horz" lIns="94574" tIns="47287" rIns="94574" bIns="47287" rtlCol="0" anchor="b"/>
          <a:lstStyle>
            <a:lvl1pPr algn="r">
              <a:defRPr sz="1200"/>
            </a:lvl1pPr>
          </a:lstStyle>
          <a:p>
            <a:fld id="{EF6B2F0E-D06D-4800-949A-DCE58F61AD5C}" type="slidenum">
              <a:rPr lang="fr-CH" smtClean="0"/>
              <a:pPr/>
              <a:t>‹N°›</a:t>
            </a:fld>
            <a:endParaRPr lang="fr-CH"/>
          </a:p>
        </p:txBody>
      </p:sp>
    </p:spTree>
    <p:extLst>
      <p:ext uri="{BB962C8B-B14F-4D97-AF65-F5344CB8AC3E}">
        <p14:creationId xmlns:p14="http://schemas.microsoft.com/office/powerpoint/2010/main" val="411938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300" dirty="0"/>
          </a:p>
          <a:p>
            <a:endParaRPr lang="de-DE" sz="1300" b="1" dirty="0"/>
          </a:p>
          <a:p>
            <a:endParaRPr lang="de-DE" sz="1300" b="1" dirty="0"/>
          </a:p>
        </p:txBody>
      </p:sp>
      <p:sp>
        <p:nvSpPr>
          <p:cNvPr id="4" name="Foliennummernplatzhalter 3"/>
          <p:cNvSpPr>
            <a:spLocks noGrp="1"/>
          </p:cNvSpPr>
          <p:nvPr>
            <p:ph type="sldNum" sz="quarter" idx="10"/>
          </p:nvPr>
        </p:nvSpPr>
        <p:spPr/>
        <p:txBody>
          <a:bodyPr/>
          <a:lstStyle/>
          <a:p>
            <a:fld id="{EF6B2F0E-D06D-4800-949A-DCE58F61AD5C}" type="slidenum">
              <a:rPr lang="fr-CH" smtClean="0"/>
              <a:pPr/>
              <a:t>1</a:t>
            </a:fld>
            <a:endParaRPr lang="fr-CH"/>
          </a:p>
        </p:txBody>
      </p:sp>
    </p:spTree>
    <p:extLst>
      <p:ext uri="{BB962C8B-B14F-4D97-AF65-F5344CB8AC3E}">
        <p14:creationId xmlns:p14="http://schemas.microsoft.com/office/powerpoint/2010/main" val="2118221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F6B2F0E-D06D-4800-949A-DCE58F61AD5C}" type="slidenum">
              <a:rPr lang="fr-CH" smtClean="0"/>
              <a:pPr/>
              <a:t>10</a:t>
            </a:fld>
            <a:endParaRPr lang="fr-CH"/>
          </a:p>
        </p:txBody>
      </p:sp>
    </p:spTree>
    <p:extLst>
      <p:ext uri="{BB962C8B-B14F-4D97-AF65-F5344CB8AC3E}">
        <p14:creationId xmlns:p14="http://schemas.microsoft.com/office/powerpoint/2010/main" val="36306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45740">
              <a:lnSpc>
                <a:spcPct val="150000"/>
              </a:lnSpc>
              <a:defRPr/>
            </a:pPr>
            <a:endParaRPr lang="de-CH" sz="1400" dirty="0"/>
          </a:p>
          <a:p>
            <a:pPr defTabSz="945740">
              <a:defRPr/>
            </a:pPr>
            <a:endParaRPr lang="de-CH" dirty="0"/>
          </a:p>
          <a:p>
            <a:pPr defTabSz="945740">
              <a:defRPr/>
            </a:pPr>
            <a:endParaRPr lang="fr-FR" b="0" i="0" dirty="0">
              <a:solidFill>
                <a:srgbClr val="000000"/>
              </a:solidFill>
              <a:effectLst/>
              <a:latin typeface="Calibri" panose="020F0502020204030204" pitchFamily="34" charset="0"/>
            </a:endParaRPr>
          </a:p>
        </p:txBody>
      </p:sp>
      <p:sp>
        <p:nvSpPr>
          <p:cNvPr id="4" name="Foliennummernplatzhalter 3"/>
          <p:cNvSpPr>
            <a:spLocks noGrp="1"/>
          </p:cNvSpPr>
          <p:nvPr>
            <p:ph type="sldNum" sz="quarter" idx="10"/>
          </p:nvPr>
        </p:nvSpPr>
        <p:spPr/>
        <p:txBody>
          <a:bodyPr/>
          <a:lstStyle/>
          <a:p>
            <a:fld id="{EF6B2F0E-D06D-4800-949A-DCE58F61AD5C}" type="slidenum">
              <a:rPr lang="fr-CH" smtClean="0"/>
              <a:pPr/>
              <a:t>2</a:t>
            </a:fld>
            <a:endParaRPr lang="fr-CH"/>
          </a:p>
        </p:txBody>
      </p:sp>
    </p:spTree>
    <p:extLst>
      <p:ext uri="{BB962C8B-B14F-4D97-AF65-F5344CB8AC3E}">
        <p14:creationId xmlns:p14="http://schemas.microsoft.com/office/powerpoint/2010/main" val="307121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45740">
              <a:lnSpc>
                <a:spcPct val="150000"/>
              </a:lnSpc>
              <a:defRPr/>
            </a:pPr>
            <a:endParaRPr lang="de-CH" dirty="0"/>
          </a:p>
          <a:p>
            <a:pPr defTabSz="945740">
              <a:defRPr/>
            </a:pPr>
            <a:endParaRPr lang="de-CH" dirty="0"/>
          </a:p>
          <a:p>
            <a:pPr defTabSz="945740">
              <a:defRPr/>
            </a:pPr>
            <a:endParaRPr lang="fr-FR" dirty="0">
              <a:solidFill>
                <a:srgbClr val="000000"/>
              </a:solidFill>
              <a:latin typeface="Calibri" panose="020F0502020204030204" pitchFamily="34" charset="0"/>
            </a:endParaRPr>
          </a:p>
        </p:txBody>
      </p:sp>
      <p:sp>
        <p:nvSpPr>
          <p:cNvPr id="4" name="Foliennummernplatzhalter 3"/>
          <p:cNvSpPr>
            <a:spLocks noGrp="1"/>
          </p:cNvSpPr>
          <p:nvPr>
            <p:ph type="sldNum" sz="quarter" idx="10"/>
          </p:nvPr>
        </p:nvSpPr>
        <p:spPr/>
        <p:txBody>
          <a:bodyPr/>
          <a:lstStyle/>
          <a:p>
            <a:fld id="{EF6B2F0E-D06D-4800-949A-DCE58F61AD5C}" type="slidenum">
              <a:rPr lang="fr-CH" smtClean="0"/>
              <a:pPr/>
              <a:t>3</a:t>
            </a:fld>
            <a:endParaRPr lang="fr-CH"/>
          </a:p>
        </p:txBody>
      </p:sp>
    </p:spTree>
    <p:extLst>
      <p:ext uri="{BB962C8B-B14F-4D97-AF65-F5344CB8AC3E}">
        <p14:creationId xmlns:p14="http://schemas.microsoft.com/office/powerpoint/2010/main" val="4015631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FR" dirty="0">
              <a:solidFill>
                <a:srgbClr val="000000"/>
              </a:solidFill>
            </a:endParaRPr>
          </a:p>
        </p:txBody>
      </p:sp>
      <p:sp>
        <p:nvSpPr>
          <p:cNvPr id="4" name="Foliennummernplatzhalter 3"/>
          <p:cNvSpPr>
            <a:spLocks noGrp="1"/>
          </p:cNvSpPr>
          <p:nvPr>
            <p:ph type="sldNum" sz="quarter" idx="10"/>
          </p:nvPr>
        </p:nvSpPr>
        <p:spPr/>
        <p:txBody>
          <a:bodyPr/>
          <a:lstStyle/>
          <a:p>
            <a:fld id="{EF6B2F0E-D06D-4800-949A-DCE58F61AD5C}" type="slidenum">
              <a:rPr lang="fr-CH" smtClean="0"/>
              <a:pPr/>
              <a:t>4</a:t>
            </a:fld>
            <a:endParaRPr lang="fr-CH"/>
          </a:p>
        </p:txBody>
      </p:sp>
    </p:spTree>
    <p:extLst>
      <p:ext uri="{BB962C8B-B14F-4D97-AF65-F5344CB8AC3E}">
        <p14:creationId xmlns:p14="http://schemas.microsoft.com/office/powerpoint/2010/main" val="769044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45740">
              <a:defRPr/>
            </a:pPr>
            <a:endParaRPr lang="de-CH" dirty="0"/>
          </a:p>
          <a:p>
            <a:pPr defTabSz="945740">
              <a:defRPr/>
            </a:pPr>
            <a:endParaRPr lang="fr-FR" b="0" i="0" dirty="0">
              <a:solidFill>
                <a:srgbClr val="000000"/>
              </a:solidFill>
              <a:effectLst/>
              <a:latin typeface="Calibri" panose="020F0502020204030204" pitchFamily="34" charset="0"/>
            </a:endParaRPr>
          </a:p>
        </p:txBody>
      </p:sp>
      <p:sp>
        <p:nvSpPr>
          <p:cNvPr id="4" name="Foliennummernplatzhalter 3"/>
          <p:cNvSpPr>
            <a:spLocks noGrp="1"/>
          </p:cNvSpPr>
          <p:nvPr>
            <p:ph type="sldNum" sz="quarter" idx="10"/>
          </p:nvPr>
        </p:nvSpPr>
        <p:spPr/>
        <p:txBody>
          <a:bodyPr/>
          <a:lstStyle/>
          <a:p>
            <a:fld id="{EF6B2F0E-D06D-4800-949A-DCE58F61AD5C}" type="slidenum">
              <a:rPr lang="fr-CH" smtClean="0"/>
              <a:pPr/>
              <a:t>5</a:t>
            </a:fld>
            <a:endParaRPr lang="fr-CH"/>
          </a:p>
        </p:txBody>
      </p:sp>
    </p:spTree>
    <p:extLst>
      <p:ext uri="{BB962C8B-B14F-4D97-AF65-F5344CB8AC3E}">
        <p14:creationId xmlns:p14="http://schemas.microsoft.com/office/powerpoint/2010/main" val="2940106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45740">
              <a:lnSpc>
                <a:spcPct val="150000"/>
              </a:lnSpc>
              <a:defRPr/>
            </a:pPr>
            <a:endParaRPr lang="fr-FR" dirty="0">
              <a:latin typeface="Garamond" panose="02020404030301010803" pitchFamily="18" charset="0"/>
              <a:ea typeface="Times New Roman" panose="02020603050405020304" pitchFamily="18" charset="0"/>
              <a:cs typeface="Times New Roman" panose="02020603050405020304" pitchFamily="18" charset="0"/>
            </a:endParaRPr>
          </a:p>
          <a:p>
            <a:pPr defTabSz="945740">
              <a:lnSpc>
                <a:spcPct val="150000"/>
              </a:lnSpc>
              <a:defRPr/>
            </a:pPr>
            <a:endParaRPr lang="fr-FR" dirty="0">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EF6B2F0E-D06D-4800-949A-DCE58F61AD5C}" type="slidenum">
              <a:rPr lang="fr-CH" smtClean="0"/>
              <a:pPr/>
              <a:t>6</a:t>
            </a:fld>
            <a:endParaRPr lang="fr-CH"/>
          </a:p>
        </p:txBody>
      </p:sp>
    </p:spTree>
    <p:extLst>
      <p:ext uri="{BB962C8B-B14F-4D97-AF65-F5344CB8AC3E}">
        <p14:creationId xmlns:p14="http://schemas.microsoft.com/office/powerpoint/2010/main" val="1197662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45740">
              <a:lnSpc>
                <a:spcPct val="150000"/>
              </a:lnSpc>
              <a:defRPr/>
            </a:pPr>
            <a:endParaRPr lang="fr-FR" dirty="0">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EF6B2F0E-D06D-4800-949A-DCE58F61AD5C}" type="slidenum">
              <a:rPr lang="fr-CH" smtClean="0"/>
              <a:pPr/>
              <a:t>7</a:t>
            </a:fld>
            <a:endParaRPr lang="fr-CH"/>
          </a:p>
        </p:txBody>
      </p:sp>
    </p:spTree>
    <p:extLst>
      <p:ext uri="{BB962C8B-B14F-4D97-AF65-F5344CB8AC3E}">
        <p14:creationId xmlns:p14="http://schemas.microsoft.com/office/powerpoint/2010/main" val="3950234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45740">
              <a:lnSpc>
                <a:spcPct val="150000"/>
              </a:lnSpc>
              <a:defRPr/>
            </a:pPr>
            <a:endParaRPr lang="fr-FR" dirty="0">
              <a:latin typeface="+mj-lt"/>
              <a:ea typeface="Times New Roman" panose="02020603050405020304" pitchFamily="18" charset="0"/>
              <a:cs typeface="Times New Roman" panose="02020603050405020304" pitchFamily="18" charset="0"/>
            </a:endParaRPr>
          </a:p>
          <a:p>
            <a:pPr defTabSz="945740">
              <a:lnSpc>
                <a:spcPct val="150000"/>
              </a:lnSpc>
              <a:defRPr/>
            </a:pPr>
            <a:endParaRPr lang="fr-FR" dirty="0">
              <a:latin typeface="+mj-lt"/>
              <a:ea typeface="Times New Roman" panose="02020603050405020304" pitchFamily="18"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EF6B2F0E-D06D-4800-949A-DCE58F61AD5C}" type="slidenum">
              <a:rPr lang="fr-CH" smtClean="0"/>
              <a:pPr/>
              <a:t>8</a:t>
            </a:fld>
            <a:endParaRPr lang="fr-CH"/>
          </a:p>
        </p:txBody>
      </p:sp>
    </p:spTree>
    <p:extLst>
      <p:ext uri="{BB962C8B-B14F-4D97-AF65-F5344CB8AC3E}">
        <p14:creationId xmlns:p14="http://schemas.microsoft.com/office/powerpoint/2010/main" val="1132369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45740">
              <a:lnSpc>
                <a:spcPct val="150000"/>
              </a:lnSpc>
              <a:defRPr/>
            </a:pPr>
            <a:endParaRPr lang="fr-CH" dirty="0"/>
          </a:p>
        </p:txBody>
      </p:sp>
      <p:sp>
        <p:nvSpPr>
          <p:cNvPr id="4" name="Foliennummernplatzhalter 3"/>
          <p:cNvSpPr>
            <a:spLocks noGrp="1"/>
          </p:cNvSpPr>
          <p:nvPr>
            <p:ph type="sldNum" sz="quarter" idx="5"/>
          </p:nvPr>
        </p:nvSpPr>
        <p:spPr/>
        <p:txBody>
          <a:bodyPr/>
          <a:lstStyle/>
          <a:p>
            <a:fld id="{EF6B2F0E-D06D-4800-949A-DCE58F61AD5C}" type="slidenum">
              <a:rPr lang="fr-CH" smtClean="0"/>
              <a:pPr/>
              <a:t>9</a:t>
            </a:fld>
            <a:endParaRPr lang="fr-CH"/>
          </a:p>
        </p:txBody>
      </p:sp>
    </p:spTree>
    <p:extLst>
      <p:ext uri="{BB962C8B-B14F-4D97-AF65-F5344CB8AC3E}">
        <p14:creationId xmlns:p14="http://schemas.microsoft.com/office/powerpoint/2010/main" val="1813938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9"/>
          <p:cNvSpPr>
            <a:spLocks noGrp="1"/>
          </p:cNvSpPr>
          <p:nvPr>
            <p:ph type="pic" sz="quarter" idx="10"/>
          </p:nvPr>
        </p:nvSpPr>
        <p:spPr>
          <a:xfrm>
            <a:off x="0" y="2420888"/>
            <a:ext cx="9144000" cy="4032448"/>
          </a:xfrm>
          <a:prstGeom prst="rect">
            <a:avLst/>
          </a:prstGeom>
        </p:spPr>
        <p:txBody>
          <a:bodyPr/>
          <a:lstStyle>
            <a:lvl1pPr>
              <a:buNone/>
              <a:defRPr/>
            </a:lvl1pPr>
          </a:lstStyle>
          <a:p>
            <a:endParaRPr lang="fr-CH"/>
          </a:p>
        </p:txBody>
      </p:sp>
      <p:sp>
        <p:nvSpPr>
          <p:cNvPr id="11" name="Titre 10"/>
          <p:cNvSpPr>
            <a:spLocks noGrp="1"/>
          </p:cNvSpPr>
          <p:nvPr>
            <p:ph type="title" hasCustomPrompt="1"/>
          </p:nvPr>
        </p:nvSpPr>
        <p:spPr>
          <a:xfrm>
            <a:off x="251520" y="764704"/>
            <a:ext cx="6912768" cy="360040"/>
          </a:xfrm>
          <a:prstGeom prst="rect">
            <a:avLst/>
          </a:prstGeom>
        </p:spPr>
        <p:txBody>
          <a:bodyPr/>
          <a:lstStyle>
            <a:lvl1pPr algn="l">
              <a:defRPr sz="2000" b="1" cap="all" baseline="0">
                <a:solidFill>
                  <a:srgbClr val="004C7D"/>
                </a:solidFill>
                <a:latin typeface="Arial" pitchFamily="34" charset="0"/>
                <a:cs typeface="Arial" pitchFamily="34" charset="0"/>
              </a:defRPr>
            </a:lvl1pPr>
          </a:lstStyle>
          <a:p>
            <a:r>
              <a:rPr lang="fr-FR" dirty="0"/>
              <a:t>Titre général du document</a:t>
            </a:r>
            <a:endParaRPr lang="fr-CH" dirty="0"/>
          </a:p>
        </p:txBody>
      </p:sp>
      <p:sp>
        <p:nvSpPr>
          <p:cNvPr id="13" name="Espace réservé du texte 12"/>
          <p:cNvSpPr>
            <a:spLocks noGrp="1"/>
          </p:cNvSpPr>
          <p:nvPr>
            <p:ph type="body" sz="quarter" idx="11" hasCustomPrompt="1"/>
          </p:nvPr>
        </p:nvSpPr>
        <p:spPr>
          <a:xfrm>
            <a:off x="251520" y="1196752"/>
            <a:ext cx="4032250" cy="3603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aseline="0">
                <a:solidFill>
                  <a:srgbClr val="A7A7A7"/>
                </a:solidFill>
                <a:latin typeface="Arial" pitchFamily="34" charset="0"/>
                <a:cs typeface="Arial" pitchFamily="34" charset="0"/>
              </a:defRPr>
            </a:lvl1pPr>
          </a:lstStyle>
          <a:p>
            <a:pPr lvl="0"/>
            <a:r>
              <a:rPr lang="fr-CH" dirty="0"/>
              <a:t>Sous titre du document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a:xfrm>
            <a:off x="251520" y="548680"/>
            <a:ext cx="7283152" cy="360040"/>
          </a:xfrm>
          <a:prstGeom prst="rect">
            <a:avLst/>
          </a:prstGeom>
          <a:ln>
            <a:noFill/>
          </a:ln>
        </p:spPr>
        <p:txBody>
          <a:bodyPr lIns="36000"/>
          <a:lstStyle>
            <a:lvl1pPr algn="l">
              <a:defRPr sz="1800" b="1" cap="all" baseline="0">
                <a:solidFill>
                  <a:srgbClr val="004C7D"/>
                </a:solidFill>
                <a:latin typeface="Arial" pitchFamily="34" charset="0"/>
                <a:cs typeface="Arial" pitchFamily="34" charset="0"/>
              </a:defRPr>
            </a:lvl1pPr>
          </a:lstStyle>
          <a:p>
            <a:endParaRPr lang="fr-CH" dirty="0"/>
          </a:p>
        </p:txBody>
      </p:sp>
      <p:cxnSp>
        <p:nvCxnSpPr>
          <p:cNvPr id="9" name="Connecteur droit 8"/>
          <p:cNvCxnSpPr/>
          <p:nvPr userDrawn="1"/>
        </p:nvCxnSpPr>
        <p:spPr>
          <a:xfrm>
            <a:off x="251520" y="892055"/>
            <a:ext cx="727280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p:cNvSpPr>
            <a:spLocks noGrp="1"/>
          </p:cNvSpPr>
          <p:nvPr>
            <p:ph type="body" sz="quarter" idx="10"/>
          </p:nvPr>
        </p:nvSpPr>
        <p:spPr>
          <a:xfrm>
            <a:off x="251520" y="1125538"/>
            <a:ext cx="8641655" cy="5183187"/>
          </a:xfrm>
          <a:prstGeom prst="rect">
            <a:avLst/>
          </a:prstGeom>
        </p:spPr>
        <p:txBody>
          <a:bodyPr/>
          <a:lstStyle>
            <a:lvl1pPr>
              <a:buFont typeface="Arial" pitchFamily="34" charset="0"/>
              <a:buChar char="–"/>
              <a:defRPr sz="1600" b="0">
                <a:latin typeface="Arial" pitchFamily="34" charset="0"/>
                <a:cs typeface="Arial" pitchFamily="34" charset="0"/>
              </a:defRPr>
            </a:lvl1pPr>
            <a:lvl2pPr>
              <a:defRPr sz="1600">
                <a:latin typeface="Arial" pitchFamily="34" charset="0"/>
                <a:cs typeface="Arial" pitchFamily="34" charset="0"/>
              </a:defRPr>
            </a:lvl2pPr>
            <a:lvl3pPr>
              <a:buFont typeface="Arial" pitchFamily="34" charset="0"/>
              <a:buChar char="–"/>
              <a:defRPr sz="1600">
                <a:latin typeface="Arial" pitchFamily="34" charset="0"/>
                <a:cs typeface="Arial" pitchFamily="34" charset="0"/>
              </a:defRPr>
            </a:lvl3pPr>
            <a:lvl4pPr>
              <a:buFont typeface="Arial" pitchFamily="34" charset="0"/>
              <a:buChar char="–"/>
              <a:defRPr sz="1600">
                <a:latin typeface="Arial" pitchFamily="34" charset="0"/>
                <a:cs typeface="Arial" pitchFamily="34" charset="0"/>
              </a:defRPr>
            </a:lvl4pPr>
            <a:lvl5pPr>
              <a:buFont typeface="Arial" pitchFamily="34" charset="0"/>
              <a:buChar char="–"/>
              <a:defRPr sz="1600">
                <a:latin typeface="Arial" pitchFamily="34" charset="0"/>
                <a:cs typeface="Arial"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7" name="Espace réservé du texte 6"/>
          <p:cNvSpPr>
            <a:spLocks noGrp="1"/>
          </p:cNvSpPr>
          <p:nvPr>
            <p:ph type="body" sz="quarter" idx="11"/>
          </p:nvPr>
        </p:nvSpPr>
        <p:spPr>
          <a:xfrm>
            <a:off x="251520" y="1124745"/>
            <a:ext cx="8640960" cy="2159794"/>
          </a:xfrm>
          <a:prstGeom prst="rect">
            <a:avLst/>
          </a:prstGeom>
        </p:spPr>
        <p:txBody>
          <a:bodyPr/>
          <a:lstStyle>
            <a:lvl1pPr>
              <a:buFont typeface="Arial" pitchFamily="34" charset="0"/>
              <a:buChar char="–"/>
              <a:defRPr sz="1600">
                <a:latin typeface="Arial" pitchFamily="34" charset="0"/>
                <a:cs typeface="Arial" pitchFamily="34" charset="0"/>
              </a:defRPr>
            </a:lvl1pPr>
            <a:lvl2pPr>
              <a:buFont typeface="Arial" pitchFamily="34" charset="0"/>
              <a:buChar char="–"/>
              <a:defRPr sz="1600">
                <a:latin typeface="Arial" pitchFamily="34" charset="0"/>
                <a:cs typeface="Arial" pitchFamily="34" charset="0"/>
              </a:defRPr>
            </a:lvl2pPr>
            <a:lvl3pPr>
              <a:buFont typeface="Arial" pitchFamily="34" charset="0"/>
              <a:buChar char="–"/>
              <a:defRPr sz="1600">
                <a:latin typeface="Arial" pitchFamily="34" charset="0"/>
                <a:cs typeface="Arial" pitchFamily="34" charset="0"/>
              </a:defRPr>
            </a:lvl3pPr>
            <a:lvl4pPr>
              <a:buFont typeface="Arial" pitchFamily="34" charset="0"/>
              <a:buChar char="–"/>
              <a:defRPr sz="1600">
                <a:latin typeface="Arial" pitchFamily="34" charset="0"/>
                <a:cs typeface="Arial" pitchFamily="34" charset="0"/>
              </a:defRPr>
            </a:lvl4pPr>
            <a:lvl5pPr>
              <a:buFont typeface="Arial" pitchFamily="34" charset="0"/>
              <a:buChar char="–"/>
              <a:defRPr sz="1600">
                <a:latin typeface="Arial" pitchFamily="34" charset="0"/>
                <a:cs typeface="Arial"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6" name="Titre 1"/>
          <p:cNvSpPr>
            <a:spLocks noGrp="1"/>
          </p:cNvSpPr>
          <p:nvPr>
            <p:ph type="title"/>
          </p:nvPr>
        </p:nvSpPr>
        <p:spPr>
          <a:xfrm>
            <a:off x="251520" y="559665"/>
            <a:ext cx="7283152" cy="360040"/>
          </a:xfrm>
          <a:prstGeom prst="rect">
            <a:avLst/>
          </a:prstGeom>
          <a:ln>
            <a:noFill/>
          </a:ln>
        </p:spPr>
        <p:txBody>
          <a:bodyPr lIns="36000"/>
          <a:lstStyle>
            <a:lvl1pPr algn="l">
              <a:defRPr sz="1800" b="1" cap="all" baseline="0">
                <a:solidFill>
                  <a:srgbClr val="004C7D"/>
                </a:solidFill>
                <a:latin typeface="Arial" pitchFamily="34" charset="0"/>
                <a:cs typeface="Arial" pitchFamily="34" charset="0"/>
              </a:defRPr>
            </a:lvl1pPr>
          </a:lstStyle>
          <a:p>
            <a:endParaRPr lang="fr-CH" dirty="0"/>
          </a:p>
        </p:txBody>
      </p:sp>
      <p:cxnSp>
        <p:nvCxnSpPr>
          <p:cNvPr id="8" name="Connecteur droit 7"/>
          <p:cNvCxnSpPr/>
          <p:nvPr userDrawn="1"/>
        </p:nvCxnSpPr>
        <p:spPr>
          <a:xfrm>
            <a:off x="251520" y="903040"/>
            <a:ext cx="727280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10" name="Espace réservé pour une image  9"/>
          <p:cNvSpPr>
            <a:spLocks noGrp="1"/>
          </p:cNvSpPr>
          <p:nvPr>
            <p:ph type="pic" sz="quarter" idx="12"/>
          </p:nvPr>
        </p:nvSpPr>
        <p:spPr>
          <a:xfrm>
            <a:off x="250825" y="3500438"/>
            <a:ext cx="8642350" cy="2808287"/>
          </a:xfrm>
          <a:prstGeom prst="rect">
            <a:avLst/>
          </a:prstGeom>
        </p:spPr>
        <p:txBody>
          <a:bodyPr/>
          <a:lstStyle/>
          <a:p>
            <a:endParaRPr lang="fr-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raphique">
    <p:spTree>
      <p:nvGrpSpPr>
        <p:cNvPr id="1" name=""/>
        <p:cNvGrpSpPr/>
        <p:nvPr/>
      </p:nvGrpSpPr>
      <p:grpSpPr>
        <a:xfrm>
          <a:off x="0" y="0"/>
          <a:ext cx="0" cy="0"/>
          <a:chOff x="0" y="0"/>
          <a:chExt cx="0" cy="0"/>
        </a:xfrm>
      </p:grpSpPr>
      <p:sp>
        <p:nvSpPr>
          <p:cNvPr id="4" name="Espace réservé du graphique 3"/>
          <p:cNvSpPr>
            <a:spLocks noGrp="1"/>
          </p:cNvSpPr>
          <p:nvPr>
            <p:ph type="chart" sz="quarter" idx="10"/>
          </p:nvPr>
        </p:nvSpPr>
        <p:spPr>
          <a:xfrm>
            <a:off x="251520" y="3429000"/>
            <a:ext cx="8640960" cy="2879725"/>
          </a:xfrm>
          <a:prstGeom prst="rect">
            <a:avLst/>
          </a:prstGeom>
        </p:spPr>
        <p:txBody>
          <a:bodyPr/>
          <a:lstStyle/>
          <a:p>
            <a:endParaRPr lang="fr-CH"/>
          </a:p>
        </p:txBody>
      </p:sp>
      <p:sp>
        <p:nvSpPr>
          <p:cNvPr id="7" name="Espace réservé du texte 6"/>
          <p:cNvSpPr>
            <a:spLocks noGrp="1"/>
          </p:cNvSpPr>
          <p:nvPr>
            <p:ph type="body" sz="quarter" idx="11"/>
          </p:nvPr>
        </p:nvSpPr>
        <p:spPr>
          <a:xfrm>
            <a:off x="251520" y="1124745"/>
            <a:ext cx="8640960" cy="2159794"/>
          </a:xfrm>
          <a:prstGeom prst="rect">
            <a:avLst/>
          </a:prstGeom>
        </p:spPr>
        <p:txBody>
          <a:bodyPr/>
          <a:lstStyle>
            <a:lvl1pPr>
              <a:buFont typeface="Arial" pitchFamily="34" charset="0"/>
              <a:buChar char="–"/>
              <a:defRPr sz="1600">
                <a:latin typeface="Arial" pitchFamily="34" charset="0"/>
                <a:cs typeface="Arial" pitchFamily="34" charset="0"/>
              </a:defRPr>
            </a:lvl1pPr>
            <a:lvl2pPr>
              <a:buFont typeface="Arial" pitchFamily="34" charset="0"/>
              <a:buChar char="–"/>
              <a:defRPr sz="1600">
                <a:latin typeface="Arial" pitchFamily="34" charset="0"/>
                <a:cs typeface="Arial" pitchFamily="34" charset="0"/>
              </a:defRPr>
            </a:lvl2pPr>
            <a:lvl3pPr>
              <a:buFont typeface="Arial" pitchFamily="34" charset="0"/>
              <a:buChar char="–"/>
              <a:defRPr sz="1600">
                <a:latin typeface="Arial" pitchFamily="34" charset="0"/>
                <a:cs typeface="Arial" pitchFamily="34" charset="0"/>
              </a:defRPr>
            </a:lvl3pPr>
            <a:lvl4pPr>
              <a:buFont typeface="Arial" pitchFamily="34" charset="0"/>
              <a:buChar char="–"/>
              <a:defRPr sz="1600">
                <a:latin typeface="Arial" pitchFamily="34" charset="0"/>
                <a:cs typeface="Arial" pitchFamily="34" charset="0"/>
              </a:defRPr>
            </a:lvl4pPr>
            <a:lvl5pPr>
              <a:buFont typeface="Arial" pitchFamily="34" charset="0"/>
              <a:buChar char="–"/>
              <a:defRPr sz="1600">
                <a:latin typeface="Arial" pitchFamily="34" charset="0"/>
                <a:cs typeface="Arial"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6" name="Titre 1"/>
          <p:cNvSpPr>
            <a:spLocks noGrp="1"/>
          </p:cNvSpPr>
          <p:nvPr>
            <p:ph type="title"/>
          </p:nvPr>
        </p:nvSpPr>
        <p:spPr>
          <a:xfrm>
            <a:off x="251520" y="559665"/>
            <a:ext cx="7283152" cy="360040"/>
          </a:xfrm>
          <a:prstGeom prst="rect">
            <a:avLst/>
          </a:prstGeom>
          <a:ln>
            <a:noFill/>
          </a:ln>
        </p:spPr>
        <p:txBody>
          <a:bodyPr lIns="36000"/>
          <a:lstStyle>
            <a:lvl1pPr algn="l">
              <a:defRPr sz="1800" b="1" cap="all" baseline="0">
                <a:solidFill>
                  <a:srgbClr val="004C7D"/>
                </a:solidFill>
                <a:latin typeface="Arial" pitchFamily="34" charset="0"/>
                <a:cs typeface="Arial" pitchFamily="34" charset="0"/>
              </a:defRPr>
            </a:lvl1pPr>
          </a:lstStyle>
          <a:p>
            <a:endParaRPr lang="fr-CH" dirty="0"/>
          </a:p>
        </p:txBody>
      </p:sp>
      <p:cxnSp>
        <p:nvCxnSpPr>
          <p:cNvPr id="8" name="Connecteur droit 7"/>
          <p:cNvCxnSpPr/>
          <p:nvPr userDrawn="1"/>
        </p:nvCxnSpPr>
        <p:spPr>
          <a:xfrm>
            <a:off x="251520" y="903040"/>
            <a:ext cx="727280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 Image 1">
    <p:spTree>
      <p:nvGrpSpPr>
        <p:cNvPr id="1" name=""/>
        <p:cNvGrpSpPr/>
        <p:nvPr/>
      </p:nvGrpSpPr>
      <p:grpSpPr>
        <a:xfrm>
          <a:off x="0" y="0"/>
          <a:ext cx="0" cy="0"/>
          <a:chOff x="0" y="0"/>
          <a:chExt cx="0" cy="0"/>
        </a:xfrm>
      </p:grpSpPr>
      <p:cxnSp>
        <p:nvCxnSpPr>
          <p:cNvPr id="4" name="Connecteur droit 3"/>
          <p:cNvCxnSpPr/>
          <p:nvPr userDrawn="1"/>
        </p:nvCxnSpPr>
        <p:spPr>
          <a:xfrm>
            <a:off x="251520" y="908720"/>
            <a:ext cx="727280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6" name="Espace réservé du texte 5"/>
          <p:cNvSpPr>
            <a:spLocks noGrp="1"/>
          </p:cNvSpPr>
          <p:nvPr>
            <p:ph type="body" sz="quarter" idx="10"/>
          </p:nvPr>
        </p:nvSpPr>
        <p:spPr>
          <a:xfrm>
            <a:off x="251520" y="1196753"/>
            <a:ext cx="4104456" cy="5040560"/>
          </a:xfrm>
          <a:prstGeom prst="rect">
            <a:avLst/>
          </a:prstGeom>
        </p:spPr>
        <p:txBody>
          <a:bodyPr/>
          <a:lstStyle>
            <a:lvl1pPr>
              <a:buFont typeface="Arial" pitchFamily="34" charset="0"/>
              <a:buChar char="–"/>
              <a:defRPr sz="1600">
                <a:latin typeface="Arial" pitchFamily="34" charset="0"/>
                <a:cs typeface="Arial" pitchFamily="34" charset="0"/>
              </a:defRPr>
            </a:lvl1pPr>
            <a:lvl2pPr>
              <a:buFont typeface="Arial" pitchFamily="34" charset="0"/>
              <a:buChar char="–"/>
              <a:defRPr sz="1600">
                <a:latin typeface="Arial" pitchFamily="34" charset="0"/>
                <a:cs typeface="Arial" pitchFamily="34" charset="0"/>
              </a:defRPr>
            </a:lvl2pPr>
            <a:lvl3pPr>
              <a:buFont typeface="Arial" pitchFamily="34" charset="0"/>
              <a:buChar char="–"/>
              <a:defRPr sz="1600">
                <a:latin typeface="Arial" pitchFamily="34" charset="0"/>
                <a:cs typeface="Arial" pitchFamily="34" charset="0"/>
              </a:defRPr>
            </a:lvl3pPr>
            <a:lvl4pPr>
              <a:buFont typeface="Arial" pitchFamily="34" charset="0"/>
              <a:buChar char="–"/>
              <a:defRPr sz="1600">
                <a:latin typeface="Arial" pitchFamily="34" charset="0"/>
                <a:cs typeface="Arial" pitchFamily="34" charset="0"/>
              </a:defRPr>
            </a:lvl4pPr>
            <a:lvl5pPr>
              <a:buFont typeface="Arial" pitchFamily="34" charset="0"/>
              <a:buChar char="–"/>
              <a:defRPr sz="1600">
                <a:latin typeface="Arial" pitchFamily="34" charset="0"/>
                <a:cs typeface="Arial"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8" name="Espace réservé pour une image  7"/>
          <p:cNvSpPr>
            <a:spLocks noGrp="1"/>
          </p:cNvSpPr>
          <p:nvPr>
            <p:ph type="pic" sz="quarter" idx="11"/>
          </p:nvPr>
        </p:nvSpPr>
        <p:spPr>
          <a:xfrm>
            <a:off x="4788024" y="1196753"/>
            <a:ext cx="4104456" cy="5040559"/>
          </a:xfrm>
          <a:prstGeom prst="rect">
            <a:avLst/>
          </a:prstGeom>
        </p:spPr>
        <p:txBody>
          <a:bodyPr/>
          <a:lstStyle/>
          <a:p>
            <a:endParaRPr lang="fr-CH"/>
          </a:p>
        </p:txBody>
      </p:sp>
      <p:sp>
        <p:nvSpPr>
          <p:cNvPr id="7" name="Titre 1"/>
          <p:cNvSpPr>
            <a:spLocks noGrp="1"/>
          </p:cNvSpPr>
          <p:nvPr>
            <p:ph type="title"/>
          </p:nvPr>
        </p:nvSpPr>
        <p:spPr>
          <a:xfrm>
            <a:off x="251520" y="559665"/>
            <a:ext cx="7283152" cy="360040"/>
          </a:xfrm>
          <a:prstGeom prst="rect">
            <a:avLst/>
          </a:prstGeom>
          <a:ln>
            <a:noFill/>
          </a:ln>
        </p:spPr>
        <p:txBody>
          <a:bodyPr lIns="36000"/>
          <a:lstStyle>
            <a:lvl1pPr algn="l">
              <a:defRPr sz="1800" b="1" cap="all" baseline="0">
                <a:solidFill>
                  <a:srgbClr val="004C7D"/>
                </a:solidFill>
                <a:latin typeface="Arial" pitchFamily="34" charset="0"/>
                <a:cs typeface="Arial" pitchFamily="34" charset="0"/>
              </a:defRPr>
            </a:lvl1pPr>
          </a:lstStyle>
          <a:p>
            <a:endParaRPr lang="fr-C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Texte 1">
    <p:spTree>
      <p:nvGrpSpPr>
        <p:cNvPr id="1" name=""/>
        <p:cNvGrpSpPr/>
        <p:nvPr/>
      </p:nvGrpSpPr>
      <p:grpSpPr>
        <a:xfrm>
          <a:off x="0" y="0"/>
          <a:ext cx="0" cy="0"/>
          <a:chOff x="0" y="0"/>
          <a:chExt cx="0" cy="0"/>
        </a:xfrm>
      </p:grpSpPr>
      <p:sp>
        <p:nvSpPr>
          <p:cNvPr id="10" name="Espace réservé du texte 9"/>
          <p:cNvSpPr>
            <a:spLocks noGrp="1"/>
          </p:cNvSpPr>
          <p:nvPr>
            <p:ph type="body" sz="quarter" idx="10"/>
          </p:nvPr>
        </p:nvSpPr>
        <p:spPr>
          <a:xfrm>
            <a:off x="4788024" y="1196752"/>
            <a:ext cx="4104455" cy="5040536"/>
          </a:xfrm>
          <a:prstGeom prst="rect">
            <a:avLst/>
          </a:prstGeom>
        </p:spPr>
        <p:txBody>
          <a:bodyPr/>
          <a:lstStyle>
            <a:lvl1pPr>
              <a:buFont typeface="Arial" pitchFamily="34" charset="0"/>
              <a:buChar char="–"/>
              <a:defRPr sz="1600">
                <a:latin typeface="Arial" pitchFamily="34" charset="0"/>
                <a:cs typeface="Arial" pitchFamily="34" charset="0"/>
              </a:defRPr>
            </a:lvl1pPr>
            <a:lvl2pPr>
              <a:buFont typeface="Arial" pitchFamily="34" charset="0"/>
              <a:buChar char="–"/>
              <a:defRPr sz="1600">
                <a:latin typeface="Arial" pitchFamily="34" charset="0"/>
                <a:cs typeface="Arial" pitchFamily="34" charset="0"/>
              </a:defRPr>
            </a:lvl2pPr>
            <a:lvl3pPr>
              <a:buFont typeface="Arial" pitchFamily="34" charset="0"/>
              <a:buChar char="–"/>
              <a:defRPr sz="1600">
                <a:latin typeface="Arial" pitchFamily="34" charset="0"/>
                <a:cs typeface="Arial" pitchFamily="34" charset="0"/>
              </a:defRPr>
            </a:lvl3pPr>
            <a:lvl4pPr>
              <a:buFont typeface="Arial" pitchFamily="34" charset="0"/>
              <a:buChar char="–"/>
              <a:defRPr sz="1600">
                <a:latin typeface="Arial" pitchFamily="34" charset="0"/>
                <a:cs typeface="Arial" pitchFamily="34" charset="0"/>
              </a:defRPr>
            </a:lvl4pPr>
            <a:lvl5pPr>
              <a:buFont typeface="Arial" pitchFamily="34" charset="0"/>
              <a:buChar char="–"/>
              <a:defRPr sz="1600">
                <a:latin typeface="Arial" pitchFamily="34" charset="0"/>
                <a:cs typeface="Arial"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12" name="Espace réservé pour une image  11"/>
          <p:cNvSpPr>
            <a:spLocks noGrp="1"/>
          </p:cNvSpPr>
          <p:nvPr>
            <p:ph type="pic" sz="quarter" idx="11"/>
          </p:nvPr>
        </p:nvSpPr>
        <p:spPr>
          <a:xfrm>
            <a:off x="251520" y="1196752"/>
            <a:ext cx="4104456" cy="5040313"/>
          </a:xfrm>
          <a:prstGeom prst="rect">
            <a:avLst/>
          </a:prstGeom>
        </p:spPr>
        <p:txBody>
          <a:bodyPr/>
          <a:lstStyle/>
          <a:p>
            <a:endParaRPr lang="fr-CH"/>
          </a:p>
        </p:txBody>
      </p:sp>
      <p:sp>
        <p:nvSpPr>
          <p:cNvPr id="6" name="Titre 1"/>
          <p:cNvSpPr>
            <a:spLocks noGrp="1"/>
          </p:cNvSpPr>
          <p:nvPr>
            <p:ph type="title"/>
          </p:nvPr>
        </p:nvSpPr>
        <p:spPr>
          <a:xfrm>
            <a:off x="251520" y="559665"/>
            <a:ext cx="7283152" cy="360040"/>
          </a:xfrm>
          <a:prstGeom prst="rect">
            <a:avLst/>
          </a:prstGeom>
          <a:ln>
            <a:noFill/>
          </a:ln>
        </p:spPr>
        <p:txBody>
          <a:bodyPr lIns="36000"/>
          <a:lstStyle>
            <a:lvl1pPr algn="l">
              <a:defRPr sz="1800" b="1" cap="all" baseline="0">
                <a:solidFill>
                  <a:srgbClr val="004C7D"/>
                </a:solidFill>
                <a:latin typeface="Arial" pitchFamily="34" charset="0"/>
                <a:cs typeface="Arial" pitchFamily="34" charset="0"/>
              </a:defRPr>
            </a:lvl1pPr>
          </a:lstStyle>
          <a:p>
            <a:endParaRPr lang="fr-CH" dirty="0"/>
          </a:p>
        </p:txBody>
      </p:sp>
      <p:cxnSp>
        <p:nvCxnSpPr>
          <p:cNvPr id="9" name="Connecteur droit 8"/>
          <p:cNvCxnSpPr/>
          <p:nvPr userDrawn="1"/>
        </p:nvCxnSpPr>
        <p:spPr>
          <a:xfrm>
            <a:off x="251520" y="903040"/>
            <a:ext cx="727280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divers">
    <p:spTree>
      <p:nvGrpSpPr>
        <p:cNvPr id="1" name=""/>
        <p:cNvGrpSpPr/>
        <p:nvPr/>
      </p:nvGrpSpPr>
      <p:grpSpPr>
        <a:xfrm>
          <a:off x="0" y="0"/>
          <a:ext cx="0" cy="0"/>
          <a:chOff x="0" y="0"/>
          <a:chExt cx="0" cy="0"/>
        </a:xfrm>
      </p:grpSpPr>
      <p:sp>
        <p:nvSpPr>
          <p:cNvPr id="6" name="Espace réservé du contenu 5"/>
          <p:cNvSpPr>
            <a:spLocks noGrp="1"/>
          </p:cNvSpPr>
          <p:nvPr>
            <p:ph sz="quarter" idx="10"/>
          </p:nvPr>
        </p:nvSpPr>
        <p:spPr>
          <a:xfrm>
            <a:off x="251520" y="1124744"/>
            <a:ext cx="8640960" cy="5183187"/>
          </a:xfrm>
          <a:prstGeom prst="rect">
            <a:avLst/>
          </a:prstGeom>
        </p:spPr>
        <p:txBody>
          <a:bodyPr/>
          <a:lstStyle>
            <a:lvl1pPr>
              <a:buFont typeface="Arial" pitchFamily="34" charset="0"/>
              <a:buChar char="–"/>
              <a:defRPr sz="1600">
                <a:latin typeface="Arial" pitchFamily="34" charset="0"/>
                <a:cs typeface="Arial" pitchFamily="34" charset="0"/>
              </a:defRPr>
            </a:lvl1pPr>
            <a:lvl2pPr>
              <a:buFont typeface="Arial" pitchFamily="34" charset="0"/>
              <a:buChar char="–"/>
              <a:defRPr sz="1600">
                <a:latin typeface="Arial" pitchFamily="34" charset="0"/>
                <a:cs typeface="Arial" pitchFamily="34" charset="0"/>
              </a:defRPr>
            </a:lvl2pPr>
            <a:lvl3pPr>
              <a:buFont typeface="Arial" pitchFamily="34" charset="0"/>
              <a:buChar char="–"/>
              <a:defRPr sz="1600">
                <a:latin typeface="Arial" pitchFamily="34" charset="0"/>
                <a:cs typeface="Arial" pitchFamily="34" charset="0"/>
              </a:defRPr>
            </a:lvl3pPr>
            <a:lvl4pPr>
              <a:buFont typeface="Arial" pitchFamily="34" charset="0"/>
              <a:buChar char="–"/>
              <a:defRPr sz="1600">
                <a:latin typeface="Arial" pitchFamily="34" charset="0"/>
                <a:cs typeface="Arial" pitchFamily="34" charset="0"/>
              </a:defRPr>
            </a:lvl4pPr>
            <a:lvl5pPr>
              <a:buFont typeface="Arial" pitchFamily="34" charset="0"/>
              <a:buChar char="–"/>
              <a:defRPr sz="1600">
                <a:latin typeface="Arial" pitchFamily="34" charset="0"/>
                <a:cs typeface="Arial"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cxnSp>
        <p:nvCxnSpPr>
          <p:cNvPr id="9" name="Connecteur droit 8"/>
          <p:cNvCxnSpPr/>
          <p:nvPr userDrawn="1"/>
        </p:nvCxnSpPr>
        <p:spPr>
          <a:xfrm>
            <a:off x="251520" y="908720"/>
            <a:ext cx="727280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10" name="Titre 1"/>
          <p:cNvSpPr>
            <a:spLocks noGrp="1"/>
          </p:cNvSpPr>
          <p:nvPr>
            <p:ph type="title"/>
          </p:nvPr>
        </p:nvSpPr>
        <p:spPr>
          <a:xfrm>
            <a:off x="251520" y="559665"/>
            <a:ext cx="7283152" cy="360040"/>
          </a:xfrm>
          <a:prstGeom prst="rect">
            <a:avLst/>
          </a:prstGeom>
          <a:ln>
            <a:noFill/>
          </a:ln>
        </p:spPr>
        <p:txBody>
          <a:bodyPr lIns="36000"/>
          <a:lstStyle>
            <a:lvl1pPr algn="l">
              <a:defRPr sz="1800" b="1" cap="all" baseline="0">
                <a:solidFill>
                  <a:srgbClr val="004C7D"/>
                </a:solidFill>
                <a:latin typeface="Arial" pitchFamily="34" charset="0"/>
                <a:cs typeface="Arial" pitchFamily="34" charset="0"/>
              </a:defRPr>
            </a:lvl1pPr>
          </a:lstStyle>
          <a:p>
            <a:endParaRPr lang="fr-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de fin">
    <p:spTree>
      <p:nvGrpSpPr>
        <p:cNvPr id="1" name=""/>
        <p:cNvGrpSpPr/>
        <p:nvPr/>
      </p:nvGrpSpPr>
      <p:grpSpPr>
        <a:xfrm>
          <a:off x="0" y="0"/>
          <a:ext cx="0" cy="0"/>
          <a:chOff x="0" y="0"/>
          <a:chExt cx="0" cy="0"/>
        </a:xfrm>
      </p:grpSpPr>
      <p:sp>
        <p:nvSpPr>
          <p:cNvPr id="5" name="Titre 1"/>
          <p:cNvSpPr txBox="1">
            <a:spLocks/>
          </p:cNvSpPr>
          <p:nvPr userDrawn="1"/>
        </p:nvSpPr>
        <p:spPr>
          <a:xfrm>
            <a:off x="251520" y="476672"/>
            <a:ext cx="7344816"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tab pos="8162925" algn="l"/>
              </a:tabLst>
              <a:defRPr/>
            </a:pPr>
            <a:r>
              <a:rPr kumimoji="0" lang="fr-CH" sz="2800" b="1" i="0" u="none" strike="noStrike" kern="1200" cap="all" spc="0" normalizeH="0" baseline="0" noProof="0">
                <a:ln>
                  <a:noFill/>
                </a:ln>
                <a:solidFill>
                  <a:srgbClr val="004C7D"/>
                </a:solidFill>
                <a:effectLst/>
                <a:uLnTx/>
                <a:uFillTx/>
                <a:latin typeface="Arial" pitchFamily="34" charset="0"/>
                <a:ea typeface="+mj-ea"/>
                <a:cs typeface="Arial" pitchFamily="34" charset="0"/>
              </a:rPr>
              <a:t>Merci de votre attention !</a:t>
            </a:r>
          </a:p>
        </p:txBody>
      </p:sp>
      <p:cxnSp>
        <p:nvCxnSpPr>
          <p:cNvPr id="6" name="Connecteur droit 5"/>
          <p:cNvCxnSpPr/>
          <p:nvPr userDrawn="1"/>
        </p:nvCxnSpPr>
        <p:spPr>
          <a:xfrm>
            <a:off x="251520" y="980728"/>
            <a:ext cx="691276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8" name="Espace réservé du texte 7"/>
          <p:cNvSpPr>
            <a:spLocks noGrp="1"/>
          </p:cNvSpPr>
          <p:nvPr>
            <p:ph type="body" sz="quarter" idx="10" hasCustomPrompt="1"/>
          </p:nvPr>
        </p:nvSpPr>
        <p:spPr>
          <a:xfrm>
            <a:off x="251520" y="1844824"/>
            <a:ext cx="3168650" cy="2089150"/>
          </a:xfrm>
          <a:prstGeom prst="rect">
            <a:avLst/>
          </a:prstGeom>
        </p:spPr>
        <p:txBody>
          <a:bodyPr/>
          <a:lstStyle>
            <a:lvl1pPr algn="l">
              <a:buNone/>
              <a:tabLst>
                <a:tab pos="266700" algn="l"/>
                <a:tab pos="8077200" algn="r"/>
              </a:tabLst>
              <a:defRPr/>
            </a:lvl1pPr>
            <a:lvl2pPr>
              <a:buNone/>
              <a:defRPr/>
            </a:lvl2pPr>
          </a:lstStyle>
          <a:p>
            <a:pPr algn="l">
              <a:buNone/>
              <a:tabLst>
                <a:tab pos="8077200" algn="r"/>
              </a:tabLst>
            </a:pPr>
            <a:r>
              <a:rPr lang="fr-CH" sz="1400" dirty="0">
                <a:solidFill>
                  <a:srgbClr val="004C7D"/>
                </a:solidFill>
                <a:latin typeface="Arial" pitchFamily="34" charset="0"/>
                <a:cs typeface="Arial" pitchFamily="34" charset="0"/>
              </a:rPr>
              <a:t>Nom Entité</a:t>
            </a:r>
          </a:p>
          <a:p>
            <a:pPr algn="l">
              <a:buNone/>
              <a:tabLst>
                <a:tab pos="266700" algn="l"/>
                <a:tab pos="8077200" algn="r"/>
              </a:tabLst>
            </a:pPr>
            <a:r>
              <a:rPr lang="fr-CH" sz="1050" dirty="0">
                <a:solidFill>
                  <a:srgbClr val="004C7D"/>
                </a:solidFill>
                <a:latin typeface="Arial" pitchFamily="34" charset="0"/>
                <a:cs typeface="Arial" pitchFamily="34" charset="0"/>
              </a:rPr>
              <a:t>Adresse</a:t>
            </a:r>
          </a:p>
          <a:p>
            <a:pPr algn="l">
              <a:buNone/>
              <a:tabLst>
                <a:tab pos="266700" algn="l"/>
                <a:tab pos="8077200" algn="r"/>
              </a:tabLst>
            </a:pPr>
            <a:r>
              <a:rPr lang="fr-CH" sz="1050" dirty="0">
                <a:solidFill>
                  <a:srgbClr val="004C7D"/>
                </a:solidFill>
                <a:latin typeface="Arial" pitchFamily="34" charset="0"/>
                <a:cs typeface="Arial" pitchFamily="34" charset="0"/>
              </a:rPr>
              <a:t>CH-2000 Neuchâtel</a:t>
            </a:r>
          </a:p>
          <a:p>
            <a:pPr algn="l">
              <a:buNone/>
              <a:tabLst>
                <a:tab pos="266700" algn="l"/>
                <a:tab pos="8077200" algn="r"/>
              </a:tabLst>
            </a:pPr>
            <a:r>
              <a:rPr lang="fr-CH" sz="1050" dirty="0">
                <a:solidFill>
                  <a:srgbClr val="004C7D"/>
                </a:solidFill>
                <a:latin typeface="Arial" pitchFamily="34" charset="0"/>
                <a:cs typeface="Arial" pitchFamily="34" charset="0"/>
              </a:rPr>
              <a:t>Prenom.Nom@unine.ch </a:t>
            </a:r>
            <a:endParaRPr lang="fr-CH" sz="1400" dirty="0">
              <a:solidFill>
                <a:srgbClr val="004C7D"/>
              </a:solidFill>
              <a:latin typeface="Arial" pitchFamily="34" charset="0"/>
              <a:cs typeface="Arial" pitchFamily="34" charset="0"/>
            </a:endParaRPr>
          </a:p>
          <a:p>
            <a:pPr algn="l">
              <a:buNone/>
              <a:tabLst>
                <a:tab pos="266700" algn="l"/>
                <a:tab pos="8077200" algn="r"/>
              </a:tabLst>
            </a:pPr>
            <a:r>
              <a:rPr lang="fr-CH" sz="1600" dirty="0">
                <a:solidFill>
                  <a:srgbClr val="004C7D"/>
                </a:solidFill>
                <a:latin typeface="Arial" pitchFamily="34" charset="0"/>
                <a:cs typeface="Arial" pitchFamily="34" charset="0"/>
              </a:rPr>
              <a:t>www.unine.ch</a:t>
            </a:r>
          </a:p>
          <a:p>
            <a:pPr lvl="1"/>
            <a:endParaRPr lang="fr-CH" dirty="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5650671"/>
            <a:ext cx="2304256" cy="51463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004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200">
              <a:solidFill>
                <a:schemeClr val="bg1"/>
              </a:solidFill>
              <a:latin typeface="Arial" pitchFamily="34" charset="0"/>
              <a:cs typeface="Arial" pitchFamily="34" charset="0"/>
            </a:endParaRPr>
          </a:p>
          <a:p>
            <a:pPr algn="ctr"/>
            <a:endParaRPr lang="fr-CH" sz="1200">
              <a:solidFill>
                <a:schemeClr val="bg1"/>
              </a:solidFill>
              <a:latin typeface="Arial" pitchFamily="34" charset="0"/>
              <a:cs typeface="Arial" pitchFamily="34" charset="0"/>
            </a:endParaRPr>
          </a:p>
          <a:p>
            <a:pPr algn="ctr"/>
            <a:endParaRPr lang="fr-CH" sz="1200">
              <a:solidFill>
                <a:schemeClr val="bg1"/>
              </a:solidFill>
              <a:latin typeface="Arial" pitchFamily="34" charset="0"/>
              <a:cs typeface="Arial" pitchFamily="34" charset="0"/>
            </a:endParaRPr>
          </a:p>
          <a:p>
            <a:pPr algn="ctr"/>
            <a:endParaRPr lang="fr-CH" sz="1200">
              <a:solidFill>
                <a:schemeClr val="bg1"/>
              </a:solidFill>
              <a:latin typeface="Arial" pitchFamily="34" charset="0"/>
              <a:cs typeface="Arial" pitchFamily="34" charset="0"/>
            </a:endParaRPr>
          </a:p>
          <a:p>
            <a:pPr algn="ctr"/>
            <a:endParaRPr lang="fr-CH" sz="1200">
              <a:solidFill>
                <a:schemeClr val="bg1"/>
              </a:solidFill>
              <a:latin typeface="Arial" pitchFamily="34" charset="0"/>
              <a:cs typeface="Arial" pitchFamily="34" charset="0"/>
            </a:endParaRPr>
          </a:p>
        </p:txBody>
      </p:sp>
      <p:sp>
        <p:nvSpPr>
          <p:cNvPr id="8" name="ZoneTexte 7"/>
          <p:cNvSpPr txBox="1"/>
          <p:nvPr userDrawn="1"/>
        </p:nvSpPr>
        <p:spPr>
          <a:xfrm>
            <a:off x="179512" y="6596390"/>
            <a:ext cx="2592288" cy="261610"/>
          </a:xfrm>
          <a:prstGeom prst="rect">
            <a:avLst/>
          </a:prstGeom>
          <a:noFill/>
        </p:spPr>
        <p:txBody>
          <a:bodyPr wrap="square" rtlCol="0">
            <a:spAutoFit/>
          </a:bodyPr>
          <a:lstStyle/>
          <a:p>
            <a:pPr>
              <a:tabLst>
                <a:tab pos="447675" algn="l"/>
                <a:tab pos="6543675" algn="l"/>
                <a:tab pos="8877300" algn="r"/>
              </a:tabLst>
            </a:pPr>
            <a:r>
              <a:rPr lang="fr-CH" sz="1100" baseline="0">
                <a:solidFill>
                  <a:schemeClr val="bg1"/>
                </a:solidFill>
                <a:latin typeface="Arial" pitchFamily="34" charset="0"/>
                <a:cs typeface="Arial" pitchFamily="34" charset="0"/>
              </a:rPr>
              <a:t>Prof. Nadja </a:t>
            </a:r>
            <a:r>
              <a:rPr lang="fr-CH" sz="1100" baseline="0" err="1">
                <a:solidFill>
                  <a:schemeClr val="bg1"/>
                </a:solidFill>
                <a:latin typeface="Arial" pitchFamily="34" charset="0"/>
                <a:cs typeface="Arial" pitchFamily="34" charset="0"/>
              </a:rPr>
              <a:t>Capus</a:t>
            </a:r>
            <a:endParaRPr lang="fr-CH" sz="1100" baseline="0">
              <a:solidFill>
                <a:schemeClr val="bg1"/>
              </a:solidFill>
              <a:latin typeface="Arial" pitchFamily="34" charset="0"/>
              <a:cs typeface="Arial" pitchFamily="34" charset="0"/>
            </a:endParaRPr>
          </a:p>
        </p:txBody>
      </p:sp>
      <p:sp>
        <p:nvSpPr>
          <p:cNvPr id="12" name="ZoneTexte 11"/>
          <p:cNvSpPr txBox="1"/>
          <p:nvPr userDrawn="1"/>
        </p:nvSpPr>
        <p:spPr>
          <a:xfrm>
            <a:off x="2915816" y="6596390"/>
            <a:ext cx="3312368" cy="261610"/>
          </a:xfrm>
          <a:prstGeom prst="rect">
            <a:avLst/>
          </a:prstGeom>
          <a:noFill/>
        </p:spPr>
        <p:txBody>
          <a:bodyPr wrap="square" rtlCol="0">
            <a:spAutoFit/>
          </a:bodyPr>
          <a:lstStyle/>
          <a:p>
            <a:pPr algn="ctr">
              <a:tabLst>
                <a:tab pos="447675" algn="l"/>
                <a:tab pos="4219575" algn="l"/>
              </a:tabLst>
            </a:pPr>
            <a:r>
              <a:rPr lang="fr-CH" sz="1100">
                <a:solidFill>
                  <a:schemeClr val="bg1"/>
                </a:solidFill>
                <a:latin typeface="Arial" pitchFamily="34" charset="0"/>
                <a:cs typeface="Arial" pitchFamily="34" charset="0"/>
              </a:rPr>
              <a:t>Nouveautés en droit pénal et procédure pénale</a:t>
            </a:r>
          </a:p>
        </p:txBody>
      </p:sp>
      <p:sp>
        <p:nvSpPr>
          <p:cNvPr id="15" name="ZoneTexte 14"/>
          <p:cNvSpPr txBox="1"/>
          <p:nvPr userDrawn="1"/>
        </p:nvSpPr>
        <p:spPr>
          <a:xfrm>
            <a:off x="6876256" y="6596390"/>
            <a:ext cx="2160240" cy="430887"/>
          </a:xfrm>
          <a:prstGeom prst="rect">
            <a:avLst/>
          </a:prstGeom>
          <a:noFill/>
        </p:spPr>
        <p:txBody>
          <a:bodyPr wrap="square" rtlCol="0">
            <a:spAutoFit/>
          </a:bodyPr>
          <a:lstStyle/>
          <a:p>
            <a:pPr algn="r">
              <a:tabLst>
                <a:tab pos="447675" algn="l"/>
                <a:tab pos="4219575" algn="l"/>
              </a:tabLst>
            </a:pPr>
            <a:r>
              <a:rPr lang="fr-CH" sz="1100" dirty="0">
                <a:solidFill>
                  <a:schemeClr val="bg1"/>
                </a:solidFill>
                <a:latin typeface="Arial" pitchFamily="34" charset="0"/>
                <a:cs typeface="Arial" pitchFamily="34" charset="0"/>
              </a:rPr>
              <a:t>Novembre</a:t>
            </a:r>
            <a:r>
              <a:rPr lang="fr-CH" sz="1100" baseline="0" dirty="0">
                <a:solidFill>
                  <a:schemeClr val="bg1"/>
                </a:solidFill>
                <a:latin typeface="Arial" pitchFamily="34" charset="0"/>
                <a:cs typeface="Arial" pitchFamily="34" charset="0"/>
              </a:rPr>
              <a:t> </a:t>
            </a:r>
            <a:r>
              <a:rPr lang="fr-CH" sz="1100" dirty="0">
                <a:solidFill>
                  <a:schemeClr val="bg1"/>
                </a:solidFill>
                <a:latin typeface="Arial" pitchFamily="34" charset="0"/>
                <a:cs typeface="Arial" pitchFamily="34" charset="0"/>
              </a:rPr>
              <a:t>2023</a:t>
            </a:r>
          </a:p>
          <a:p>
            <a:pPr algn="r">
              <a:tabLst>
                <a:tab pos="447675" algn="l"/>
                <a:tab pos="4219575" algn="l"/>
              </a:tabLst>
            </a:pPr>
            <a:endParaRPr lang="fr-CH" sz="1100" dirty="0">
              <a:solidFill>
                <a:schemeClr val="bg1"/>
              </a:solidFill>
              <a:latin typeface="Arial" pitchFamily="34" charset="0"/>
              <a:cs typeface="Arial" pitchFamily="34" charset="0"/>
            </a:endParaRPr>
          </a:p>
        </p:txBody>
      </p:sp>
      <p:pic>
        <p:nvPicPr>
          <p:cNvPr id="2" name="Image 1"/>
          <p:cNvPicPr>
            <a:picLocks/>
          </p:cNvPicPr>
          <p:nvPr userDrawn="1"/>
        </p:nvPicPr>
        <p:blipFill>
          <a:blip r:embed="rId10" cstate="print">
            <a:extLst>
              <a:ext uri="{28A0092B-C50C-407E-A947-70E740481C1C}">
                <a14:useLocalDpi xmlns:a14="http://schemas.microsoft.com/office/drawing/2010/main" val="0"/>
              </a:ext>
            </a:extLst>
          </a:blip>
          <a:stretch>
            <a:fillRect/>
          </a:stretch>
        </p:blipFill>
        <p:spPr>
          <a:xfrm>
            <a:off x="0" y="6453344"/>
            <a:ext cx="9180000" cy="72000"/>
          </a:xfrm>
          <a:prstGeom prst="rect">
            <a:avLst/>
          </a:prstGeom>
        </p:spPr>
      </p:pic>
      <p:pic>
        <p:nvPicPr>
          <p:cNvPr id="3" name="Grafik 2">
            <a:extLst>
              <a:ext uri="{FF2B5EF4-FFF2-40B4-BE49-F238E27FC236}">
                <a16:creationId xmlns:a16="http://schemas.microsoft.com/office/drawing/2014/main" id="{C9F0B918-C52B-F675-B20E-2075FB43BAC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207292" y="0"/>
            <a:ext cx="1819810" cy="9280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66" r:id="rId4"/>
    <p:sldLayoutId id="2147483661" r:id="rId5"/>
    <p:sldLayoutId id="2147483650" r:id="rId6"/>
    <p:sldLayoutId id="2147483662" r:id="rId7"/>
    <p:sldLayoutId id="2147483663"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hyperlink" Target="https://www.bger.ch/ext/eurospider/live/fr/php/aza/http/index.php?highlight_docid=aza%3A%2F%2Faza://06-04-2021-1B_26-2021&amp;lang=fr&amp;zoom=&amp;type=show_document"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3.png"/><Relationship Id="rId5" Type="http://schemas.openxmlformats.org/officeDocument/2006/relationships/hyperlink" Target="https://www.bger.ch/ext/eurospider/live/fr/php/aza/http/index.php?highlight_docid=aza%3A%2F%2Faza://06-04-2021-1B_26-2021&amp;lang=fr&amp;zoom=&amp;type=show_document"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6.png"/><Relationship Id="rId5" Type="http://schemas.openxmlformats.org/officeDocument/2006/relationships/hyperlink" Target="https://www.bger.ch/ext/eurospider/live/fr/php/aza/http/index.php?highlight_docid=aza%3A%2F%2Faza://06-04-2021-1B_26-2021&amp;lang=fr&amp;zoom=&amp;type=show_document"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219552" y="1124744"/>
            <a:ext cx="6912768" cy="360040"/>
          </a:xfrm>
        </p:spPr>
        <p:txBody>
          <a:bodyPr/>
          <a:lstStyle/>
          <a:p>
            <a:r>
              <a:rPr lang="fr-CH" dirty="0"/>
              <a:t>Journée de formation continue 2023</a:t>
            </a:r>
          </a:p>
        </p:txBody>
      </p:sp>
      <p:sp>
        <p:nvSpPr>
          <p:cNvPr id="4" name="Espace réservé du texte 3"/>
          <p:cNvSpPr>
            <a:spLocks noGrp="1"/>
          </p:cNvSpPr>
          <p:nvPr>
            <p:ph type="body" sz="quarter" idx="11"/>
            <p:custDataLst>
              <p:tags r:id="rId2"/>
            </p:custDataLst>
          </p:nvPr>
        </p:nvSpPr>
        <p:spPr>
          <a:xfrm>
            <a:off x="260754" y="1557115"/>
            <a:ext cx="6912767" cy="719757"/>
          </a:xfrm>
        </p:spPr>
        <p:txBody>
          <a:bodyPr/>
          <a:lstStyle/>
          <a:p>
            <a:r>
              <a:rPr lang="fr-CH" sz="2400" dirty="0"/>
              <a:t>Nouveautés en procédure pénale et droit pénal</a:t>
            </a:r>
          </a:p>
        </p:txBody>
      </p:sp>
      <p:sp>
        <p:nvSpPr>
          <p:cNvPr id="2" name="ZoneTexte 1"/>
          <p:cNvSpPr txBox="1"/>
          <p:nvPr>
            <p:custDataLst>
              <p:tags r:id="rId3"/>
            </p:custDataLst>
          </p:nvPr>
        </p:nvSpPr>
        <p:spPr>
          <a:xfrm>
            <a:off x="395536" y="2492896"/>
            <a:ext cx="4896544" cy="1107996"/>
          </a:xfrm>
          <a:prstGeom prst="rect">
            <a:avLst/>
          </a:prstGeom>
          <a:noFill/>
        </p:spPr>
        <p:txBody>
          <a:bodyPr wrap="square" rtlCol="0">
            <a:spAutoFit/>
          </a:bodyPr>
          <a:lstStyle/>
          <a:p>
            <a:pPr marL="400050" indent="-400050">
              <a:buFontTx/>
              <a:buAutoNum type="romanUcPeriod"/>
            </a:pPr>
            <a:r>
              <a:rPr lang="fr-CH" sz="2400" dirty="0"/>
              <a:t>Droit procédural</a:t>
            </a:r>
          </a:p>
          <a:p>
            <a:pPr marL="400050" lvl="0" indent="-400050">
              <a:buAutoNum type="romanUcPeriod"/>
            </a:pPr>
            <a:r>
              <a:rPr lang="fr-CH" sz="2400" dirty="0"/>
              <a:t>Droit matériel</a:t>
            </a:r>
            <a:endParaRPr lang="de-DE" sz="2400" dirty="0"/>
          </a:p>
          <a:p>
            <a:endParaRPr lang="fr-CH"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pPr>
              <a:tabLst>
                <a:tab pos="8077200" algn="r"/>
              </a:tabLst>
            </a:pPr>
            <a:r>
              <a:rPr lang="fr-CH" sz="1600">
                <a:solidFill>
                  <a:srgbClr val="004C7D"/>
                </a:solidFill>
                <a:latin typeface="Arial" pitchFamily="34" charset="0"/>
                <a:cs typeface="Arial" pitchFamily="34" charset="0"/>
              </a:rPr>
              <a:t>Prof. Nadja </a:t>
            </a:r>
            <a:r>
              <a:rPr lang="fr-CH" sz="1600" err="1">
                <a:solidFill>
                  <a:srgbClr val="004C7D"/>
                </a:solidFill>
                <a:latin typeface="Arial" pitchFamily="34" charset="0"/>
                <a:cs typeface="Arial" pitchFamily="34" charset="0"/>
              </a:rPr>
              <a:t>Capus</a:t>
            </a:r>
            <a:endParaRPr lang="fr-CH" sz="1600">
              <a:solidFill>
                <a:srgbClr val="004C7D"/>
              </a:solidFill>
              <a:latin typeface="Arial" pitchFamily="34" charset="0"/>
              <a:cs typeface="Arial" pitchFamily="34" charset="0"/>
            </a:endParaRPr>
          </a:p>
          <a:p>
            <a:r>
              <a:rPr lang="fr-CH" sz="1400">
                <a:solidFill>
                  <a:srgbClr val="004C7D"/>
                </a:solidFill>
                <a:latin typeface="Arial" pitchFamily="34" charset="0"/>
                <a:cs typeface="Arial" pitchFamily="34" charset="0"/>
              </a:rPr>
              <a:t>Avenue du Premier-Mars 26</a:t>
            </a:r>
          </a:p>
          <a:p>
            <a:r>
              <a:rPr lang="fr-CH" sz="1400">
                <a:solidFill>
                  <a:srgbClr val="004C7D"/>
                </a:solidFill>
                <a:latin typeface="Arial" pitchFamily="34" charset="0"/>
                <a:cs typeface="Arial" pitchFamily="34" charset="0"/>
              </a:rPr>
              <a:t>CH-2000 Neuchâtel</a:t>
            </a:r>
          </a:p>
          <a:p>
            <a:r>
              <a:rPr lang="fr-CH" sz="1400">
                <a:solidFill>
                  <a:srgbClr val="004C7D"/>
                </a:solidFill>
                <a:latin typeface="Arial" pitchFamily="34" charset="0"/>
                <a:cs typeface="Arial" pitchFamily="34" charset="0"/>
              </a:rPr>
              <a:t>Nadja.Capus@unine.ch </a:t>
            </a:r>
          </a:p>
          <a:p>
            <a:r>
              <a:rPr lang="fr-CH" sz="1800">
                <a:solidFill>
                  <a:srgbClr val="004C7D"/>
                </a:solidFill>
                <a:latin typeface="Arial" pitchFamily="34" charset="0"/>
                <a:cs typeface="Arial" pitchFamily="34" charset="0"/>
              </a:rPr>
              <a:t>www.unine.ch</a:t>
            </a:r>
          </a:p>
          <a:p>
            <a:endParaRPr lang="fr-CH" sz="1600">
              <a:solidFill>
                <a:srgbClr val="004C7D"/>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DE"/>
              <a:t>I. Droit </a:t>
            </a:r>
            <a:r>
              <a:rPr lang="de-DE" err="1"/>
              <a:t>procédural</a:t>
            </a:r>
            <a:endParaRPr lang="de-DE"/>
          </a:p>
        </p:txBody>
      </p:sp>
      <p:sp>
        <p:nvSpPr>
          <p:cNvPr id="3" name="Textplatzhalter 2"/>
          <p:cNvSpPr>
            <a:spLocks noGrp="1"/>
          </p:cNvSpPr>
          <p:nvPr>
            <p:ph type="body" sz="quarter" idx="10"/>
            <p:custDataLst>
              <p:tags r:id="rId2"/>
            </p:custDataLst>
          </p:nvPr>
        </p:nvSpPr>
        <p:spPr>
          <a:xfrm>
            <a:off x="251520" y="1268760"/>
            <a:ext cx="8641655" cy="5183187"/>
          </a:xfrm>
        </p:spPr>
        <p:txBody>
          <a:bodyPr/>
          <a:lstStyle/>
          <a:p>
            <a:pPr marL="0" indent="0" algn="ctr">
              <a:buNone/>
            </a:pPr>
            <a:endParaRPr lang="fr-FR" b="1" dirty="0">
              <a:solidFill>
                <a:srgbClr val="002060"/>
              </a:solidFill>
            </a:endParaRPr>
          </a:p>
          <a:p>
            <a:pPr marL="0" indent="0" algn="ctr">
              <a:buNone/>
            </a:pPr>
            <a:endParaRPr lang="fr-FR" b="1" dirty="0">
              <a:solidFill>
                <a:srgbClr val="002060"/>
              </a:solidFill>
            </a:endParaRPr>
          </a:p>
          <a:p>
            <a:pPr marL="0" indent="0">
              <a:buNone/>
            </a:pPr>
            <a:endParaRPr lang="fr-FR" b="1" dirty="0">
              <a:solidFill>
                <a:srgbClr val="002060"/>
              </a:solidFill>
            </a:endParaRPr>
          </a:p>
          <a:p>
            <a:pPr marL="0" indent="0" algn="just">
              <a:buNone/>
            </a:pPr>
            <a:endParaRPr lang="fr-FR" b="1" dirty="0">
              <a:solidFill>
                <a:srgbClr val="002060"/>
              </a:solidFill>
            </a:endParaRPr>
          </a:p>
          <a:p>
            <a:pPr marL="0" indent="0" algn="just">
              <a:buNone/>
            </a:pPr>
            <a:endParaRPr lang="fr-FR" b="1" dirty="0">
              <a:solidFill>
                <a:srgbClr val="002060"/>
              </a:solidFill>
            </a:endParaRPr>
          </a:p>
          <a:p>
            <a:pPr marL="0" indent="0" algn="just">
              <a:buNone/>
            </a:pPr>
            <a:endParaRPr lang="fr-FR" b="1" dirty="0">
              <a:solidFill>
                <a:srgbClr val="002060"/>
              </a:solidFill>
            </a:endParaRPr>
          </a:p>
          <a:p>
            <a:pPr marL="0" indent="0" algn="just">
              <a:buNone/>
            </a:pPr>
            <a:r>
              <a:rPr lang="fr-FR" b="1" dirty="0">
                <a:solidFill>
                  <a:srgbClr val="002060"/>
                </a:solidFill>
              </a:rPr>
              <a:t>Autorités pénales – entraide judiciaire nationale </a:t>
            </a:r>
          </a:p>
          <a:p>
            <a:pPr marL="0" indent="0" algn="just">
              <a:buNone/>
            </a:pPr>
            <a:endParaRPr lang="fr-FR" b="1" dirty="0">
              <a:solidFill>
                <a:srgbClr val="002060"/>
              </a:solidFill>
            </a:endParaRPr>
          </a:p>
          <a:p>
            <a:pPr marL="0" indent="0" algn="just">
              <a:buNone/>
            </a:pPr>
            <a:r>
              <a:rPr lang="fr-CH" b="1" dirty="0">
                <a:solidFill>
                  <a:srgbClr val="002060"/>
                </a:solidFill>
              </a:rPr>
              <a:t>TF 6B_1298/2022 du 10 juillet 2023 (d) </a:t>
            </a:r>
            <a:r>
              <a:rPr lang="fr-FR" dirty="0"/>
              <a:t>– </a:t>
            </a:r>
            <a:r>
              <a:rPr lang="fr-CH" dirty="0"/>
              <a:t>pour condamner, par ordonnance pénale, un gardien de la prison pour lésions corporelles simples et abus d’autorité, le Ministère public s’est fondé sur les vidéos de surveillance d’un établissement pénitentiaire qu’il a obtenues grâce à une perquisition. Opposition.</a:t>
            </a:r>
          </a:p>
          <a:p>
            <a:pPr marL="0" indent="0" algn="just">
              <a:buNone/>
            </a:pPr>
            <a:endParaRPr lang="fr-FR" dirty="0"/>
          </a:p>
          <a:p>
            <a:pPr marL="0" indent="0" algn="just">
              <a:buNone/>
            </a:pPr>
            <a:r>
              <a:rPr lang="fr-FR" b="1" dirty="0"/>
              <a:t>À retenir </a:t>
            </a:r>
            <a:r>
              <a:rPr lang="fr-FR" dirty="0"/>
              <a:t>: Récolte illicite, preuve néanmoins exploitable (art. 141 al. 2 CPP). Le Ministère public doit impérativement passer par la voie de l’entraide judiciaire nationale au sens des art. 43 </a:t>
            </a:r>
            <a:r>
              <a:rPr lang="fr-FR" dirty="0" err="1"/>
              <a:t>ss</a:t>
            </a:r>
            <a:r>
              <a:rPr lang="fr-FR" dirty="0"/>
              <a:t> CPP (et non par le biais de la perquisition d’enregistrements de l’art. 246 CPP) s’il veut avoir accès aux enregistrements vidéo d’un établissement pénitentiaire. </a:t>
            </a:r>
            <a:endParaRPr lang="de-DE" dirty="0"/>
          </a:p>
        </p:txBody>
      </p:sp>
      <p:pic>
        <p:nvPicPr>
          <p:cNvPr id="10" name="Image 9" descr="Prison">
            <a:extLst>
              <a:ext uri="{FF2B5EF4-FFF2-40B4-BE49-F238E27FC236}">
                <a16:creationId xmlns:a16="http://schemas.microsoft.com/office/drawing/2014/main" id="{F0750074-8D46-46E5-A7BB-1A36C8A6BEE6}"/>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3852000" y="1268760"/>
            <a:ext cx="1440000" cy="144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961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DE"/>
              <a:t>I. Droit </a:t>
            </a:r>
            <a:r>
              <a:rPr lang="de-DE" err="1"/>
              <a:t>procédural</a:t>
            </a:r>
            <a:endParaRPr lang="de-DE"/>
          </a:p>
        </p:txBody>
      </p:sp>
      <p:sp>
        <p:nvSpPr>
          <p:cNvPr id="3" name="Textplatzhalter 2"/>
          <p:cNvSpPr>
            <a:spLocks noGrp="1"/>
          </p:cNvSpPr>
          <p:nvPr>
            <p:ph type="body" sz="quarter" idx="10"/>
            <p:custDataLst>
              <p:tags r:id="rId2"/>
            </p:custDataLst>
          </p:nvPr>
        </p:nvSpPr>
        <p:spPr>
          <a:xfrm>
            <a:off x="251520" y="1268760"/>
            <a:ext cx="8641655" cy="5183187"/>
          </a:xfrm>
        </p:spPr>
        <p:txBody>
          <a:bodyPr/>
          <a:lstStyle/>
          <a:p>
            <a:pPr marL="0" indent="0" algn="ctr">
              <a:buNone/>
            </a:pPr>
            <a:endParaRPr lang="fr-FR" b="1" dirty="0">
              <a:solidFill>
                <a:srgbClr val="002060"/>
              </a:solidFill>
            </a:endParaRPr>
          </a:p>
          <a:p>
            <a:pPr marL="0" indent="0" algn="ctr">
              <a:buNone/>
            </a:pPr>
            <a:endParaRPr lang="fr-FR" b="1" dirty="0">
              <a:solidFill>
                <a:srgbClr val="002060"/>
              </a:solidFill>
            </a:endParaRPr>
          </a:p>
          <a:p>
            <a:pPr marL="0" indent="0">
              <a:buNone/>
            </a:pPr>
            <a:endParaRPr lang="fr-FR" b="1" dirty="0">
              <a:solidFill>
                <a:srgbClr val="002060"/>
              </a:solidFill>
            </a:endParaRPr>
          </a:p>
          <a:p>
            <a:pPr marL="0" indent="0" algn="just">
              <a:buNone/>
            </a:pPr>
            <a:endParaRPr lang="fr-FR" b="1" dirty="0">
              <a:solidFill>
                <a:srgbClr val="002060"/>
              </a:solidFill>
            </a:endParaRPr>
          </a:p>
          <a:p>
            <a:pPr marL="0" indent="0" algn="just">
              <a:buNone/>
            </a:pPr>
            <a:endParaRPr lang="fr-FR" b="1" dirty="0">
              <a:solidFill>
                <a:srgbClr val="002060"/>
              </a:solidFill>
            </a:endParaRPr>
          </a:p>
          <a:p>
            <a:pPr marL="0" indent="0" algn="just">
              <a:buNone/>
            </a:pPr>
            <a:endParaRPr lang="fr-FR" b="1" dirty="0">
              <a:solidFill>
                <a:srgbClr val="002060"/>
              </a:solidFill>
            </a:endParaRPr>
          </a:p>
          <a:p>
            <a:pPr marL="0" indent="0" algn="just">
              <a:buNone/>
            </a:pPr>
            <a:r>
              <a:rPr lang="fr-FR" b="1" dirty="0">
                <a:solidFill>
                  <a:srgbClr val="002060"/>
                </a:solidFill>
              </a:rPr>
              <a:t>Moyens de preuve et fixation de la peine – demande de rapports et de renseignements</a:t>
            </a:r>
          </a:p>
          <a:p>
            <a:pPr marL="0" indent="0" algn="just">
              <a:buNone/>
            </a:pPr>
            <a:endParaRPr lang="fr-FR" b="1" dirty="0">
              <a:solidFill>
                <a:srgbClr val="002060"/>
              </a:solidFill>
            </a:endParaRPr>
          </a:p>
          <a:p>
            <a:pPr marL="0" indent="0" algn="just">
              <a:buNone/>
            </a:pPr>
            <a:r>
              <a:rPr lang="fr-FR" b="1" dirty="0">
                <a:solidFill>
                  <a:srgbClr val="002060"/>
                </a:solidFill>
              </a:rPr>
              <a:t>ATF 148 IV 356 (d) </a:t>
            </a:r>
            <a:r>
              <a:rPr lang="fr-FR" dirty="0"/>
              <a:t>– dans son jugement, la juridiction d’appel s’est basé sur un extrait du casier judiciaire du prévenu datant de plus de huit mois. </a:t>
            </a:r>
          </a:p>
          <a:p>
            <a:pPr marL="0" indent="0" algn="just">
              <a:buNone/>
            </a:pPr>
            <a:endParaRPr lang="fr-FR" dirty="0"/>
          </a:p>
          <a:p>
            <a:pPr marL="0" indent="0" algn="just">
              <a:buNone/>
            </a:pPr>
            <a:r>
              <a:rPr lang="fr-FR" b="1" dirty="0"/>
              <a:t>À retenir </a:t>
            </a:r>
            <a:r>
              <a:rPr lang="fr-FR" dirty="0"/>
              <a:t>: </a:t>
            </a:r>
            <a:r>
              <a:rPr lang="fr-CH" dirty="0"/>
              <a:t>l’autorité pénale qui rend une décision à l’encontre d’un prévenu doit s’assurer que le casier judiciaire sur lequel elle fonde sa décision est actuel. Cela </a:t>
            </a:r>
            <a:r>
              <a:rPr lang="fr-FR" dirty="0"/>
              <a:t>permet de tenir compte des éventuelles procédures pénales pendantes pour la fixation de la peine. </a:t>
            </a:r>
            <a:endParaRPr lang="de-DE" dirty="0"/>
          </a:p>
        </p:txBody>
      </p:sp>
      <p:pic>
        <p:nvPicPr>
          <p:cNvPr id="5" name="Image 4">
            <a:extLst>
              <a:ext uri="{FF2B5EF4-FFF2-40B4-BE49-F238E27FC236}">
                <a16:creationId xmlns:a16="http://schemas.microsoft.com/office/drawing/2014/main" id="{8B1C254E-652A-46AD-BAEB-0FC4B4A5EDA6}"/>
              </a:ext>
            </a:extLst>
          </p:cNvPr>
          <p:cNvPicPr/>
          <p:nvPr/>
        </p:nvPicPr>
        <p:blipFill rotWithShape="1">
          <a:blip r:embed="rId5"/>
          <a:srcRect l="62609" t="13620" r="13567" b="8492"/>
          <a:stretch/>
        </p:blipFill>
        <p:spPr bwMode="auto">
          <a:xfrm>
            <a:off x="3852000" y="1268760"/>
            <a:ext cx="1440000" cy="144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6997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DE"/>
              <a:t>I. Droit </a:t>
            </a:r>
            <a:r>
              <a:rPr lang="de-DE" err="1"/>
              <a:t>procédural</a:t>
            </a:r>
            <a:endParaRPr lang="de-DE"/>
          </a:p>
        </p:txBody>
      </p:sp>
      <p:sp>
        <p:nvSpPr>
          <p:cNvPr id="3" name="Textplatzhalter 2"/>
          <p:cNvSpPr>
            <a:spLocks noGrp="1"/>
          </p:cNvSpPr>
          <p:nvPr>
            <p:ph type="body" sz="quarter" idx="10"/>
            <p:custDataLst>
              <p:tags r:id="rId2"/>
            </p:custDataLst>
          </p:nvPr>
        </p:nvSpPr>
        <p:spPr>
          <a:xfrm>
            <a:off x="251520" y="1268760"/>
            <a:ext cx="8641655" cy="5183187"/>
          </a:xfrm>
        </p:spPr>
        <p:txBody>
          <a:bodyPr/>
          <a:lstStyle/>
          <a:p>
            <a:pPr marL="0" indent="0" algn="ctr">
              <a:buNone/>
            </a:pPr>
            <a:endParaRPr lang="fr-FR" b="1" dirty="0">
              <a:solidFill>
                <a:srgbClr val="002060"/>
              </a:solidFill>
            </a:endParaRPr>
          </a:p>
          <a:p>
            <a:pPr marL="0" indent="0" algn="ctr">
              <a:buNone/>
            </a:pPr>
            <a:endParaRPr lang="fr-FR" b="1" dirty="0">
              <a:solidFill>
                <a:srgbClr val="002060"/>
              </a:solidFill>
            </a:endParaRPr>
          </a:p>
          <a:p>
            <a:pPr marL="0" indent="0">
              <a:buNone/>
            </a:pPr>
            <a:endParaRPr lang="fr-FR" b="1" dirty="0">
              <a:solidFill>
                <a:srgbClr val="002060"/>
              </a:solidFill>
            </a:endParaRPr>
          </a:p>
          <a:p>
            <a:pPr marL="0" indent="0" algn="just">
              <a:buNone/>
            </a:pPr>
            <a:endParaRPr lang="fr-FR" b="1" dirty="0">
              <a:solidFill>
                <a:srgbClr val="002060"/>
              </a:solidFill>
            </a:endParaRPr>
          </a:p>
          <a:p>
            <a:pPr marL="0" indent="0" algn="just">
              <a:buNone/>
            </a:pPr>
            <a:endParaRPr lang="fr-FR" b="1" dirty="0">
              <a:solidFill>
                <a:srgbClr val="002060"/>
              </a:solidFill>
            </a:endParaRPr>
          </a:p>
          <a:p>
            <a:pPr marL="0" indent="0" algn="just">
              <a:buNone/>
            </a:pPr>
            <a:endParaRPr lang="fr-FR" b="1" dirty="0">
              <a:solidFill>
                <a:srgbClr val="002060"/>
              </a:solidFill>
            </a:endParaRPr>
          </a:p>
          <a:p>
            <a:pPr marL="0" indent="0" algn="just">
              <a:buNone/>
            </a:pPr>
            <a:r>
              <a:rPr lang="fr-FR" b="1" dirty="0">
                <a:solidFill>
                  <a:srgbClr val="002060"/>
                </a:solidFill>
              </a:rPr>
              <a:t>Mesures de contrainte – </a:t>
            </a:r>
            <a:r>
              <a:rPr lang="fr-CH" b="1" dirty="0">
                <a:solidFill>
                  <a:srgbClr val="002060"/>
                </a:solidFill>
              </a:rPr>
              <a:t>droit de recours contre une décision de détention provisoire </a:t>
            </a:r>
          </a:p>
          <a:p>
            <a:pPr marL="0" indent="0" algn="just">
              <a:buNone/>
            </a:pPr>
            <a:endParaRPr lang="fr-FR" b="1" dirty="0">
              <a:solidFill>
                <a:srgbClr val="002060"/>
              </a:solidFill>
            </a:endParaRPr>
          </a:p>
          <a:p>
            <a:pPr marL="0" indent="0" algn="just">
              <a:buNone/>
            </a:pPr>
            <a:r>
              <a:rPr lang="fr-FR" b="1" dirty="0">
                <a:solidFill>
                  <a:srgbClr val="002060"/>
                </a:solidFill>
              </a:rPr>
              <a:t>TF 1B_614/2022 et 1B_628/2022 du 10 janvier 2023 (d) </a:t>
            </a:r>
            <a:r>
              <a:rPr lang="fr-FR" dirty="0"/>
              <a:t>– le prévenu conteste la compétence du Ministère public à recourir contre sa mise en liberté. </a:t>
            </a:r>
          </a:p>
          <a:p>
            <a:pPr marL="0" indent="0" algn="just">
              <a:buNone/>
            </a:pPr>
            <a:endParaRPr lang="fr-FR" dirty="0"/>
          </a:p>
          <a:p>
            <a:pPr marL="0" indent="0" algn="just">
              <a:buNone/>
            </a:pPr>
            <a:r>
              <a:rPr lang="fr-FR" b="1" dirty="0"/>
              <a:t>À retenir </a:t>
            </a:r>
            <a:r>
              <a:rPr lang="fr-FR" dirty="0"/>
              <a:t>: </a:t>
            </a:r>
            <a:r>
              <a:rPr lang="fr-CH" u="sng" dirty="0"/>
              <a:t>seule</a:t>
            </a:r>
            <a:r>
              <a:rPr lang="fr-CH" dirty="0"/>
              <a:t> la personne détenue (et non plus le Ministère public) possède le droit de faire recours contre une mise en détention provisoire/pour des motifs de sûreté, la prolongation ou le terme de cette détention (art. 222 CPP et art. 222 </a:t>
            </a:r>
            <a:r>
              <a:rPr lang="fr-CH" dirty="0" err="1"/>
              <a:t>pCPP</a:t>
            </a:r>
            <a:r>
              <a:rPr lang="fr-CH" dirty="0"/>
              <a:t>). </a:t>
            </a:r>
            <a:endParaRPr lang="de-DE" dirty="0"/>
          </a:p>
        </p:txBody>
      </p:sp>
      <p:pic>
        <p:nvPicPr>
          <p:cNvPr id="6" name="Graphique 5" descr="Menottes avec un remplissage uni">
            <a:extLst>
              <a:ext uri="{FF2B5EF4-FFF2-40B4-BE49-F238E27FC236}">
                <a16:creationId xmlns:a16="http://schemas.microsoft.com/office/drawing/2014/main" id="{95B401AD-1257-4616-870D-D0100958EE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52000" y="1268760"/>
            <a:ext cx="1440000" cy="1440000"/>
          </a:xfrm>
          <a:prstGeom prst="rect">
            <a:avLst/>
          </a:prstGeom>
        </p:spPr>
      </p:pic>
    </p:spTree>
    <p:extLst>
      <p:ext uri="{BB962C8B-B14F-4D97-AF65-F5344CB8AC3E}">
        <p14:creationId xmlns:p14="http://schemas.microsoft.com/office/powerpoint/2010/main" val="94256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DE"/>
              <a:t>I. Droit </a:t>
            </a:r>
            <a:r>
              <a:rPr lang="de-DE" err="1"/>
              <a:t>procédural</a:t>
            </a:r>
            <a:endParaRPr lang="de-DE"/>
          </a:p>
        </p:txBody>
      </p:sp>
      <p:sp>
        <p:nvSpPr>
          <p:cNvPr id="3" name="Textplatzhalter 2"/>
          <p:cNvSpPr>
            <a:spLocks noGrp="1"/>
          </p:cNvSpPr>
          <p:nvPr>
            <p:ph type="body" sz="quarter" idx="10"/>
            <p:custDataLst>
              <p:tags r:id="rId2"/>
            </p:custDataLst>
          </p:nvPr>
        </p:nvSpPr>
        <p:spPr>
          <a:xfrm>
            <a:off x="251520" y="1268760"/>
            <a:ext cx="8641655" cy="5183187"/>
          </a:xfrm>
        </p:spPr>
        <p:txBody>
          <a:bodyPr/>
          <a:lstStyle/>
          <a:p>
            <a:pPr marL="0" indent="0" algn="ctr">
              <a:buNone/>
            </a:pPr>
            <a:endParaRPr lang="fr-FR" b="1" dirty="0">
              <a:solidFill>
                <a:srgbClr val="002060"/>
              </a:solidFill>
            </a:endParaRPr>
          </a:p>
          <a:p>
            <a:pPr marL="0" indent="0" algn="ctr">
              <a:buNone/>
            </a:pPr>
            <a:endParaRPr lang="fr-FR" b="1" dirty="0">
              <a:solidFill>
                <a:srgbClr val="002060"/>
              </a:solidFill>
            </a:endParaRPr>
          </a:p>
          <a:p>
            <a:pPr marL="0" indent="0">
              <a:buNone/>
            </a:pPr>
            <a:endParaRPr lang="fr-FR" b="1" dirty="0">
              <a:solidFill>
                <a:srgbClr val="002060"/>
              </a:solidFill>
            </a:endParaRPr>
          </a:p>
          <a:p>
            <a:pPr marL="0" indent="0" algn="just">
              <a:buNone/>
            </a:pPr>
            <a:endParaRPr lang="fr-FR" b="1" dirty="0">
              <a:solidFill>
                <a:srgbClr val="002060"/>
              </a:solidFill>
            </a:endParaRPr>
          </a:p>
          <a:p>
            <a:pPr marL="0" indent="0" algn="just">
              <a:buNone/>
            </a:pPr>
            <a:endParaRPr lang="fr-FR" b="1" dirty="0">
              <a:solidFill>
                <a:srgbClr val="002060"/>
              </a:solidFill>
            </a:endParaRPr>
          </a:p>
          <a:p>
            <a:pPr marL="0" indent="0" algn="just">
              <a:buNone/>
            </a:pPr>
            <a:endParaRPr lang="fr-FR" b="1" dirty="0">
              <a:solidFill>
                <a:srgbClr val="002060"/>
              </a:solidFill>
            </a:endParaRPr>
          </a:p>
          <a:p>
            <a:pPr marL="0" indent="0" algn="just">
              <a:buNone/>
            </a:pPr>
            <a:r>
              <a:rPr lang="fr-FR" b="1" dirty="0">
                <a:solidFill>
                  <a:srgbClr val="002060"/>
                </a:solidFill>
              </a:rPr>
              <a:t>Mesures de contrainte – prolongation d’une mesure de surveillance secrète</a:t>
            </a:r>
          </a:p>
          <a:p>
            <a:pPr marL="0" indent="0" algn="just">
              <a:buNone/>
            </a:pPr>
            <a:endParaRPr lang="fr-FR" b="1" dirty="0">
              <a:solidFill>
                <a:srgbClr val="002060"/>
              </a:solidFill>
            </a:endParaRPr>
          </a:p>
          <a:p>
            <a:pPr marL="0" indent="0" algn="just">
              <a:buNone/>
            </a:pPr>
            <a:r>
              <a:rPr lang="fr-FR" b="1" dirty="0">
                <a:solidFill>
                  <a:srgbClr val="002060"/>
                </a:solidFill>
              </a:rPr>
              <a:t>ATF 149 IV 35 (f) </a:t>
            </a:r>
            <a:r>
              <a:rPr lang="fr-FR" dirty="0"/>
              <a:t>– pose de caméras à l’extérieur de la maison de personnes soupçonnées de traite d’êtres humains. </a:t>
            </a:r>
          </a:p>
          <a:p>
            <a:pPr marL="0" indent="0" algn="just">
              <a:buNone/>
            </a:pPr>
            <a:endParaRPr lang="fr-FR" dirty="0"/>
          </a:p>
          <a:p>
            <a:pPr marL="0" indent="0" algn="just">
              <a:buNone/>
            </a:pPr>
            <a:r>
              <a:rPr lang="fr-FR" b="1" dirty="0"/>
              <a:t>À retenir </a:t>
            </a:r>
            <a:r>
              <a:rPr lang="fr-FR" dirty="0"/>
              <a:t>: lorsque le Ministère public dépose tardivement une requête de prolongation d’une mesure de surveillance secrète, le Tribunal des mesures de contrainte </a:t>
            </a:r>
            <a:r>
              <a:rPr lang="fr-CH" dirty="0"/>
              <a:t>ne peut autoriser la surveillance secrète qu'avec effet au jour où il a reçu la requête de prolongation. Sa décision ne peut ainsi pas couvrir la surveillance opérée entre le terme précédent et le jour de réception de la demande de prolongation. </a:t>
            </a:r>
            <a:endParaRPr lang="de-DE" dirty="0"/>
          </a:p>
        </p:txBody>
      </p:sp>
      <p:pic>
        <p:nvPicPr>
          <p:cNvPr id="5" name="Graphique 4" descr="Überwachungskamera mit einfarbiger Füllung">
            <a:extLst>
              <a:ext uri="{FF2B5EF4-FFF2-40B4-BE49-F238E27FC236}">
                <a16:creationId xmlns:a16="http://schemas.microsoft.com/office/drawing/2014/main" id="{1EFAEF2F-13F6-4EDB-2392-8BCC41F8AB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46942" y="1268016"/>
            <a:ext cx="1450116" cy="1450116"/>
          </a:xfrm>
          <a:prstGeom prst="rect">
            <a:avLst/>
          </a:prstGeom>
        </p:spPr>
      </p:pic>
    </p:spTree>
    <p:extLst>
      <p:ext uri="{BB962C8B-B14F-4D97-AF65-F5344CB8AC3E}">
        <p14:creationId xmlns:p14="http://schemas.microsoft.com/office/powerpoint/2010/main" val="191721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9594E9-0214-B942-98BD-A6C367CEE053}"/>
              </a:ext>
            </a:extLst>
          </p:cNvPr>
          <p:cNvSpPr>
            <a:spLocks noGrp="1"/>
          </p:cNvSpPr>
          <p:nvPr>
            <p:ph type="title"/>
            <p:custDataLst>
              <p:tags r:id="rId1"/>
            </p:custDataLst>
          </p:nvPr>
        </p:nvSpPr>
        <p:spPr/>
        <p:txBody>
          <a:bodyPr/>
          <a:lstStyle/>
          <a:p>
            <a:r>
              <a:rPr lang="de-DE"/>
              <a:t>II. Droit </a:t>
            </a:r>
            <a:r>
              <a:rPr lang="de-DE" err="1"/>
              <a:t>Matériel</a:t>
            </a:r>
            <a:endParaRPr lang="de-DE"/>
          </a:p>
        </p:txBody>
      </p:sp>
      <p:sp>
        <p:nvSpPr>
          <p:cNvPr id="3" name="Textplatzhalter 2">
            <a:extLst>
              <a:ext uri="{FF2B5EF4-FFF2-40B4-BE49-F238E27FC236}">
                <a16:creationId xmlns:a16="http://schemas.microsoft.com/office/drawing/2014/main" id="{3B3A83C5-6AF2-E540-8707-4AB9B89B3292}"/>
              </a:ext>
            </a:extLst>
          </p:cNvPr>
          <p:cNvSpPr>
            <a:spLocks noGrp="1"/>
          </p:cNvSpPr>
          <p:nvPr>
            <p:ph type="body" sz="quarter" idx="10"/>
            <p:custDataLst>
              <p:tags r:id="rId2"/>
            </p:custDataLst>
          </p:nvPr>
        </p:nvSpPr>
        <p:spPr/>
        <p:txBody>
          <a:bodyPr/>
          <a:lstStyle/>
          <a:p>
            <a:pPr marL="0" indent="0">
              <a:buNone/>
            </a:pPr>
            <a:endParaRPr lang="fr-FR" b="1" dirty="0">
              <a:solidFill>
                <a:srgbClr val="002060"/>
              </a:solidFill>
            </a:endParaRPr>
          </a:p>
          <a:p>
            <a:pPr marL="0" indent="0">
              <a:buNone/>
            </a:pPr>
            <a:endParaRPr lang="fr-FR" b="1" dirty="0">
              <a:solidFill>
                <a:srgbClr val="002060"/>
              </a:solidFill>
            </a:endParaRPr>
          </a:p>
          <a:p>
            <a:pPr marL="0" indent="0">
              <a:buNone/>
            </a:pPr>
            <a:endParaRPr lang="fr-FR" b="1" dirty="0">
              <a:solidFill>
                <a:srgbClr val="002060"/>
              </a:solidFill>
            </a:endParaRPr>
          </a:p>
          <a:p>
            <a:pPr marL="0" indent="0">
              <a:buNone/>
            </a:pPr>
            <a:endParaRPr lang="fr-CH" b="1" dirty="0">
              <a:solidFill>
                <a:srgbClr val="002060"/>
              </a:solidFill>
              <a:hlinkClick r:id="rId5">
                <a:extLst>
                  <a:ext uri="{A12FA001-AC4F-418D-AE19-62706E023703}">
                    <ahyp:hlinkClr xmlns:ahyp="http://schemas.microsoft.com/office/drawing/2018/hyperlinkcolor" val="tx"/>
                  </a:ext>
                </a:extLst>
              </a:hlinkClick>
            </a:endParaRPr>
          </a:p>
          <a:p>
            <a:pPr marL="0" indent="0">
              <a:buNone/>
            </a:pPr>
            <a:endParaRPr lang="fr-CH" b="1" dirty="0">
              <a:solidFill>
                <a:srgbClr val="002060"/>
              </a:solidFill>
              <a:hlinkClick r:id="rId5">
                <a:extLst>
                  <a:ext uri="{A12FA001-AC4F-418D-AE19-62706E023703}">
                    <ahyp:hlinkClr xmlns:ahyp="http://schemas.microsoft.com/office/drawing/2018/hyperlinkcolor" val="tx"/>
                  </a:ext>
                </a:extLst>
              </a:hlinkClick>
            </a:endParaRPr>
          </a:p>
          <a:p>
            <a:pPr marL="0" indent="0">
              <a:buNone/>
            </a:pPr>
            <a:endParaRPr lang="fr-CH" b="1" dirty="0">
              <a:solidFill>
                <a:srgbClr val="002060"/>
              </a:solidFill>
              <a:hlinkClick r:id="rId5">
                <a:extLst>
                  <a:ext uri="{A12FA001-AC4F-418D-AE19-62706E023703}">
                    <ahyp:hlinkClr xmlns:ahyp="http://schemas.microsoft.com/office/drawing/2018/hyperlinkcolor" val="tx"/>
                  </a:ext>
                </a:extLst>
              </a:hlinkClick>
            </a:endParaRPr>
          </a:p>
          <a:p>
            <a:pPr marL="0" indent="0" algn="just">
              <a:buNone/>
            </a:pPr>
            <a:endParaRPr lang="fr-FR" b="1" dirty="0">
              <a:solidFill>
                <a:srgbClr val="002060"/>
              </a:solidFill>
            </a:endParaRPr>
          </a:p>
          <a:p>
            <a:pPr marL="0" indent="0" algn="just">
              <a:buNone/>
            </a:pPr>
            <a:r>
              <a:rPr lang="fr-CH" b="1" dirty="0">
                <a:solidFill>
                  <a:srgbClr val="002060"/>
                </a:solidFill>
              </a:rPr>
              <a:t>TF 6B_337/2022 du 12 juillet 2023 (d) et 6B_1267/2022 du 13 juillet 2023 (f) </a:t>
            </a:r>
            <a:r>
              <a:rPr lang="fr-CH" dirty="0"/>
              <a:t>– prévenu condamné à une peine pécuniaire prononcée avec sursis et à une amende additionnelle. </a:t>
            </a:r>
          </a:p>
          <a:p>
            <a:pPr marL="0" indent="0" algn="just">
              <a:buNone/>
            </a:pPr>
            <a:endParaRPr lang="fr-CH" dirty="0"/>
          </a:p>
          <a:p>
            <a:pPr marL="0" indent="0" algn="just">
              <a:buNone/>
            </a:pPr>
            <a:r>
              <a:rPr lang="fr-CH" b="1" dirty="0"/>
              <a:t>À retenir </a:t>
            </a:r>
            <a:r>
              <a:rPr lang="fr-CH" dirty="0"/>
              <a:t>: l’amende additionnelle de l’art. 42 al. 4 CP, dont le caractère est accessoire, ne peut pas dépasser 20% de la sanction globale. Cette dernière comprend la peine principale avec sursis </a:t>
            </a:r>
            <a:r>
              <a:rPr lang="fr-CH" u="sng" dirty="0"/>
              <a:t>et</a:t>
            </a:r>
            <a:r>
              <a:rPr lang="fr-CH" dirty="0"/>
              <a:t> l’amende additionnelle. Des exceptions sont possibles en cas de peines de faible importance pour éviter que la peine cumulée n'ait qu'une portée symbolique.</a:t>
            </a:r>
          </a:p>
          <a:p>
            <a:pPr marL="0" indent="0" algn="just">
              <a:buNone/>
            </a:pPr>
            <a:r>
              <a:rPr lang="fr-CH" dirty="0"/>
              <a:t> </a:t>
            </a:r>
          </a:p>
        </p:txBody>
      </p:sp>
      <p:pic>
        <p:nvPicPr>
          <p:cNvPr id="5" name="Image 4">
            <a:extLst>
              <a:ext uri="{FF2B5EF4-FFF2-40B4-BE49-F238E27FC236}">
                <a16:creationId xmlns:a16="http://schemas.microsoft.com/office/drawing/2014/main" id="{06688444-9258-4413-A832-168F5C25B0C7}"/>
              </a:ext>
            </a:extLst>
          </p:cNvPr>
          <p:cNvPicPr/>
          <p:nvPr/>
        </p:nvPicPr>
        <p:blipFill rotWithShape="1">
          <a:blip r:embed="rId6"/>
          <a:srcRect l="72186" t="42987" r="23261" b="40411"/>
          <a:stretch/>
        </p:blipFill>
        <p:spPr bwMode="auto">
          <a:xfrm>
            <a:off x="3852000" y="1268840"/>
            <a:ext cx="1440000" cy="1440000"/>
          </a:xfrm>
          <a:prstGeom prst="rect">
            <a:avLst/>
          </a:prstGeom>
          <a:ln>
            <a:noFill/>
          </a:ln>
          <a:extLst>
            <a:ext uri="{53640926-AAD7-44D8-BBD7-CCE9431645EC}">
              <a14:shadowObscured xmlns:a14="http://schemas.microsoft.com/office/drawing/2010/main"/>
            </a:ext>
          </a:extLst>
        </p:spPr>
      </p:pic>
      <p:pic>
        <p:nvPicPr>
          <p:cNvPr id="6" name="Image 5">
            <a:extLst>
              <a:ext uri="{FF2B5EF4-FFF2-40B4-BE49-F238E27FC236}">
                <a16:creationId xmlns:a16="http://schemas.microsoft.com/office/drawing/2014/main" id="{44113559-EAAF-4B83-B8B4-56196426A6F8}"/>
              </a:ext>
            </a:extLst>
          </p:cNvPr>
          <p:cNvPicPr/>
          <p:nvPr/>
        </p:nvPicPr>
        <p:blipFill rotWithShape="1">
          <a:blip r:embed="rId7"/>
          <a:srcRect l="50159" t="6385" r="41005" b="50625"/>
          <a:stretch/>
        </p:blipFill>
        <p:spPr bwMode="auto">
          <a:xfrm>
            <a:off x="3852000" y="1268760"/>
            <a:ext cx="1440000" cy="144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9622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9594E9-0214-B942-98BD-A6C367CEE053}"/>
              </a:ext>
            </a:extLst>
          </p:cNvPr>
          <p:cNvSpPr>
            <a:spLocks noGrp="1"/>
          </p:cNvSpPr>
          <p:nvPr>
            <p:ph type="title"/>
            <p:custDataLst>
              <p:tags r:id="rId1"/>
            </p:custDataLst>
          </p:nvPr>
        </p:nvSpPr>
        <p:spPr/>
        <p:txBody>
          <a:bodyPr/>
          <a:lstStyle/>
          <a:p>
            <a:r>
              <a:rPr lang="de-DE"/>
              <a:t>II. Droit </a:t>
            </a:r>
            <a:r>
              <a:rPr lang="de-DE" err="1"/>
              <a:t>Matériel</a:t>
            </a:r>
            <a:endParaRPr lang="de-DE"/>
          </a:p>
        </p:txBody>
      </p:sp>
      <p:sp>
        <p:nvSpPr>
          <p:cNvPr id="3" name="Textplatzhalter 2">
            <a:extLst>
              <a:ext uri="{FF2B5EF4-FFF2-40B4-BE49-F238E27FC236}">
                <a16:creationId xmlns:a16="http://schemas.microsoft.com/office/drawing/2014/main" id="{3B3A83C5-6AF2-E540-8707-4AB9B89B3292}"/>
              </a:ext>
            </a:extLst>
          </p:cNvPr>
          <p:cNvSpPr>
            <a:spLocks noGrp="1"/>
          </p:cNvSpPr>
          <p:nvPr>
            <p:ph type="body" sz="quarter" idx="10"/>
            <p:custDataLst>
              <p:tags r:id="rId2"/>
            </p:custDataLst>
          </p:nvPr>
        </p:nvSpPr>
        <p:spPr/>
        <p:txBody>
          <a:bodyPr/>
          <a:lstStyle/>
          <a:p>
            <a:pPr marL="0" indent="0">
              <a:buNone/>
            </a:pPr>
            <a:endParaRPr lang="fr-FR" b="1" dirty="0">
              <a:solidFill>
                <a:srgbClr val="002060"/>
              </a:solidFill>
            </a:endParaRPr>
          </a:p>
          <a:p>
            <a:pPr marL="0" indent="0">
              <a:buNone/>
            </a:pPr>
            <a:endParaRPr lang="fr-FR" b="1" dirty="0">
              <a:solidFill>
                <a:srgbClr val="002060"/>
              </a:solidFill>
            </a:endParaRPr>
          </a:p>
          <a:p>
            <a:pPr marL="0" indent="0">
              <a:buNone/>
            </a:pPr>
            <a:endParaRPr lang="fr-FR" b="1" dirty="0">
              <a:solidFill>
                <a:srgbClr val="002060"/>
              </a:solidFill>
            </a:endParaRPr>
          </a:p>
          <a:p>
            <a:pPr marL="0" indent="0">
              <a:buNone/>
            </a:pPr>
            <a:endParaRPr lang="fr-CH" b="1" dirty="0">
              <a:solidFill>
                <a:srgbClr val="002060"/>
              </a:solidFill>
              <a:hlinkClick r:id="rId5">
                <a:extLst>
                  <a:ext uri="{A12FA001-AC4F-418D-AE19-62706E023703}">
                    <ahyp:hlinkClr xmlns:ahyp="http://schemas.microsoft.com/office/drawing/2018/hyperlinkcolor" val="tx"/>
                  </a:ext>
                </a:extLst>
              </a:hlinkClick>
            </a:endParaRPr>
          </a:p>
          <a:p>
            <a:pPr marL="0" indent="0">
              <a:buNone/>
            </a:pPr>
            <a:endParaRPr lang="fr-CH" b="1" dirty="0">
              <a:solidFill>
                <a:srgbClr val="002060"/>
              </a:solidFill>
              <a:hlinkClick r:id="rId5">
                <a:extLst>
                  <a:ext uri="{A12FA001-AC4F-418D-AE19-62706E023703}">
                    <ahyp:hlinkClr xmlns:ahyp="http://schemas.microsoft.com/office/drawing/2018/hyperlinkcolor" val="tx"/>
                  </a:ext>
                </a:extLst>
              </a:hlinkClick>
            </a:endParaRPr>
          </a:p>
          <a:p>
            <a:pPr marL="0" indent="0" algn="just">
              <a:buNone/>
            </a:pPr>
            <a:endParaRPr lang="fr-FR" b="1" dirty="0">
              <a:solidFill>
                <a:srgbClr val="002060"/>
              </a:solidFill>
            </a:endParaRPr>
          </a:p>
          <a:p>
            <a:pPr marL="0" indent="0" algn="just">
              <a:buNone/>
            </a:pPr>
            <a:r>
              <a:rPr lang="fr-CH" b="1" dirty="0">
                <a:solidFill>
                  <a:srgbClr val="002060"/>
                </a:solidFill>
              </a:rPr>
              <a:t>TF 6B_766/2022 du 17 mai 2023 (d) </a:t>
            </a:r>
            <a:r>
              <a:rPr lang="fr-CH" dirty="0"/>
              <a:t>– conversion d’un traitement ambulatoire en un traitement institutionnel. </a:t>
            </a:r>
          </a:p>
          <a:p>
            <a:pPr marL="0" indent="0" algn="just">
              <a:buNone/>
            </a:pPr>
            <a:endParaRPr lang="fr-CH" dirty="0"/>
          </a:p>
          <a:p>
            <a:pPr marL="0" indent="0" algn="just">
              <a:buNone/>
            </a:pPr>
            <a:r>
              <a:rPr lang="fr-CH" b="1" dirty="0"/>
              <a:t>À retenir </a:t>
            </a:r>
            <a:r>
              <a:rPr lang="fr-CH" dirty="0"/>
              <a:t>: </a:t>
            </a:r>
          </a:p>
          <a:p>
            <a:pPr marL="0" indent="0" algn="just">
              <a:buNone/>
            </a:pPr>
            <a:r>
              <a:rPr lang="fr-CH" dirty="0"/>
              <a:t>Des instruments de pronostic standardisés (tels que PCL-R, Static-99, FOTRES, etc.), peuvent être utilisés pour les expertises nécessaires au prononcé d’une mesure thérapeutique ou un internement ou en cas de changement de sanction au sens de l’art. 65 CP (cf. art. 56 al. 3 CP).</a:t>
            </a:r>
          </a:p>
          <a:p>
            <a:pPr marL="0" indent="0" algn="just">
              <a:buNone/>
            </a:pPr>
            <a:endParaRPr lang="fr-CH" dirty="0"/>
          </a:p>
          <a:p>
            <a:pPr marL="0" indent="0" algn="just">
              <a:buNone/>
            </a:pPr>
            <a:r>
              <a:rPr lang="fr-CH" dirty="0"/>
              <a:t>Toutefois, l’utilisation de ces instruments est limitée, en ce sens qu’ils ne sont qu’un outil parmi d'autres, avec lequel des </a:t>
            </a:r>
            <a:r>
              <a:rPr lang="fr-CH" dirty="0" err="1"/>
              <a:t>expert·e·s</a:t>
            </a:r>
            <a:r>
              <a:rPr lang="fr-CH" dirty="0"/>
              <a:t> travaillent à l'évaluation du pronostic. Une analyse individualisée pour chaque cas d’espèce est dès lors indispensable.</a:t>
            </a:r>
          </a:p>
        </p:txBody>
      </p:sp>
      <p:pic>
        <p:nvPicPr>
          <p:cNvPr id="5" name="Image 4">
            <a:extLst>
              <a:ext uri="{FF2B5EF4-FFF2-40B4-BE49-F238E27FC236}">
                <a16:creationId xmlns:a16="http://schemas.microsoft.com/office/drawing/2014/main" id="{3C84F149-F41E-4A06-880C-894B3FA8E054}"/>
              </a:ext>
            </a:extLst>
          </p:cNvPr>
          <p:cNvPicPr/>
          <p:nvPr/>
        </p:nvPicPr>
        <p:blipFill rotWithShape="1">
          <a:blip r:embed="rId6"/>
          <a:srcRect l="66807" t="24261" r="18118" b="22956"/>
          <a:stretch/>
        </p:blipFill>
        <p:spPr bwMode="auto">
          <a:xfrm>
            <a:off x="3852000" y="1196752"/>
            <a:ext cx="1440000" cy="144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8902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9594E9-0214-B942-98BD-A6C367CEE053}"/>
              </a:ext>
            </a:extLst>
          </p:cNvPr>
          <p:cNvSpPr>
            <a:spLocks noGrp="1"/>
          </p:cNvSpPr>
          <p:nvPr>
            <p:ph type="title"/>
            <p:custDataLst>
              <p:tags r:id="rId1"/>
            </p:custDataLst>
          </p:nvPr>
        </p:nvSpPr>
        <p:spPr/>
        <p:txBody>
          <a:bodyPr/>
          <a:lstStyle/>
          <a:p>
            <a:r>
              <a:rPr lang="de-DE"/>
              <a:t>II. Droit </a:t>
            </a:r>
            <a:r>
              <a:rPr lang="de-DE" err="1"/>
              <a:t>Matériel</a:t>
            </a:r>
            <a:endParaRPr lang="de-DE"/>
          </a:p>
        </p:txBody>
      </p:sp>
      <p:sp>
        <p:nvSpPr>
          <p:cNvPr id="3" name="Textplatzhalter 2">
            <a:extLst>
              <a:ext uri="{FF2B5EF4-FFF2-40B4-BE49-F238E27FC236}">
                <a16:creationId xmlns:a16="http://schemas.microsoft.com/office/drawing/2014/main" id="{3B3A83C5-6AF2-E540-8707-4AB9B89B3292}"/>
              </a:ext>
            </a:extLst>
          </p:cNvPr>
          <p:cNvSpPr>
            <a:spLocks noGrp="1"/>
          </p:cNvSpPr>
          <p:nvPr>
            <p:ph type="body" sz="quarter" idx="10"/>
            <p:custDataLst>
              <p:tags r:id="rId2"/>
            </p:custDataLst>
          </p:nvPr>
        </p:nvSpPr>
        <p:spPr/>
        <p:txBody>
          <a:bodyPr/>
          <a:lstStyle/>
          <a:p>
            <a:pPr marL="0" indent="0">
              <a:buNone/>
            </a:pPr>
            <a:endParaRPr lang="fr-FR" b="1" dirty="0">
              <a:solidFill>
                <a:srgbClr val="002060"/>
              </a:solidFill>
            </a:endParaRPr>
          </a:p>
          <a:p>
            <a:pPr marL="0" indent="0">
              <a:buNone/>
            </a:pPr>
            <a:endParaRPr lang="fr-FR" b="1" dirty="0">
              <a:solidFill>
                <a:srgbClr val="002060"/>
              </a:solidFill>
            </a:endParaRPr>
          </a:p>
          <a:p>
            <a:pPr marL="0" indent="0">
              <a:buNone/>
            </a:pPr>
            <a:endParaRPr lang="fr-FR" b="1" dirty="0">
              <a:solidFill>
                <a:srgbClr val="002060"/>
              </a:solidFill>
            </a:endParaRPr>
          </a:p>
          <a:p>
            <a:pPr marL="0" indent="0">
              <a:buNone/>
            </a:pPr>
            <a:endParaRPr lang="fr-CH" b="1" dirty="0">
              <a:solidFill>
                <a:srgbClr val="002060"/>
              </a:solidFill>
            </a:endParaRPr>
          </a:p>
          <a:p>
            <a:pPr marL="0" indent="0">
              <a:buNone/>
            </a:pPr>
            <a:endParaRPr lang="fr-CH" b="1" dirty="0">
              <a:solidFill>
                <a:srgbClr val="002060"/>
              </a:solidFill>
            </a:endParaRPr>
          </a:p>
          <a:p>
            <a:pPr marL="0" indent="0" algn="just">
              <a:buNone/>
            </a:pPr>
            <a:endParaRPr lang="fr-CH" b="1" dirty="0">
              <a:solidFill>
                <a:srgbClr val="002060"/>
              </a:solidFill>
            </a:endParaRPr>
          </a:p>
          <a:p>
            <a:pPr marL="0" indent="0" algn="just">
              <a:buNone/>
            </a:pPr>
            <a:endParaRPr lang="fr-CH" b="1" dirty="0">
              <a:solidFill>
                <a:srgbClr val="002060"/>
              </a:solidFill>
            </a:endParaRPr>
          </a:p>
          <a:p>
            <a:pPr marL="0" indent="0" algn="just">
              <a:buNone/>
            </a:pPr>
            <a:r>
              <a:rPr lang="fr-CH" b="1" dirty="0">
                <a:solidFill>
                  <a:srgbClr val="002060"/>
                </a:solidFill>
              </a:rPr>
              <a:t>TF 6B_1450/2020 du 5 septembre 2022 (i) </a:t>
            </a:r>
            <a:r>
              <a:rPr lang="fr-FR" dirty="0"/>
              <a:t>–</a:t>
            </a:r>
            <a:r>
              <a:rPr lang="fr-CH" dirty="0"/>
              <a:t> le prévenu a, à plusieurs reprises, incité deux personnes à voler des paquets de cigarettes pour qu’il puisse les revendre. </a:t>
            </a:r>
            <a:endParaRPr lang="fr-FR" dirty="0">
              <a:highlight>
                <a:srgbClr val="FF0000"/>
              </a:highlight>
            </a:endParaRPr>
          </a:p>
          <a:p>
            <a:pPr marL="0" indent="0" algn="just">
              <a:buNone/>
            </a:pPr>
            <a:endParaRPr lang="fr-CH" dirty="0"/>
          </a:p>
          <a:p>
            <a:pPr marL="0" indent="0" algn="just">
              <a:buNone/>
            </a:pPr>
            <a:r>
              <a:rPr lang="fr-CH" b="1" dirty="0"/>
              <a:t>À retenir </a:t>
            </a:r>
            <a:r>
              <a:rPr lang="fr-CH" dirty="0"/>
              <a:t>: </a:t>
            </a:r>
            <a:r>
              <a:rPr lang="fr-FR" dirty="0"/>
              <a:t>il y a désormais concours réel imparfait – et non plus parfait – entre l’instigation à une infraction contre le patrimoine et le recel commis subséquemment par la même personne. </a:t>
            </a:r>
            <a:r>
              <a:rPr lang="fr-CH" dirty="0"/>
              <a:t>Le recel devient </a:t>
            </a:r>
            <a:r>
              <a:rPr lang="de-CH" sz="1800" dirty="0" err="1">
                <a:effectLst/>
                <a:latin typeface="Calibri" panose="020F0502020204030204" pitchFamily="34" charset="0"/>
                <a:ea typeface="Calibri" panose="020F0502020204030204" pitchFamily="34" charset="0"/>
                <a:cs typeface="Times New Roman" panose="02020603050405020304" pitchFamily="18" charset="0"/>
              </a:rPr>
              <a:t>un</a:t>
            </a:r>
            <a:r>
              <a:rPr lang="de-CH" sz="1800" dirty="0">
                <a:effectLst/>
                <a:latin typeface="Calibri" panose="020F0502020204030204" pitchFamily="34" charset="0"/>
                <a:ea typeface="Calibri" panose="020F0502020204030204" pitchFamily="34" charset="0"/>
                <a:cs typeface="Times New Roman" panose="02020603050405020304" pitchFamily="18" charset="0"/>
              </a:rPr>
              <a:t> </a:t>
            </a:r>
            <a:r>
              <a:rPr lang="de-CH" sz="1800" dirty="0" err="1">
                <a:effectLst/>
                <a:latin typeface="Calibri" panose="020F0502020204030204" pitchFamily="34" charset="0"/>
                <a:ea typeface="Calibri" panose="020F0502020204030204" pitchFamily="34" charset="0"/>
                <a:cs typeface="Times New Roman" panose="02020603050405020304" pitchFamily="18" charset="0"/>
              </a:rPr>
              <a:t>acte</a:t>
            </a:r>
            <a:r>
              <a:rPr lang="de-CH" sz="1800" dirty="0">
                <a:effectLst/>
                <a:latin typeface="Calibri" panose="020F0502020204030204" pitchFamily="34" charset="0"/>
                <a:ea typeface="Calibri" panose="020F0502020204030204" pitchFamily="34" charset="0"/>
                <a:cs typeface="Times New Roman" panose="02020603050405020304" pitchFamily="18" charset="0"/>
              </a:rPr>
              <a:t> </a:t>
            </a:r>
            <a:r>
              <a:rPr lang="de-CH" sz="1800" dirty="0" err="1">
                <a:effectLst/>
                <a:latin typeface="Calibri" panose="020F0502020204030204" pitchFamily="34" charset="0"/>
                <a:ea typeface="Calibri" panose="020F0502020204030204" pitchFamily="34" charset="0"/>
                <a:cs typeface="Times New Roman" panose="02020603050405020304" pitchFamily="18" charset="0"/>
              </a:rPr>
              <a:t>subséquent</a:t>
            </a:r>
            <a:r>
              <a:rPr lang="de-CH" sz="1800" dirty="0">
                <a:effectLst/>
                <a:latin typeface="Calibri" panose="020F0502020204030204" pitchFamily="34" charset="0"/>
                <a:ea typeface="Calibri" panose="020F0502020204030204" pitchFamily="34" charset="0"/>
                <a:cs typeface="Times New Roman" panose="02020603050405020304" pitchFamily="18" charset="0"/>
              </a:rPr>
              <a:t> non </a:t>
            </a:r>
            <a:r>
              <a:rPr lang="de-CH" sz="1800" dirty="0" err="1">
                <a:effectLst/>
                <a:latin typeface="Calibri" panose="020F0502020204030204" pitchFamily="34" charset="0"/>
                <a:ea typeface="Calibri" panose="020F0502020204030204" pitchFamily="34" charset="0"/>
                <a:cs typeface="Times New Roman" panose="02020603050405020304" pitchFamily="18" charset="0"/>
              </a:rPr>
              <a:t>punissable</a:t>
            </a:r>
            <a:r>
              <a:rPr lang="de-CH" sz="1800" dirty="0">
                <a:effectLst/>
                <a:latin typeface="Calibri" panose="020F0502020204030204" pitchFamily="34" charset="0"/>
                <a:ea typeface="Calibri" panose="020F0502020204030204" pitchFamily="34" charset="0"/>
                <a:cs typeface="Times New Roman" panose="02020603050405020304" pitchFamily="18" charset="0"/>
              </a:rPr>
              <a:t>.</a:t>
            </a:r>
            <a:endParaRPr lang="fr-CH" dirty="0"/>
          </a:p>
          <a:p>
            <a:pPr marL="0" indent="0" algn="just">
              <a:buNone/>
            </a:pPr>
            <a:endParaRPr lang="fr-CH" dirty="0"/>
          </a:p>
          <a:p>
            <a:pPr marL="0" indent="0" algn="just">
              <a:buNone/>
            </a:pPr>
            <a:endParaRPr lang="fr-CH" dirty="0"/>
          </a:p>
        </p:txBody>
      </p:sp>
      <p:pic>
        <p:nvPicPr>
          <p:cNvPr id="10" name="Image 9" descr="Rauchen mit einfarbiger Füllung">
            <a:extLst>
              <a:ext uri="{FF2B5EF4-FFF2-40B4-BE49-F238E27FC236}">
                <a16:creationId xmlns:a16="http://schemas.microsoft.com/office/drawing/2014/main" id="{42F5DE44-C035-4858-B4C6-B6B85AB01C77}"/>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bwMode="auto">
          <a:xfrm rot="19976290">
            <a:off x="3852000" y="1268760"/>
            <a:ext cx="1440000" cy="144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5037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9594E9-0214-B942-98BD-A6C367CEE053}"/>
              </a:ext>
            </a:extLst>
          </p:cNvPr>
          <p:cNvSpPr>
            <a:spLocks noGrp="1"/>
          </p:cNvSpPr>
          <p:nvPr>
            <p:ph type="title"/>
            <p:custDataLst>
              <p:tags r:id="rId1"/>
            </p:custDataLst>
          </p:nvPr>
        </p:nvSpPr>
        <p:spPr/>
        <p:txBody>
          <a:bodyPr/>
          <a:lstStyle/>
          <a:p>
            <a:r>
              <a:rPr lang="de-DE"/>
              <a:t>II. Droit </a:t>
            </a:r>
            <a:r>
              <a:rPr lang="de-DE" err="1"/>
              <a:t>Matériel</a:t>
            </a:r>
            <a:endParaRPr lang="de-DE"/>
          </a:p>
        </p:txBody>
      </p:sp>
      <p:sp>
        <p:nvSpPr>
          <p:cNvPr id="3" name="Textplatzhalter 2">
            <a:extLst>
              <a:ext uri="{FF2B5EF4-FFF2-40B4-BE49-F238E27FC236}">
                <a16:creationId xmlns:a16="http://schemas.microsoft.com/office/drawing/2014/main" id="{3B3A83C5-6AF2-E540-8707-4AB9B89B3292}"/>
              </a:ext>
            </a:extLst>
          </p:cNvPr>
          <p:cNvSpPr>
            <a:spLocks noGrp="1"/>
          </p:cNvSpPr>
          <p:nvPr>
            <p:ph type="body" sz="quarter" idx="10"/>
            <p:custDataLst>
              <p:tags r:id="rId2"/>
            </p:custDataLst>
          </p:nvPr>
        </p:nvSpPr>
        <p:spPr/>
        <p:txBody>
          <a:bodyPr/>
          <a:lstStyle/>
          <a:p>
            <a:pPr marL="0" indent="0">
              <a:buNone/>
            </a:pPr>
            <a:endParaRPr lang="fr-FR" b="1" dirty="0">
              <a:solidFill>
                <a:srgbClr val="002060"/>
              </a:solidFill>
            </a:endParaRPr>
          </a:p>
          <a:p>
            <a:pPr marL="0" indent="0">
              <a:buNone/>
            </a:pPr>
            <a:endParaRPr lang="fr-FR" b="1" dirty="0">
              <a:solidFill>
                <a:srgbClr val="002060"/>
              </a:solidFill>
            </a:endParaRPr>
          </a:p>
          <a:p>
            <a:pPr marL="0" indent="0">
              <a:buNone/>
            </a:pPr>
            <a:endParaRPr lang="fr-FR" b="1" dirty="0">
              <a:solidFill>
                <a:srgbClr val="002060"/>
              </a:solidFill>
            </a:endParaRPr>
          </a:p>
          <a:p>
            <a:pPr marL="0" indent="0">
              <a:buNone/>
            </a:pPr>
            <a:endParaRPr lang="fr-CH" b="1" dirty="0">
              <a:solidFill>
                <a:srgbClr val="002060"/>
              </a:solidFill>
              <a:hlinkClick r:id="rId5">
                <a:extLst>
                  <a:ext uri="{A12FA001-AC4F-418D-AE19-62706E023703}">
                    <ahyp:hlinkClr xmlns:ahyp="http://schemas.microsoft.com/office/drawing/2018/hyperlinkcolor" val="tx"/>
                  </a:ext>
                </a:extLst>
              </a:hlinkClick>
            </a:endParaRPr>
          </a:p>
          <a:p>
            <a:pPr marL="0" indent="0">
              <a:buNone/>
            </a:pPr>
            <a:endParaRPr lang="fr-CH" b="1" dirty="0">
              <a:solidFill>
                <a:srgbClr val="002060"/>
              </a:solidFill>
              <a:hlinkClick r:id="rId5">
                <a:extLst>
                  <a:ext uri="{A12FA001-AC4F-418D-AE19-62706E023703}">
                    <ahyp:hlinkClr xmlns:ahyp="http://schemas.microsoft.com/office/drawing/2018/hyperlinkcolor" val="tx"/>
                  </a:ext>
                </a:extLst>
              </a:hlinkClick>
            </a:endParaRPr>
          </a:p>
          <a:p>
            <a:pPr marL="0" indent="0" algn="just">
              <a:buNone/>
            </a:pPr>
            <a:endParaRPr lang="fr-CH" b="1" dirty="0">
              <a:solidFill>
                <a:srgbClr val="002060"/>
              </a:solidFill>
            </a:endParaRPr>
          </a:p>
          <a:p>
            <a:pPr marL="0" indent="0" algn="just">
              <a:buNone/>
            </a:pPr>
            <a:endParaRPr lang="fr-CH" b="1" dirty="0">
              <a:solidFill>
                <a:srgbClr val="002060"/>
              </a:solidFill>
            </a:endParaRPr>
          </a:p>
          <a:p>
            <a:pPr marL="0" indent="0" algn="just">
              <a:buNone/>
            </a:pPr>
            <a:r>
              <a:rPr lang="fr-CH" b="1" dirty="0">
                <a:solidFill>
                  <a:srgbClr val="002060"/>
                </a:solidFill>
              </a:rPr>
              <a:t>TF 6B_1445/2021 du 14 juin 2023 (d) </a:t>
            </a:r>
            <a:r>
              <a:rPr lang="fr-CH" dirty="0"/>
              <a:t>– expulsion d’un jeune adulte ayant commis des infractions avant et après sa majorité.</a:t>
            </a:r>
          </a:p>
          <a:p>
            <a:pPr marL="0" indent="0" algn="just">
              <a:buNone/>
            </a:pPr>
            <a:endParaRPr lang="fr-CH" dirty="0"/>
          </a:p>
          <a:p>
            <a:pPr marL="0" indent="0" algn="just">
              <a:buNone/>
            </a:pPr>
            <a:r>
              <a:rPr lang="fr-CH" b="1" dirty="0"/>
              <a:t>À retenir </a:t>
            </a:r>
            <a:r>
              <a:rPr lang="fr-CH" dirty="0"/>
              <a:t>: dans les cas particuliers d’infractions mixtes (art. 3 al. 2 </a:t>
            </a:r>
            <a:r>
              <a:rPr lang="fr-CH" dirty="0" err="1"/>
              <a:t>DPMin</a:t>
            </a:r>
            <a:r>
              <a:rPr lang="fr-CH" dirty="0"/>
              <a:t>), si les conditions de l’expulsion (obligatoire ou non) sont données pour l’infraction commise après l’âge de 18 ans, une expulsion doit/peut être ordonnée. </a:t>
            </a:r>
          </a:p>
        </p:txBody>
      </p:sp>
      <p:pic>
        <p:nvPicPr>
          <p:cNvPr id="6" name="Image 5">
            <a:extLst>
              <a:ext uri="{FF2B5EF4-FFF2-40B4-BE49-F238E27FC236}">
                <a16:creationId xmlns:a16="http://schemas.microsoft.com/office/drawing/2014/main" id="{45712186-5C4B-4213-90F4-374BF19D3938}"/>
              </a:ext>
            </a:extLst>
          </p:cNvPr>
          <p:cNvPicPr/>
          <p:nvPr/>
        </p:nvPicPr>
        <p:blipFill rotWithShape="1">
          <a:blip r:embed="rId6"/>
          <a:srcRect l="71707" t="41714" r="22659" b="39976"/>
          <a:stretch/>
        </p:blipFill>
        <p:spPr bwMode="auto">
          <a:xfrm>
            <a:off x="3852000" y="1125538"/>
            <a:ext cx="1440000" cy="144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3206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FC81D3D7021B4F8DC520884755E300" ma:contentTypeVersion="14" ma:contentTypeDescription="Crée un document." ma:contentTypeScope="" ma:versionID="7f9337728b8cb4b02b3cff7fb367f450">
  <xsd:schema xmlns:xsd="http://www.w3.org/2001/XMLSchema" xmlns:xs="http://www.w3.org/2001/XMLSchema" xmlns:p="http://schemas.microsoft.com/office/2006/metadata/properties" xmlns:ns3="66c91861-118a-45c4-97fa-e86914078caf" xmlns:ns4="bea3ad2d-8b1e-44c2-8cc7-8d1608ace422" targetNamespace="http://schemas.microsoft.com/office/2006/metadata/properties" ma:root="true" ma:fieldsID="cc26b53fbfe1826a94e2796176242ad9" ns3:_="" ns4:_="">
    <xsd:import namespace="66c91861-118a-45c4-97fa-e86914078caf"/>
    <xsd:import namespace="bea3ad2d-8b1e-44c2-8cc7-8d1608ace4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c91861-118a-45c4-97fa-e86914078caf"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a3ad2d-8b1e-44c2-8cc7-8d1608ace4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4C1D9C-7F2B-4E85-A95D-37E81A3D09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c91861-118a-45c4-97fa-e86914078caf"/>
    <ds:schemaRef ds:uri="bea3ad2d-8b1e-44c2-8cc7-8d1608ace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DCB76F-AB9B-4792-98CC-D7F91482B9AF}">
  <ds:schemaRefs>
    <ds:schemaRef ds:uri="http://schemas.microsoft.com/office/2006/documentManagement/types"/>
    <ds:schemaRef ds:uri="http://schemas.microsoft.com/office/2006/metadata/properties"/>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bea3ad2d-8b1e-44c2-8cc7-8d1608ace422"/>
    <ds:schemaRef ds:uri="66c91861-118a-45c4-97fa-e86914078caf"/>
    <ds:schemaRef ds:uri="http://www.w3.org/XML/1998/namespace"/>
  </ds:schemaRefs>
</ds:datastoreItem>
</file>

<file path=customXml/itemProps3.xml><?xml version="1.0" encoding="utf-8"?>
<ds:datastoreItem xmlns:ds="http://schemas.openxmlformats.org/officeDocument/2006/customXml" ds:itemID="{CE490301-F0D1-4CBF-A671-A9F9490446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881</Words>
  <Application>Microsoft Office PowerPoint</Application>
  <PresentationFormat>Affichage à l'écran (4:3)</PresentationFormat>
  <Paragraphs>117</Paragraphs>
  <Slides>10</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Garamond</vt:lpstr>
      <vt:lpstr>Times New Roman</vt:lpstr>
      <vt:lpstr>Thème Office</vt:lpstr>
      <vt:lpstr>Journée de formation continue 2023</vt:lpstr>
      <vt:lpstr>I. Droit procédural</vt:lpstr>
      <vt:lpstr>I. Droit procédural</vt:lpstr>
      <vt:lpstr>I. Droit procédural</vt:lpstr>
      <vt:lpstr>I. Droit procédural</vt:lpstr>
      <vt:lpstr>II. Droit Matériel</vt:lpstr>
      <vt:lpstr>II. Droit Matériel</vt:lpstr>
      <vt:lpstr>II. Droit Matériel</vt:lpstr>
      <vt:lpstr>II. Droit Matériel</vt:lpstr>
      <vt:lpstr>Présentation PowerPoint</vt:lpstr>
    </vt:vector>
  </TitlesOfParts>
  <Company>UniNE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chevrouletc</dc:creator>
  <cp:lastModifiedBy>MAGNE Carine</cp:lastModifiedBy>
  <cp:revision>424</cp:revision>
  <cp:lastPrinted>2022-10-25T09:24:56Z</cp:lastPrinted>
  <dcterms:created xsi:type="dcterms:W3CDTF">2012-01-12T08:51:32Z</dcterms:created>
  <dcterms:modified xsi:type="dcterms:W3CDTF">2023-10-31T12:55:01Z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0x010100A5FC81D3D7021B4F8DC520884755E300</vt:lpwstr>
  </property>
</Properties>
</file>