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12"/>
  </p:notesMasterIdLst>
  <p:sldIdLst>
    <p:sldId id="276" r:id="rId2"/>
    <p:sldId id="379" r:id="rId3"/>
    <p:sldId id="440" r:id="rId4"/>
    <p:sldId id="447" r:id="rId5"/>
    <p:sldId id="441" r:id="rId6"/>
    <p:sldId id="423" r:id="rId7"/>
    <p:sldId id="437" r:id="rId8"/>
    <p:sldId id="442" r:id="rId9"/>
    <p:sldId id="446" r:id="rId10"/>
    <p:sldId id="443" r:id="rId11"/>
  </p:sldIdLst>
  <p:sldSz cx="9144000" cy="6858000" type="screen4x3"/>
  <p:notesSz cx="6858000" cy="9144000"/>
  <p:defaultTextStyle>
    <a:defPPr>
      <a:defRPr lang="fr-FR"/>
    </a:defPPr>
    <a:lvl1pPr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248"/>
    <p:restoredTop sz="96405"/>
  </p:normalViewPr>
  <p:slideViewPr>
    <p:cSldViewPr snapToGrid="0" snapToObjects="1">
      <p:cViewPr varScale="1">
        <p:scale>
          <a:sx n="126" d="100"/>
          <a:sy n="126" d="100"/>
        </p:scale>
        <p:origin x="1552" y="2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97CAF8-0DF6-0040-AB65-7F50436E25B9}" type="datetimeFigureOut">
              <a:rPr lang="fr-FR" smtClean="0"/>
              <a:t>14/11/2023</a:t>
            </a:fld>
            <a:endParaRPr lang="fr-FR"/>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089E60-F6B2-784C-8FD5-AB8D1F438368}" type="slidenum">
              <a:rPr lang="fr-FR" smtClean="0"/>
              <a:t>‹N°›</a:t>
            </a:fld>
            <a:endParaRPr lang="fr-FR"/>
          </a:p>
        </p:txBody>
      </p:sp>
    </p:spTree>
    <p:extLst>
      <p:ext uri="{BB962C8B-B14F-4D97-AF65-F5344CB8AC3E}">
        <p14:creationId xmlns:p14="http://schemas.microsoft.com/office/powerpoint/2010/main" val="30251274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83089E60-F6B2-784C-8FD5-AB8D1F438368}" type="slidenum">
              <a:rPr lang="fr-FR" smtClean="0"/>
              <a:t>2</a:t>
            </a:fld>
            <a:endParaRPr lang="fr-FR"/>
          </a:p>
        </p:txBody>
      </p:sp>
    </p:spTree>
    <p:extLst>
      <p:ext uri="{BB962C8B-B14F-4D97-AF65-F5344CB8AC3E}">
        <p14:creationId xmlns:p14="http://schemas.microsoft.com/office/powerpoint/2010/main" val="13755283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Diapositive de titre">
    <p:spTree>
      <p:nvGrpSpPr>
        <p:cNvPr id="1" name=""/>
        <p:cNvGrpSpPr/>
        <p:nvPr/>
      </p:nvGrpSpPr>
      <p:grpSpPr>
        <a:xfrm>
          <a:off x="0" y="0"/>
          <a:ext cx="0" cy="0"/>
          <a:chOff x="0" y="0"/>
          <a:chExt cx="0" cy="0"/>
        </a:xfrm>
      </p:grpSpPr>
    </p:spTree>
    <p:extLst>
      <p:ext uri="{BB962C8B-B14F-4D97-AF65-F5344CB8AC3E}">
        <p14:creationId xmlns:p14="http://schemas.microsoft.com/office/powerpoint/2010/main" val="1926584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texte vertical">
    <p:spTree>
      <p:nvGrpSpPr>
        <p:cNvPr id="1" name=""/>
        <p:cNvGrpSpPr/>
        <p:nvPr/>
      </p:nvGrpSpPr>
      <p:grpSpPr>
        <a:xfrm>
          <a:off x="0" y="0"/>
          <a:ext cx="0" cy="0"/>
          <a:chOff x="0" y="0"/>
          <a:chExt cx="0" cy="0"/>
        </a:xfrm>
      </p:grpSpPr>
    </p:spTree>
    <p:extLst>
      <p:ext uri="{BB962C8B-B14F-4D97-AF65-F5344CB8AC3E}">
        <p14:creationId xmlns:p14="http://schemas.microsoft.com/office/powerpoint/2010/main" val="1517464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vertical et texte">
    <p:spTree>
      <p:nvGrpSpPr>
        <p:cNvPr id="1" name=""/>
        <p:cNvGrpSpPr/>
        <p:nvPr/>
      </p:nvGrpSpPr>
      <p:grpSpPr>
        <a:xfrm>
          <a:off x="0" y="0"/>
          <a:ext cx="0" cy="0"/>
          <a:chOff x="0" y="0"/>
          <a:chExt cx="0" cy="0"/>
        </a:xfrm>
      </p:grpSpPr>
    </p:spTree>
    <p:extLst>
      <p:ext uri="{BB962C8B-B14F-4D97-AF65-F5344CB8AC3E}">
        <p14:creationId xmlns:p14="http://schemas.microsoft.com/office/powerpoint/2010/main" val="25902398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re vertical et texte">
    <p:spTree>
      <p:nvGrpSpPr>
        <p:cNvPr id="1" name=""/>
        <p:cNvGrpSpPr/>
        <p:nvPr/>
      </p:nvGrpSpPr>
      <p:grpSpPr>
        <a:xfrm>
          <a:off x="0" y="0"/>
          <a:ext cx="0" cy="0"/>
          <a:chOff x="0" y="0"/>
          <a:chExt cx="0" cy="0"/>
        </a:xfrm>
      </p:grpSpPr>
    </p:spTree>
    <p:extLst>
      <p:ext uri="{BB962C8B-B14F-4D97-AF65-F5344CB8AC3E}">
        <p14:creationId xmlns:p14="http://schemas.microsoft.com/office/powerpoint/2010/main" val="22212370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1_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CH"/>
              <a:t>Cliquez et modifiez le titre</a:t>
            </a:r>
            <a:endParaRPr lang="fr-FR"/>
          </a:p>
        </p:txBody>
      </p:sp>
      <p:sp>
        <p:nvSpPr>
          <p:cNvPr id="3" name="Espace réservé du contenu 2"/>
          <p:cNvSpPr>
            <a:spLocks noGrp="1"/>
          </p:cNvSpPr>
          <p:nvPr>
            <p:ph idx="1"/>
          </p:nvPr>
        </p:nvSpPr>
        <p:spPr>
          <a:xfrm>
            <a:off x="457200" y="1600202"/>
            <a:ext cx="8229600" cy="4525963"/>
          </a:xfrm>
          <a:prstGeom prst="rect">
            <a:avLst/>
          </a:prstGeom>
        </p:spPr>
        <p:txBody>
          <a:bodyPr/>
          <a:lstStyle/>
          <a:p>
            <a:pPr lvl="0"/>
            <a:r>
              <a:rPr lang="fr-CH"/>
              <a:t>Cliquez pour modifier les styles du texte du masque</a:t>
            </a:r>
          </a:p>
          <a:p>
            <a:pPr lvl="1"/>
            <a:r>
              <a:rPr lang="fr-CH"/>
              <a:t>Deuxième niveau</a:t>
            </a:r>
          </a:p>
          <a:p>
            <a:pPr lvl="2"/>
            <a:r>
              <a:rPr lang="fr-CH"/>
              <a:t>Troisième niveau</a:t>
            </a:r>
          </a:p>
          <a:p>
            <a:pPr lvl="3"/>
            <a:r>
              <a:rPr lang="fr-CH"/>
              <a:t>Quatrième niveau</a:t>
            </a:r>
          </a:p>
          <a:p>
            <a:pPr lvl="4"/>
            <a:r>
              <a:rPr lang="fr-CH"/>
              <a:t>Cinquième niveau</a:t>
            </a:r>
            <a:endParaRPr lang="fr-FR"/>
          </a:p>
        </p:txBody>
      </p:sp>
      <p:sp>
        <p:nvSpPr>
          <p:cNvPr id="4" name="Espace réservé de la date 3"/>
          <p:cNvSpPr>
            <a:spLocks noGrp="1"/>
          </p:cNvSpPr>
          <p:nvPr>
            <p:ph type="dt" sz="half" idx="10"/>
          </p:nvPr>
        </p:nvSpPr>
        <p:spPr>
          <a:xfrm>
            <a:off x="457200" y="6356352"/>
            <a:ext cx="2133600" cy="365125"/>
          </a:xfrm>
          <a:prstGeom prst="rect">
            <a:avLst/>
          </a:prstGeom>
        </p:spPr>
        <p:txBody>
          <a:bodyPr/>
          <a:lstStyle>
            <a:lvl1pPr>
              <a:defRPr/>
            </a:lvl1pPr>
          </a:lstStyle>
          <a:p>
            <a:pPr>
              <a:defRPr/>
            </a:pPr>
            <a:fld id="{35F73DC1-ECFF-994B-B25D-A8C3B93269DA}" type="datetime1">
              <a:rPr lang="fr-FR"/>
              <a:pPr>
                <a:defRPr/>
              </a:pPr>
              <a:t>14/11/2023</a:t>
            </a:fld>
            <a:endParaRPr lang="fr-FR"/>
          </a:p>
        </p:txBody>
      </p:sp>
      <p:sp>
        <p:nvSpPr>
          <p:cNvPr id="5" name="Espace réservé du pied de page 4"/>
          <p:cNvSpPr>
            <a:spLocks noGrp="1"/>
          </p:cNvSpPr>
          <p:nvPr>
            <p:ph type="ftr" sz="quarter" idx="11"/>
          </p:nvPr>
        </p:nvSpPr>
        <p:spPr>
          <a:xfrm>
            <a:off x="3124200" y="6356352"/>
            <a:ext cx="2895600" cy="365125"/>
          </a:xfrm>
          <a:prstGeom prst="rect">
            <a:avLst/>
          </a:prstGeom>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a:xfrm>
            <a:off x="6553200" y="6356352"/>
            <a:ext cx="2133600" cy="365125"/>
          </a:xfrm>
          <a:prstGeom prst="rect">
            <a:avLst/>
          </a:prstGeom>
        </p:spPr>
        <p:txBody>
          <a:bodyPr/>
          <a:lstStyle>
            <a:lvl1pPr>
              <a:defRPr/>
            </a:lvl1pPr>
          </a:lstStyle>
          <a:p>
            <a:pPr>
              <a:defRPr/>
            </a:pPr>
            <a:fld id="{9028F564-7776-E748-BA46-E58B203B30EB}" type="slidenum">
              <a:rPr lang="fr-FR"/>
              <a:pPr>
                <a:defRPr/>
              </a:pPr>
              <a:t>‹N°›</a:t>
            </a:fld>
            <a:endParaRPr lang="fr-FR"/>
          </a:p>
        </p:txBody>
      </p:sp>
    </p:spTree>
    <p:extLst>
      <p:ext uri="{BB962C8B-B14F-4D97-AF65-F5344CB8AC3E}">
        <p14:creationId xmlns:p14="http://schemas.microsoft.com/office/powerpoint/2010/main" val="1489842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re et contenu">
    <p:spTree>
      <p:nvGrpSpPr>
        <p:cNvPr id="1" name=""/>
        <p:cNvGrpSpPr/>
        <p:nvPr/>
      </p:nvGrpSpPr>
      <p:grpSpPr>
        <a:xfrm>
          <a:off x="0" y="0"/>
          <a:ext cx="0" cy="0"/>
          <a:chOff x="0" y="0"/>
          <a:chExt cx="0" cy="0"/>
        </a:xfrm>
      </p:grpSpPr>
    </p:spTree>
    <p:extLst>
      <p:ext uri="{BB962C8B-B14F-4D97-AF65-F5344CB8AC3E}">
        <p14:creationId xmlns:p14="http://schemas.microsoft.com/office/powerpoint/2010/main" val="689161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re de section">
    <p:spTree>
      <p:nvGrpSpPr>
        <p:cNvPr id="1" name=""/>
        <p:cNvGrpSpPr/>
        <p:nvPr/>
      </p:nvGrpSpPr>
      <p:grpSpPr>
        <a:xfrm>
          <a:off x="0" y="0"/>
          <a:ext cx="0" cy="0"/>
          <a:chOff x="0" y="0"/>
          <a:chExt cx="0" cy="0"/>
        </a:xfrm>
      </p:grpSpPr>
    </p:spTree>
    <p:extLst>
      <p:ext uri="{BB962C8B-B14F-4D97-AF65-F5344CB8AC3E}">
        <p14:creationId xmlns:p14="http://schemas.microsoft.com/office/powerpoint/2010/main" val="591850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Deux contenus">
    <p:spTree>
      <p:nvGrpSpPr>
        <p:cNvPr id="1" name=""/>
        <p:cNvGrpSpPr/>
        <p:nvPr/>
      </p:nvGrpSpPr>
      <p:grpSpPr>
        <a:xfrm>
          <a:off x="0" y="0"/>
          <a:ext cx="0" cy="0"/>
          <a:chOff x="0" y="0"/>
          <a:chExt cx="0" cy="0"/>
        </a:xfrm>
      </p:grpSpPr>
    </p:spTree>
    <p:extLst>
      <p:ext uri="{BB962C8B-B14F-4D97-AF65-F5344CB8AC3E}">
        <p14:creationId xmlns:p14="http://schemas.microsoft.com/office/powerpoint/2010/main" val="723298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aison">
    <p:spTree>
      <p:nvGrpSpPr>
        <p:cNvPr id="1" name=""/>
        <p:cNvGrpSpPr/>
        <p:nvPr/>
      </p:nvGrpSpPr>
      <p:grpSpPr>
        <a:xfrm>
          <a:off x="0" y="0"/>
          <a:ext cx="0" cy="0"/>
          <a:chOff x="0" y="0"/>
          <a:chExt cx="0" cy="0"/>
        </a:xfrm>
      </p:grpSpPr>
    </p:spTree>
    <p:extLst>
      <p:ext uri="{BB962C8B-B14F-4D97-AF65-F5344CB8AC3E}">
        <p14:creationId xmlns:p14="http://schemas.microsoft.com/office/powerpoint/2010/main" val="1998689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re seul">
    <p:spTree>
      <p:nvGrpSpPr>
        <p:cNvPr id="1" name=""/>
        <p:cNvGrpSpPr/>
        <p:nvPr/>
      </p:nvGrpSpPr>
      <p:grpSpPr>
        <a:xfrm>
          <a:off x="0" y="0"/>
          <a:ext cx="0" cy="0"/>
          <a:chOff x="0" y="0"/>
          <a:chExt cx="0" cy="0"/>
        </a:xfrm>
      </p:grpSpPr>
    </p:spTree>
    <p:extLst>
      <p:ext uri="{BB962C8B-B14F-4D97-AF65-F5344CB8AC3E}">
        <p14:creationId xmlns:p14="http://schemas.microsoft.com/office/powerpoint/2010/main" val="1848640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211121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u avec légen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9079638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Image avec légen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3142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p:nvSpPr>
        <p:spPr>
          <a:xfrm>
            <a:off x="0" y="6524627"/>
            <a:ext cx="9144000" cy="333375"/>
          </a:xfrm>
          <a:prstGeom prst="rect">
            <a:avLst/>
          </a:prstGeom>
          <a:solidFill>
            <a:srgbClr val="B701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H" sz="900" dirty="0">
              <a:solidFill>
                <a:schemeClr val="bg1"/>
              </a:solidFill>
              <a:latin typeface="Arial" pitchFamily="34" charset="0"/>
              <a:cs typeface="Arial" pitchFamily="34" charset="0"/>
            </a:endParaRPr>
          </a:p>
          <a:p>
            <a:pPr algn="ctr">
              <a:defRPr/>
            </a:pPr>
            <a:endParaRPr lang="fr-CH" sz="900" dirty="0">
              <a:solidFill>
                <a:schemeClr val="bg1"/>
              </a:solidFill>
              <a:latin typeface="Arial" pitchFamily="34" charset="0"/>
              <a:cs typeface="Arial" pitchFamily="34" charset="0"/>
            </a:endParaRPr>
          </a:p>
          <a:p>
            <a:pPr algn="ctr">
              <a:defRPr/>
            </a:pPr>
            <a:endParaRPr lang="fr-CH" sz="900" dirty="0">
              <a:solidFill>
                <a:schemeClr val="bg1"/>
              </a:solidFill>
              <a:latin typeface="Arial" pitchFamily="34" charset="0"/>
              <a:cs typeface="Arial" pitchFamily="34" charset="0"/>
            </a:endParaRPr>
          </a:p>
          <a:p>
            <a:pPr algn="ctr">
              <a:defRPr/>
            </a:pPr>
            <a:endParaRPr lang="fr-CH" sz="900" dirty="0">
              <a:solidFill>
                <a:schemeClr val="bg1"/>
              </a:solidFill>
              <a:latin typeface="Arial" pitchFamily="34" charset="0"/>
              <a:cs typeface="Arial" pitchFamily="34" charset="0"/>
            </a:endParaRPr>
          </a:p>
          <a:p>
            <a:pPr algn="ctr">
              <a:defRPr/>
            </a:pPr>
            <a:endParaRPr lang="fr-CH" sz="900" dirty="0">
              <a:solidFill>
                <a:schemeClr val="bg1"/>
              </a:solidFill>
              <a:latin typeface="Arial" pitchFamily="34" charset="0"/>
              <a:cs typeface="Arial" pitchFamily="34" charset="0"/>
            </a:endParaRPr>
          </a:p>
        </p:txBody>
      </p:sp>
      <p:sp>
        <p:nvSpPr>
          <p:cNvPr id="13316" name="ZoneTexte 8"/>
          <p:cNvSpPr txBox="1">
            <a:spLocks noChangeArrowheads="1"/>
          </p:cNvSpPr>
          <p:nvPr/>
        </p:nvSpPr>
        <p:spPr bwMode="auto">
          <a:xfrm>
            <a:off x="179389" y="6551615"/>
            <a:ext cx="2879725" cy="2192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tabLst>
                <a:tab pos="447675" algn="l"/>
                <a:tab pos="6543675" algn="l"/>
                <a:tab pos="8877300" algn="r"/>
              </a:tabLst>
              <a:defRPr sz="2400">
                <a:solidFill>
                  <a:schemeClr val="tx1"/>
                </a:solidFill>
                <a:latin typeface="Times New Roman" charset="0"/>
                <a:ea typeface="ＭＳ Ｐゴシック" charset="0"/>
                <a:cs typeface="ＭＳ Ｐゴシック" charset="0"/>
              </a:defRPr>
            </a:lvl1pPr>
            <a:lvl2pPr marL="742950" indent="-285750" eaLnBrk="0" hangingPunct="0">
              <a:tabLst>
                <a:tab pos="447675" algn="l"/>
                <a:tab pos="6543675" algn="l"/>
                <a:tab pos="8877300" algn="r"/>
              </a:tabLst>
              <a:defRPr sz="2400">
                <a:solidFill>
                  <a:schemeClr val="tx1"/>
                </a:solidFill>
                <a:latin typeface="Times New Roman" charset="0"/>
                <a:ea typeface="ＭＳ Ｐゴシック" charset="0"/>
              </a:defRPr>
            </a:lvl2pPr>
            <a:lvl3pPr marL="1143000" indent="-228600" eaLnBrk="0" hangingPunct="0">
              <a:tabLst>
                <a:tab pos="447675" algn="l"/>
                <a:tab pos="6543675" algn="l"/>
                <a:tab pos="8877300" algn="r"/>
              </a:tabLst>
              <a:defRPr sz="2400">
                <a:solidFill>
                  <a:schemeClr val="tx1"/>
                </a:solidFill>
                <a:latin typeface="Times New Roman" charset="0"/>
                <a:ea typeface="ＭＳ Ｐゴシック" charset="0"/>
              </a:defRPr>
            </a:lvl3pPr>
            <a:lvl4pPr marL="1600200" indent="-228600" eaLnBrk="0" hangingPunct="0">
              <a:tabLst>
                <a:tab pos="447675" algn="l"/>
                <a:tab pos="6543675" algn="l"/>
                <a:tab pos="8877300" algn="r"/>
              </a:tabLst>
              <a:defRPr sz="2400">
                <a:solidFill>
                  <a:schemeClr val="tx1"/>
                </a:solidFill>
                <a:latin typeface="Times New Roman" charset="0"/>
                <a:ea typeface="ＭＳ Ｐゴシック" charset="0"/>
              </a:defRPr>
            </a:lvl4pPr>
            <a:lvl5pPr marL="2057400" indent="-228600" eaLnBrk="0" hangingPunct="0">
              <a:tabLst>
                <a:tab pos="447675" algn="l"/>
                <a:tab pos="6543675" algn="l"/>
                <a:tab pos="8877300" algn="r"/>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447675" algn="l"/>
                <a:tab pos="6543675" algn="l"/>
                <a:tab pos="8877300" algn="r"/>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447675" algn="l"/>
                <a:tab pos="6543675" algn="l"/>
                <a:tab pos="8877300" algn="r"/>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447675" algn="l"/>
                <a:tab pos="6543675" algn="l"/>
                <a:tab pos="8877300" algn="r"/>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447675" algn="l"/>
                <a:tab pos="6543675" algn="l"/>
                <a:tab pos="8877300" algn="r"/>
              </a:tabLst>
              <a:defRPr sz="2400">
                <a:solidFill>
                  <a:schemeClr val="tx1"/>
                </a:solidFill>
                <a:latin typeface="Times New Roman" charset="0"/>
                <a:ea typeface="ＭＳ Ｐゴシック" charset="0"/>
              </a:defRPr>
            </a:lvl9pPr>
          </a:lstStyle>
          <a:p>
            <a:pPr eaLnBrk="1" hangingPunct="1"/>
            <a:r>
              <a:rPr lang="fr-CH" sz="825">
                <a:solidFill>
                  <a:schemeClr val="bg1"/>
                </a:solidFill>
                <a:latin typeface="Arial" charset="0"/>
                <a:cs typeface="Arial" charset="0"/>
              </a:rPr>
              <a:t>Prof. François BOHNET</a:t>
            </a:r>
          </a:p>
        </p:txBody>
      </p:sp>
      <p:sp>
        <p:nvSpPr>
          <p:cNvPr id="13317" name="ZoneTexte 6"/>
          <p:cNvSpPr txBox="1">
            <a:spLocks noChangeArrowheads="1"/>
          </p:cNvSpPr>
          <p:nvPr/>
        </p:nvSpPr>
        <p:spPr bwMode="auto">
          <a:xfrm>
            <a:off x="3071814" y="6551615"/>
            <a:ext cx="3081337" cy="2192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tabLst>
                <a:tab pos="447675" algn="l"/>
                <a:tab pos="4219575" algn="l"/>
              </a:tabLst>
              <a:defRPr sz="2400">
                <a:solidFill>
                  <a:schemeClr val="tx1"/>
                </a:solidFill>
                <a:latin typeface="Times New Roman" charset="0"/>
                <a:ea typeface="ＭＳ Ｐゴシック" charset="0"/>
                <a:cs typeface="ＭＳ Ｐゴシック" charset="0"/>
              </a:defRPr>
            </a:lvl1pPr>
            <a:lvl2pPr marL="742950" indent="-285750" eaLnBrk="0" hangingPunct="0">
              <a:tabLst>
                <a:tab pos="447675" algn="l"/>
                <a:tab pos="4219575" algn="l"/>
              </a:tabLst>
              <a:defRPr sz="2400">
                <a:solidFill>
                  <a:schemeClr val="tx1"/>
                </a:solidFill>
                <a:latin typeface="Times New Roman" charset="0"/>
                <a:ea typeface="ＭＳ Ｐゴシック" charset="0"/>
              </a:defRPr>
            </a:lvl2pPr>
            <a:lvl3pPr marL="1143000" indent="-228600" eaLnBrk="0" hangingPunct="0">
              <a:tabLst>
                <a:tab pos="447675" algn="l"/>
                <a:tab pos="4219575" algn="l"/>
              </a:tabLst>
              <a:defRPr sz="2400">
                <a:solidFill>
                  <a:schemeClr val="tx1"/>
                </a:solidFill>
                <a:latin typeface="Times New Roman" charset="0"/>
                <a:ea typeface="ＭＳ Ｐゴシック" charset="0"/>
              </a:defRPr>
            </a:lvl3pPr>
            <a:lvl4pPr marL="1600200" indent="-228600" eaLnBrk="0" hangingPunct="0">
              <a:tabLst>
                <a:tab pos="447675" algn="l"/>
                <a:tab pos="4219575" algn="l"/>
              </a:tabLst>
              <a:defRPr sz="2400">
                <a:solidFill>
                  <a:schemeClr val="tx1"/>
                </a:solidFill>
                <a:latin typeface="Times New Roman" charset="0"/>
                <a:ea typeface="ＭＳ Ｐゴシック" charset="0"/>
              </a:defRPr>
            </a:lvl4pPr>
            <a:lvl5pPr marL="2057400" indent="-228600" eaLnBrk="0" hangingPunct="0">
              <a:tabLst>
                <a:tab pos="447675" algn="l"/>
                <a:tab pos="4219575"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447675" algn="l"/>
                <a:tab pos="4219575"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447675" algn="l"/>
                <a:tab pos="4219575"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447675" algn="l"/>
                <a:tab pos="4219575"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447675" algn="l"/>
                <a:tab pos="4219575" algn="l"/>
              </a:tabLst>
              <a:defRPr sz="2400">
                <a:solidFill>
                  <a:schemeClr val="tx1"/>
                </a:solidFill>
                <a:latin typeface="Times New Roman" charset="0"/>
                <a:ea typeface="ＭＳ Ｐゴシック" charset="0"/>
              </a:defRPr>
            </a:lvl9pPr>
          </a:lstStyle>
          <a:p>
            <a:pPr algn="ctr" eaLnBrk="1" hangingPunct="1"/>
            <a:r>
              <a:rPr lang="fr-CH" sz="825" dirty="0">
                <a:solidFill>
                  <a:schemeClr val="bg1"/>
                </a:solidFill>
                <a:latin typeface="Arial" charset="0"/>
                <a:cs typeface="Arial" charset="0"/>
              </a:rPr>
              <a:t>Procédure civile</a:t>
            </a:r>
          </a:p>
        </p:txBody>
      </p:sp>
      <p:sp>
        <p:nvSpPr>
          <p:cNvPr id="11" name="Rectangle 10"/>
          <p:cNvSpPr/>
          <p:nvPr/>
        </p:nvSpPr>
        <p:spPr>
          <a:xfrm>
            <a:off x="0" y="6453190"/>
            <a:ext cx="9144000" cy="47625"/>
          </a:xfrm>
          <a:prstGeom prst="rect">
            <a:avLst/>
          </a:prstGeom>
          <a:solidFill>
            <a:srgbClr val="B701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H" sz="900" dirty="0">
              <a:solidFill>
                <a:schemeClr val="bg1"/>
              </a:solidFill>
              <a:latin typeface="Arial" pitchFamily="34" charset="0"/>
              <a:cs typeface="Arial" pitchFamily="34" charset="0"/>
            </a:endParaRPr>
          </a:p>
          <a:p>
            <a:pPr algn="ctr">
              <a:defRPr/>
            </a:pPr>
            <a:endParaRPr lang="fr-CH" sz="900" dirty="0">
              <a:solidFill>
                <a:schemeClr val="bg1"/>
              </a:solidFill>
              <a:latin typeface="Arial" pitchFamily="34" charset="0"/>
              <a:cs typeface="Arial" pitchFamily="34" charset="0"/>
            </a:endParaRPr>
          </a:p>
          <a:p>
            <a:pPr algn="ctr">
              <a:defRPr/>
            </a:pPr>
            <a:endParaRPr lang="fr-CH" sz="900" dirty="0">
              <a:solidFill>
                <a:schemeClr val="bg1"/>
              </a:solidFill>
              <a:latin typeface="Arial" pitchFamily="34" charset="0"/>
              <a:cs typeface="Arial" pitchFamily="34" charset="0"/>
            </a:endParaRPr>
          </a:p>
          <a:p>
            <a:pPr algn="ctr">
              <a:defRPr/>
            </a:pPr>
            <a:endParaRPr lang="fr-CH" sz="900" dirty="0">
              <a:solidFill>
                <a:schemeClr val="bg1"/>
              </a:solidFill>
              <a:latin typeface="Arial" pitchFamily="34" charset="0"/>
              <a:cs typeface="Arial" pitchFamily="34" charset="0"/>
            </a:endParaRPr>
          </a:p>
          <a:p>
            <a:pPr algn="ctr">
              <a:defRPr/>
            </a:pPr>
            <a:endParaRPr lang="fr-CH" sz="900" dirty="0">
              <a:solidFill>
                <a:schemeClr val="bg1"/>
              </a:solidFill>
              <a:latin typeface="Arial" pitchFamily="34" charset="0"/>
              <a:cs typeface="Arial" pitchFamily="34" charset="0"/>
            </a:endParaRPr>
          </a:p>
        </p:txBody>
      </p:sp>
      <p:pic>
        <p:nvPicPr>
          <p:cNvPr id="2" name="Image 11">
            <a:extLst>
              <a:ext uri="{FF2B5EF4-FFF2-40B4-BE49-F238E27FC236}">
                <a16:creationId xmlns:a16="http://schemas.microsoft.com/office/drawing/2014/main" id="{AAC49398-A9A7-2B27-9E50-CA0B720A1B7C}"/>
              </a:ext>
            </a:extLst>
          </p:cNvPr>
          <p:cNvPicPr>
            <a:picLocks noChangeAspect="1"/>
          </p:cNvPicPr>
          <p:nvPr userDrawn="1"/>
        </p:nvPicPr>
        <p:blipFill>
          <a:blip r:embed="rId15"/>
          <a:srcRect/>
          <a:stretch/>
        </p:blipFill>
        <p:spPr bwMode="auto">
          <a:xfrm>
            <a:off x="7920038" y="276067"/>
            <a:ext cx="1009650" cy="4987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Lst>
  <p:txStyles>
    <p:titleStyle>
      <a:lvl1pPr algn="ctr" rtl="0" eaLnBrk="1" fontAlgn="base" hangingPunct="1">
        <a:spcBef>
          <a:spcPct val="0"/>
        </a:spcBef>
        <a:spcAft>
          <a:spcPct val="0"/>
        </a:spcAft>
        <a:defRPr sz="3300" kern="1200">
          <a:solidFill>
            <a:schemeClr val="tx1"/>
          </a:solidFill>
          <a:latin typeface="+mj-lt"/>
          <a:ea typeface="ＭＳ Ｐゴシック" charset="0"/>
          <a:cs typeface="ＭＳ Ｐゴシック" charset="0"/>
        </a:defRPr>
      </a:lvl1pPr>
      <a:lvl2pPr algn="ctr" rtl="0" eaLnBrk="1" fontAlgn="base" hangingPunct="1">
        <a:spcBef>
          <a:spcPct val="0"/>
        </a:spcBef>
        <a:spcAft>
          <a:spcPct val="0"/>
        </a:spcAft>
        <a:defRPr sz="3300">
          <a:solidFill>
            <a:schemeClr val="tx1"/>
          </a:solidFill>
          <a:latin typeface="Calibri" charset="0"/>
          <a:ea typeface="ＭＳ Ｐゴシック" charset="0"/>
          <a:cs typeface="ＭＳ Ｐゴシック" charset="0"/>
        </a:defRPr>
      </a:lvl2pPr>
      <a:lvl3pPr algn="ctr" rtl="0" eaLnBrk="1" fontAlgn="base" hangingPunct="1">
        <a:spcBef>
          <a:spcPct val="0"/>
        </a:spcBef>
        <a:spcAft>
          <a:spcPct val="0"/>
        </a:spcAft>
        <a:defRPr sz="3300">
          <a:solidFill>
            <a:schemeClr val="tx1"/>
          </a:solidFill>
          <a:latin typeface="Calibri" charset="0"/>
          <a:ea typeface="ＭＳ Ｐゴシック" charset="0"/>
          <a:cs typeface="ＭＳ Ｐゴシック" charset="0"/>
        </a:defRPr>
      </a:lvl3pPr>
      <a:lvl4pPr algn="ctr" rtl="0" eaLnBrk="1" fontAlgn="base" hangingPunct="1">
        <a:spcBef>
          <a:spcPct val="0"/>
        </a:spcBef>
        <a:spcAft>
          <a:spcPct val="0"/>
        </a:spcAft>
        <a:defRPr sz="3300">
          <a:solidFill>
            <a:schemeClr val="tx1"/>
          </a:solidFill>
          <a:latin typeface="Calibri" charset="0"/>
          <a:ea typeface="ＭＳ Ｐゴシック" charset="0"/>
          <a:cs typeface="ＭＳ Ｐゴシック" charset="0"/>
        </a:defRPr>
      </a:lvl4pPr>
      <a:lvl5pPr algn="ctr" rtl="0" eaLnBrk="1" fontAlgn="base" hangingPunct="1">
        <a:spcBef>
          <a:spcPct val="0"/>
        </a:spcBef>
        <a:spcAft>
          <a:spcPct val="0"/>
        </a:spcAft>
        <a:defRPr sz="3300">
          <a:solidFill>
            <a:schemeClr val="tx1"/>
          </a:solidFill>
          <a:latin typeface="Calibri" charset="0"/>
          <a:ea typeface="ＭＳ Ｐゴシック" charset="0"/>
          <a:cs typeface="ＭＳ Ｐゴシック" charset="0"/>
        </a:defRPr>
      </a:lvl5pPr>
      <a:lvl6pPr marL="342900" algn="ctr" rtl="0" eaLnBrk="1" fontAlgn="base" hangingPunct="1">
        <a:spcBef>
          <a:spcPct val="0"/>
        </a:spcBef>
        <a:spcAft>
          <a:spcPct val="0"/>
        </a:spcAft>
        <a:defRPr sz="3300">
          <a:solidFill>
            <a:schemeClr val="tx1"/>
          </a:solidFill>
          <a:latin typeface="Calibri" charset="0"/>
          <a:ea typeface="ＭＳ Ｐゴシック" charset="0"/>
          <a:cs typeface="ＭＳ Ｐゴシック" charset="0"/>
        </a:defRPr>
      </a:lvl6pPr>
      <a:lvl7pPr marL="685800" algn="ctr" rtl="0" eaLnBrk="1" fontAlgn="base" hangingPunct="1">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rtl="0" eaLnBrk="1" fontAlgn="base" hangingPunct="1">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rtl="0" eaLnBrk="1" fontAlgn="base" hangingPunct="1">
        <a:spcBef>
          <a:spcPct val="0"/>
        </a:spcBef>
        <a:spcAft>
          <a:spcPct val="0"/>
        </a:spcAft>
        <a:defRPr sz="3300">
          <a:solidFill>
            <a:schemeClr val="tx1"/>
          </a:solidFill>
          <a:latin typeface="Calibri" charset="0"/>
          <a:ea typeface="ＭＳ Ｐゴシック" charset="0"/>
          <a:cs typeface="ＭＳ Ｐゴシック" charset="0"/>
        </a:defRPr>
      </a:lvl9pPr>
    </p:titleStyle>
    <p:bodyStyle>
      <a:lvl1pPr marL="257175" indent="-257175" algn="l"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ＭＳ Ｐゴシック" charset="0"/>
        </a:defRPr>
      </a:lvl1pPr>
      <a:lvl2pPr marL="557213" indent="-214313" algn="l" rtl="0" eaLnBrk="1" fontAlgn="base" hangingPunct="1">
        <a:spcBef>
          <a:spcPct val="20000"/>
        </a:spcBef>
        <a:spcAft>
          <a:spcPct val="0"/>
        </a:spcAft>
        <a:buFont typeface="Arial" charset="0"/>
        <a:buChar char="–"/>
        <a:defRPr sz="2100" kern="1200">
          <a:solidFill>
            <a:schemeClr val="tx1"/>
          </a:solidFill>
          <a:latin typeface="+mn-lt"/>
          <a:ea typeface="ＭＳ Ｐゴシック" charset="0"/>
          <a:cs typeface="+mn-cs"/>
        </a:defRPr>
      </a:lvl2pPr>
      <a:lvl3pPr marL="857250" indent="-171450" algn="l" rtl="0" eaLnBrk="1" fontAlgn="base" hangingPunct="1">
        <a:spcBef>
          <a:spcPct val="20000"/>
        </a:spcBef>
        <a:spcAft>
          <a:spcPct val="0"/>
        </a:spcAft>
        <a:buFont typeface="Arial" charset="0"/>
        <a:buChar char="•"/>
        <a:defRPr sz="1800" kern="1200">
          <a:solidFill>
            <a:schemeClr val="tx1"/>
          </a:solidFill>
          <a:latin typeface="+mn-lt"/>
          <a:ea typeface="ＭＳ Ｐゴシック" charset="0"/>
          <a:cs typeface="+mn-cs"/>
        </a:defRPr>
      </a:lvl3pPr>
      <a:lvl4pPr marL="1200150" indent="-171450" algn="l" rtl="0" eaLnBrk="1" fontAlgn="base" hangingPunct="1">
        <a:spcBef>
          <a:spcPct val="20000"/>
        </a:spcBef>
        <a:spcAft>
          <a:spcPct val="0"/>
        </a:spcAft>
        <a:buFont typeface="Arial" charset="0"/>
        <a:buChar char="–"/>
        <a:defRPr sz="1500" kern="1200">
          <a:solidFill>
            <a:schemeClr val="tx1"/>
          </a:solidFill>
          <a:latin typeface="+mn-lt"/>
          <a:ea typeface="ＭＳ Ｐゴシック" charset="0"/>
          <a:cs typeface="+mn-cs"/>
        </a:defRPr>
      </a:lvl4pPr>
      <a:lvl5pPr marL="1543050" indent="-171450" algn="l" rtl="0" eaLnBrk="1" fontAlgn="base" hangingPunct="1">
        <a:spcBef>
          <a:spcPct val="20000"/>
        </a:spcBef>
        <a:spcAft>
          <a:spcPct val="0"/>
        </a:spcAft>
        <a:buFont typeface="Arial" charset="0"/>
        <a:buChar char="»"/>
        <a:defRPr sz="1500" kern="1200">
          <a:solidFill>
            <a:schemeClr val="tx1"/>
          </a:solidFill>
          <a:latin typeface="+mn-lt"/>
          <a:ea typeface="ＭＳ Ｐゴシック" charset="0"/>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fr-F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19.xml"/><Relationship Id="rId1" Type="http://schemas.openxmlformats.org/officeDocument/2006/relationships/tags" Target="../tags/tag18.xml"/><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3.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7.xml"/><Relationship Id="rId1" Type="http://schemas.openxmlformats.org/officeDocument/2006/relationships/tags" Target="../tags/tag6.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11.xml"/><Relationship Id="rId1" Type="http://schemas.openxmlformats.org/officeDocument/2006/relationships/tags" Target="../tags/tag10.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13.xml"/><Relationship Id="rId1" Type="http://schemas.openxmlformats.org/officeDocument/2006/relationships/tags" Target="../tags/tag12.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15.xml"/><Relationship Id="rId1" Type="http://schemas.openxmlformats.org/officeDocument/2006/relationships/tags" Target="../tags/tag14.xml"/><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17.xml"/><Relationship Id="rId1" Type="http://schemas.openxmlformats.org/officeDocument/2006/relationships/tags" Target="../tags/tag16.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re 1">
            <a:extLst>
              <a:ext uri="{FF2B5EF4-FFF2-40B4-BE49-F238E27FC236}">
                <a16:creationId xmlns:a16="http://schemas.microsoft.com/office/drawing/2014/main" id="{0D21BF2B-B357-9B4A-91CB-D96A93D4EF6A}"/>
              </a:ext>
            </a:extLst>
          </p:cNvPr>
          <p:cNvSpPr>
            <a:spLocks noGrp="1"/>
          </p:cNvSpPr>
          <p:nvPr>
            <p:ph type="title"/>
            <p:custDataLst>
              <p:tags r:id="rId1"/>
            </p:custDataLst>
          </p:nvPr>
        </p:nvSpPr>
        <p:spPr>
          <a:xfrm>
            <a:off x="757076" y="2094001"/>
            <a:ext cx="7280525" cy="857250"/>
          </a:xfrm>
        </p:spPr>
        <p:txBody>
          <a:bodyPr/>
          <a:lstStyle/>
          <a:p>
            <a:pPr eaLnBrk="1" hangingPunct="1"/>
            <a:r>
              <a:rPr lang="fr-FR" altLang="fr-FR" sz="2400" dirty="0">
                <a:solidFill>
                  <a:srgbClr val="7B0B0A"/>
                </a:solidFill>
                <a:ea typeface="ＭＳ Ｐゴシック" panose="020B0600070205080204" pitchFamily="34" charset="-128"/>
              </a:rPr>
              <a:t>Nouveautés en procédure civile</a:t>
            </a:r>
            <a:br>
              <a:rPr lang="fr-FR" altLang="fr-FR" sz="2400" dirty="0">
                <a:solidFill>
                  <a:srgbClr val="7B0B0A"/>
                </a:solidFill>
                <a:ea typeface="ＭＳ Ｐゴシック" panose="020B0600070205080204" pitchFamily="34" charset="-128"/>
              </a:rPr>
            </a:br>
            <a:r>
              <a:rPr lang="fr-FR" altLang="fr-FR" sz="2400" dirty="0">
                <a:solidFill>
                  <a:srgbClr val="7B0B0A"/>
                </a:solidFill>
                <a:ea typeface="ＭＳ Ｐゴシック" panose="020B0600070205080204" pitchFamily="34" charset="-128"/>
              </a:rPr>
              <a:t>2022-2023</a:t>
            </a:r>
          </a:p>
        </p:txBody>
      </p:sp>
      <p:sp>
        <p:nvSpPr>
          <p:cNvPr id="15363" name="ZoneTexte 4">
            <a:extLst>
              <a:ext uri="{FF2B5EF4-FFF2-40B4-BE49-F238E27FC236}">
                <a16:creationId xmlns:a16="http://schemas.microsoft.com/office/drawing/2014/main" id="{ED20BE30-97FB-9143-8E3D-3B887F6A61F6}"/>
              </a:ext>
            </a:extLst>
          </p:cNvPr>
          <p:cNvSpPr txBox="1">
            <a:spLocks noChangeArrowheads="1"/>
          </p:cNvSpPr>
          <p:nvPr>
            <p:custDataLst>
              <p:tags r:id="rId2"/>
            </p:custDataLst>
          </p:nvPr>
        </p:nvSpPr>
        <p:spPr bwMode="auto">
          <a:xfrm>
            <a:off x="3025739" y="3259723"/>
            <a:ext cx="27432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fr-FR" altLang="fr-FR" sz="1600" dirty="0">
              <a:latin typeface="Calibri" panose="020F0502020204030204" pitchFamily="34" charset="0"/>
            </a:endParaRPr>
          </a:p>
          <a:p>
            <a:pPr algn="ctr" eaLnBrk="1" hangingPunct="1"/>
            <a:r>
              <a:rPr lang="fr-FR" altLang="fr-FR" sz="1600" dirty="0">
                <a:latin typeface="Calibri" panose="020F0502020204030204" pitchFamily="34" charset="0"/>
              </a:rPr>
              <a:t>François Bohnet</a:t>
            </a:r>
          </a:p>
        </p:txBody>
      </p:sp>
    </p:spTree>
    <p:extLst>
      <p:ext uri="{BB962C8B-B14F-4D97-AF65-F5344CB8AC3E}">
        <p14:creationId xmlns:p14="http://schemas.microsoft.com/office/powerpoint/2010/main" val="35396805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ZoneTexte 4"/>
          <p:cNvSpPr txBox="1">
            <a:spLocks noChangeArrowheads="1"/>
          </p:cNvSpPr>
          <p:nvPr>
            <p:custDataLst>
              <p:tags r:id="rId1"/>
            </p:custDataLst>
          </p:nvPr>
        </p:nvSpPr>
        <p:spPr bwMode="auto">
          <a:xfrm>
            <a:off x="1375101" y="1856305"/>
            <a:ext cx="6185981" cy="403956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indent="-4572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fr-CH" sz="1350" b="1" dirty="0"/>
              <a:t>6. Appel : entretien des enfants et du conjoint</a:t>
            </a:r>
          </a:p>
          <a:p>
            <a:endParaRPr lang="fr-CH" sz="1350" b="1" dirty="0"/>
          </a:p>
          <a:p>
            <a:r>
              <a:rPr lang="fr-CH" sz="1350" b="1" dirty="0"/>
              <a:t>ATF 149 III 172, RSPC 2023 209 (d)</a:t>
            </a:r>
            <a:r>
              <a:rPr lang="fr-CH" sz="1350" dirty="0"/>
              <a:t> – Art. 176 al. 1 ch. 1 et al. 3 en relation avec l’art. 285 al. 2 CC ; art. 58 al. 1 et art. 314 al. 2, 271 let. a CPC ; art. 9 Cst</a:t>
            </a:r>
            <a:endParaRPr lang="fr-CH" sz="1350" b="1" dirty="0"/>
          </a:p>
          <a:p>
            <a:pPr algn="just"/>
            <a:endParaRPr lang="fr-CH" sz="1350" dirty="0"/>
          </a:p>
          <a:p>
            <a:pPr algn="just"/>
            <a:endParaRPr lang="fr-CH" sz="1350" dirty="0"/>
          </a:p>
          <a:p>
            <a:pPr algn="just"/>
            <a:r>
              <a:rPr lang="fr-CH" sz="1350" dirty="0"/>
              <a:t>L’entretien des enfants mineurs est soumis à la maxime d’office alors que celui entre conjoints est soumis au principe de disposition. </a:t>
            </a:r>
          </a:p>
          <a:p>
            <a:pPr algn="just"/>
            <a:endParaRPr lang="fr-CH" sz="1350" dirty="0"/>
          </a:p>
          <a:p>
            <a:pPr algn="just"/>
            <a:r>
              <a:rPr lang="fr-CH" sz="1350" dirty="0"/>
              <a:t>La partie qui requiert un entretien pour elle-même et pour les enfants doit, le cas échéant, prendre des </a:t>
            </a:r>
            <a:r>
              <a:rPr lang="fr-CH" sz="1350" b="1" dirty="0"/>
              <a:t>conclusions subsidiaires </a:t>
            </a:r>
            <a:r>
              <a:rPr lang="fr-CH" sz="1350" dirty="0"/>
              <a:t>concernant son entretien. La décision par laquelle l’instance d’appel a, sur appel du mari, réduit la contribution d’entretien pour enfant et prévu une contribution d’entretien </a:t>
            </a:r>
            <a:r>
              <a:rPr lang="fr-CH" sz="1350" b="1" dirty="0"/>
              <a:t>en faveur de l’épouse, bien que celle-ci n’a pas fait appel de la décision de première instance qui ne lui en allouait pas</a:t>
            </a:r>
            <a:r>
              <a:rPr lang="fr-CH" sz="1350" dirty="0"/>
              <a:t>, résiste à l’arbitraire. Savoir s’il en irait de même dans l’hypothèse où la partie créancière se trouvait globalement mieux traitée que dans la décision de première instance à la suite de la répartition de l’excédent n’a pas à être tranché (consid. 3.4.1).</a:t>
            </a:r>
          </a:p>
        </p:txBody>
      </p:sp>
      <p:sp>
        <p:nvSpPr>
          <p:cNvPr id="4" name="Titre 1">
            <a:extLst>
              <a:ext uri="{FF2B5EF4-FFF2-40B4-BE49-F238E27FC236}">
                <a16:creationId xmlns:a16="http://schemas.microsoft.com/office/drawing/2014/main" id="{628BF90E-8F2D-9C40-84B0-F3F95076338E}"/>
              </a:ext>
            </a:extLst>
          </p:cNvPr>
          <p:cNvSpPr>
            <a:spLocks noGrp="1"/>
          </p:cNvSpPr>
          <p:nvPr>
            <p:ph type="title"/>
            <p:custDataLst>
              <p:tags r:id="rId2"/>
            </p:custDataLst>
          </p:nvPr>
        </p:nvSpPr>
        <p:spPr>
          <a:xfrm>
            <a:off x="1236823" y="1173828"/>
            <a:ext cx="6172200" cy="453839"/>
          </a:xfrm>
        </p:spPr>
        <p:txBody>
          <a:bodyPr/>
          <a:lstStyle/>
          <a:p>
            <a:pPr eaLnBrk="1" hangingPunct="1"/>
            <a:r>
              <a:rPr lang="fr-FR" sz="2400" dirty="0">
                <a:solidFill>
                  <a:srgbClr val="7B0B0A"/>
                </a:solidFill>
                <a:latin typeface="Calibri" charset="0"/>
              </a:rPr>
              <a:t>Jurisprudence</a:t>
            </a:r>
          </a:p>
        </p:txBody>
      </p:sp>
      <p:pic>
        <p:nvPicPr>
          <p:cNvPr id="4098" name="Picture 2" descr="illustrations, cliparts, dessins animés et icônes de étapes vers le succès financier pièces dessin - argent dessin">
            <a:extLst>
              <a:ext uri="{FF2B5EF4-FFF2-40B4-BE49-F238E27FC236}">
                <a16:creationId xmlns:a16="http://schemas.microsoft.com/office/drawing/2014/main" id="{5D6F8732-27D1-51F7-DB3A-47E9ACFAB3B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61082" y="1704993"/>
            <a:ext cx="1577340" cy="10515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5743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ZoneTexte 4">
            <a:extLst>
              <a:ext uri="{FF2B5EF4-FFF2-40B4-BE49-F238E27FC236}">
                <a16:creationId xmlns:a16="http://schemas.microsoft.com/office/drawing/2014/main" id="{49ECDD45-F280-0141-9986-BB6DFD364063}"/>
              </a:ext>
            </a:extLst>
          </p:cNvPr>
          <p:cNvSpPr txBox="1">
            <a:spLocks noChangeArrowheads="1"/>
          </p:cNvSpPr>
          <p:nvPr/>
        </p:nvSpPr>
        <p:spPr bwMode="auto">
          <a:xfrm>
            <a:off x="1383858" y="1561744"/>
            <a:ext cx="6773006" cy="311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indent="-457200"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just">
              <a:buFont typeface="Arial" panose="020B0604020202020204" pitchFamily="34" charset="0"/>
              <a:buChar char="•"/>
            </a:pPr>
            <a:endParaRPr lang="fr-CH" altLang="fr-FR" sz="1200" dirty="0"/>
          </a:p>
          <a:p>
            <a:pPr algn="just">
              <a:buFont typeface="Arial" panose="020B0604020202020204" pitchFamily="34" charset="0"/>
              <a:buChar char="•"/>
            </a:pPr>
            <a:endParaRPr lang="fr-CH" altLang="fr-FR" sz="1200" dirty="0"/>
          </a:p>
          <a:p>
            <a:pPr indent="0" algn="just"/>
            <a:endParaRPr lang="fr-CH" altLang="fr-FR" sz="1200" dirty="0"/>
          </a:p>
          <a:p>
            <a:pPr algn="just">
              <a:buFont typeface="Arial" panose="020B0604020202020204" pitchFamily="34" charset="0"/>
              <a:buChar char="•"/>
            </a:pPr>
            <a:endParaRPr lang="fr-CH" altLang="fr-FR" sz="1200" dirty="0"/>
          </a:p>
          <a:p>
            <a:pPr algn="just">
              <a:buFont typeface="+mj-lt"/>
              <a:buAutoNum type="arabicPeriod"/>
            </a:pPr>
            <a:r>
              <a:rPr lang="fr-CH" altLang="fr-FR" sz="1350" dirty="0"/>
              <a:t>Conciliation préalable : demande reconventionnelle</a:t>
            </a:r>
          </a:p>
          <a:p>
            <a:pPr algn="just">
              <a:buFont typeface="+mj-lt"/>
              <a:buAutoNum type="arabicPeriod"/>
            </a:pPr>
            <a:endParaRPr lang="fr-CH" altLang="fr-FR" sz="1350" dirty="0"/>
          </a:p>
          <a:p>
            <a:pPr algn="just">
              <a:buFont typeface="+mj-lt"/>
              <a:buAutoNum type="arabicPeriod"/>
            </a:pPr>
            <a:r>
              <a:rPr lang="fr-CH" altLang="fr-FR" sz="1350" dirty="0"/>
              <a:t>Conciliation préalable : tentative effective de conciliation</a:t>
            </a:r>
          </a:p>
          <a:p>
            <a:pPr algn="just">
              <a:buFont typeface="+mj-lt"/>
              <a:buAutoNum type="arabicPeriod"/>
            </a:pPr>
            <a:endParaRPr lang="fr-CH" altLang="fr-FR" sz="1350" dirty="0"/>
          </a:p>
          <a:p>
            <a:pPr algn="just">
              <a:buFont typeface="+mj-lt"/>
              <a:buAutoNum type="arabicPeriod"/>
            </a:pPr>
            <a:r>
              <a:rPr lang="fr-CH" altLang="fr-FR" sz="1350" dirty="0"/>
              <a:t>Récusation ou défaut de capacité de postuler</a:t>
            </a:r>
          </a:p>
          <a:p>
            <a:pPr algn="just">
              <a:buFont typeface="+mj-lt"/>
              <a:buAutoNum type="arabicPeriod"/>
            </a:pPr>
            <a:endParaRPr lang="fr-CH" altLang="fr-FR" sz="1350" dirty="0"/>
          </a:p>
          <a:p>
            <a:pPr algn="just">
              <a:buFont typeface="+mj-lt"/>
              <a:buAutoNum type="arabicPeriod"/>
            </a:pPr>
            <a:r>
              <a:rPr lang="fr-CH" altLang="fr-FR" sz="1350" dirty="0"/>
              <a:t>Conclusions </a:t>
            </a:r>
            <a:r>
              <a:rPr lang="fr-CH" altLang="fr-FR" sz="1350"/>
              <a:t>non chiffrées</a:t>
            </a:r>
            <a:endParaRPr lang="fr-CH" altLang="fr-FR" sz="1350" dirty="0"/>
          </a:p>
          <a:p>
            <a:pPr algn="just">
              <a:buFont typeface="+mj-lt"/>
              <a:buAutoNum type="arabicPeriod"/>
            </a:pPr>
            <a:endParaRPr lang="fr-CH" altLang="fr-FR" sz="1350" dirty="0"/>
          </a:p>
          <a:p>
            <a:pPr algn="just">
              <a:buFont typeface="+mj-lt"/>
              <a:buAutoNum type="arabicPeriod"/>
            </a:pPr>
            <a:r>
              <a:rPr lang="fr-CH" altLang="fr-FR" sz="1350" dirty="0"/>
              <a:t>Interruption de la prescription</a:t>
            </a:r>
          </a:p>
          <a:p>
            <a:pPr algn="just">
              <a:buFont typeface="+mj-lt"/>
              <a:buAutoNum type="arabicPeriod"/>
            </a:pPr>
            <a:endParaRPr lang="fr-CH" altLang="fr-FR" sz="1350" dirty="0"/>
          </a:p>
          <a:p>
            <a:pPr algn="just">
              <a:buFont typeface="+mj-lt"/>
              <a:buAutoNum type="arabicPeriod"/>
            </a:pPr>
            <a:r>
              <a:rPr lang="fr-CH" altLang="fr-FR" sz="1350" dirty="0"/>
              <a:t>Appel : entretien des enfants et du conjoint</a:t>
            </a:r>
          </a:p>
        </p:txBody>
      </p:sp>
      <p:sp>
        <p:nvSpPr>
          <p:cNvPr id="3" name="Titre 1">
            <a:extLst>
              <a:ext uri="{FF2B5EF4-FFF2-40B4-BE49-F238E27FC236}">
                <a16:creationId xmlns:a16="http://schemas.microsoft.com/office/drawing/2014/main" id="{562333E0-19DF-244F-A600-E1DA402B3430}"/>
              </a:ext>
            </a:extLst>
          </p:cNvPr>
          <p:cNvSpPr>
            <a:spLocks noGrp="1"/>
          </p:cNvSpPr>
          <p:nvPr>
            <p:ph type="title"/>
            <p:custDataLst>
              <p:tags r:id="rId1"/>
            </p:custDataLst>
          </p:nvPr>
        </p:nvSpPr>
        <p:spPr>
          <a:xfrm>
            <a:off x="876339" y="342544"/>
            <a:ext cx="7280525" cy="666449"/>
          </a:xfrm>
        </p:spPr>
        <p:txBody>
          <a:bodyPr/>
          <a:lstStyle/>
          <a:p>
            <a:pPr eaLnBrk="1" hangingPunct="1"/>
            <a:r>
              <a:rPr lang="fr-FR" altLang="fr-FR" sz="3600" dirty="0">
                <a:solidFill>
                  <a:srgbClr val="7B0B0A"/>
                </a:solidFill>
                <a:ea typeface="ＭＳ Ｐゴシック" panose="020B0600070205080204" pitchFamily="34" charset="-128"/>
              </a:rPr>
              <a:t>Procédure civile</a:t>
            </a:r>
          </a:p>
        </p:txBody>
      </p:sp>
    </p:spTree>
    <p:extLst>
      <p:ext uri="{BB962C8B-B14F-4D97-AF65-F5344CB8AC3E}">
        <p14:creationId xmlns:p14="http://schemas.microsoft.com/office/powerpoint/2010/main" val="36925083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ZoneTexte 4"/>
          <p:cNvSpPr txBox="1">
            <a:spLocks noChangeArrowheads="1"/>
          </p:cNvSpPr>
          <p:nvPr>
            <p:custDataLst>
              <p:tags r:id="rId1"/>
            </p:custDataLst>
          </p:nvPr>
        </p:nvSpPr>
        <p:spPr bwMode="auto">
          <a:xfrm>
            <a:off x="670560" y="2216706"/>
            <a:ext cx="6681549" cy="38318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indent="-4572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endParaRPr lang="fr-CH" sz="1350" dirty="0"/>
          </a:p>
          <a:p>
            <a:pPr indent="0"/>
            <a:r>
              <a:rPr lang="fr-CH" sz="1350" b="1" dirty="0"/>
              <a:t>1. Conciliation préalable</a:t>
            </a:r>
          </a:p>
          <a:p>
            <a:pPr indent="0"/>
            <a:endParaRPr lang="fr-CH" sz="1350" b="1" dirty="0"/>
          </a:p>
          <a:p>
            <a:pPr algn="just"/>
            <a:r>
              <a:rPr lang="fr-FR" sz="1350" b="1" dirty="0"/>
              <a:t>ATF 148 III 314, RSPC 2022 346 (d)</a:t>
            </a:r>
            <a:r>
              <a:rPr lang="fr-FR" sz="1350" dirty="0"/>
              <a:t> – Art. 14,  209 al. 1 lit. b CPC</a:t>
            </a:r>
          </a:p>
          <a:p>
            <a:pPr algn="just"/>
            <a:endParaRPr lang="fr-FR" sz="1350" dirty="0"/>
          </a:p>
          <a:p>
            <a:pPr algn="just"/>
            <a:r>
              <a:rPr lang="fr-FR" sz="1350" i="1" dirty="0"/>
              <a:t>Conclusions reconventionnelles prises en conciliation ; pas d’autorisation de procéder</a:t>
            </a:r>
          </a:p>
          <a:p>
            <a:pPr algn="just"/>
            <a:endParaRPr lang="fr-FR" sz="1350" dirty="0"/>
          </a:p>
          <a:p>
            <a:pPr algn="just"/>
            <a:r>
              <a:rPr lang="fr-FR" sz="1350" dirty="0"/>
              <a:t>Les conclusions reconventionnelles prises en conciliation </a:t>
            </a:r>
            <a:r>
              <a:rPr lang="fr-FR" sz="1350" b="1" dirty="0"/>
              <a:t>ne permettent pas au défendeur d’agir indépendamment </a:t>
            </a:r>
            <a:r>
              <a:rPr lang="fr-FR" sz="1350" dirty="0"/>
              <a:t>de la demanderesse principale sur la base de son autorisation de procéder (consid. 2.2.2.3). </a:t>
            </a:r>
          </a:p>
          <a:p>
            <a:pPr algn="just"/>
            <a:endParaRPr lang="fr-FR" sz="1350" dirty="0"/>
          </a:p>
          <a:p>
            <a:pPr algn="just"/>
            <a:r>
              <a:rPr lang="fr-FR" sz="1350" dirty="0"/>
              <a:t>Afin d’éviter les </a:t>
            </a:r>
            <a:r>
              <a:rPr lang="fr-FR" sz="1350" b="1" dirty="0"/>
              <a:t>conséquences de la litispendance</a:t>
            </a:r>
            <a:r>
              <a:rPr lang="fr-FR" sz="1350" dirty="0"/>
              <a:t>, le demandeur reconventionnel peut :</a:t>
            </a:r>
          </a:p>
          <a:p>
            <a:pPr marL="285750" indent="-285750" algn="just">
              <a:buFont typeface="Arial" panose="020B0604020202020204" pitchFamily="34" charset="0"/>
              <a:buChar char="•"/>
            </a:pPr>
            <a:r>
              <a:rPr lang="fr-FR" sz="1350" dirty="0"/>
              <a:t>retirer sa demande reconventionnelle en cas d’échec de la conciliation sans avoir à craindre les conséquences de l’art. 65 CPC, </a:t>
            </a:r>
          </a:p>
          <a:p>
            <a:pPr marL="285750" indent="-285750" algn="just">
              <a:buFont typeface="Arial" panose="020B0604020202020204" pitchFamily="34" charset="0"/>
              <a:buChar char="•"/>
            </a:pPr>
            <a:r>
              <a:rPr lang="fr-FR" sz="1350" dirty="0"/>
              <a:t>la déposer ultérieurement dans le cadre de la réponse à la demande. </a:t>
            </a:r>
          </a:p>
          <a:p>
            <a:pPr marL="285750" indent="-285750" algn="just">
              <a:buFont typeface="Arial" panose="020B0604020202020204" pitchFamily="34" charset="0"/>
              <a:buChar char="•"/>
            </a:pPr>
            <a:r>
              <a:rPr lang="fr-FR" sz="1350" dirty="0"/>
              <a:t>Il est également libre d’engager dès le début sa propre procédure de conciliation (consid. 2.2.3).</a:t>
            </a:r>
          </a:p>
        </p:txBody>
      </p:sp>
      <p:sp>
        <p:nvSpPr>
          <p:cNvPr id="4" name="Titre 1">
            <a:extLst>
              <a:ext uri="{FF2B5EF4-FFF2-40B4-BE49-F238E27FC236}">
                <a16:creationId xmlns:a16="http://schemas.microsoft.com/office/drawing/2014/main" id="{628BF90E-8F2D-9C40-84B0-F3F95076338E}"/>
              </a:ext>
            </a:extLst>
          </p:cNvPr>
          <p:cNvSpPr>
            <a:spLocks noGrp="1"/>
          </p:cNvSpPr>
          <p:nvPr>
            <p:ph type="title"/>
            <p:custDataLst>
              <p:tags r:id="rId2"/>
            </p:custDataLst>
          </p:nvPr>
        </p:nvSpPr>
        <p:spPr>
          <a:xfrm>
            <a:off x="1257301" y="1285666"/>
            <a:ext cx="6172200" cy="453839"/>
          </a:xfrm>
        </p:spPr>
        <p:txBody>
          <a:bodyPr/>
          <a:lstStyle/>
          <a:p>
            <a:pPr eaLnBrk="1" hangingPunct="1"/>
            <a:r>
              <a:rPr lang="fr-FR" sz="2400">
                <a:solidFill>
                  <a:srgbClr val="7B0B0A"/>
                </a:solidFill>
                <a:latin typeface="Calibri" charset="0"/>
              </a:rPr>
              <a:t>Jurisprudence</a:t>
            </a:r>
            <a:br>
              <a:rPr lang="fr-FR" sz="2400" dirty="0">
                <a:solidFill>
                  <a:srgbClr val="7B0B0A"/>
                </a:solidFill>
                <a:latin typeface="Calibri" charset="0"/>
              </a:rPr>
            </a:br>
            <a:endParaRPr lang="fr-FR" sz="2400" dirty="0">
              <a:solidFill>
                <a:srgbClr val="7B0B0A"/>
              </a:solidFill>
              <a:latin typeface="Calibri" charset="0"/>
            </a:endParaRPr>
          </a:p>
        </p:txBody>
      </p:sp>
      <p:pic>
        <p:nvPicPr>
          <p:cNvPr id="6148" name="Picture 4" descr="illustrations, cliparts, dessins animés et icônes de illustration de silhouette de boomerang sur le fond blanc. illustration vectorielle - boomerang  dessin">
            <a:extLst>
              <a:ext uri="{FF2B5EF4-FFF2-40B4-BE49-F238E27FC236}">
                <a16:creationId xmlns:a16="http://schemas.microsoft.com/office/drawing/2014/main" id="{1EDE027F-32D7-7815-5506-E0D4E0C818D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34082" y="2534494"/>
            <a:ext cx="1382917" cy="11840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64709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ZoneTexte 4"/>
          <p:cNvSpPr txBox="1">
            <a:spLocks noChangeArrowheads="1"/>
          </p:cNvSpPr>
          <p:nvPr>
            <p:custDataLst>
              <p:tags r:id="rId1"/>
            </p:custDataLst>
          </p:nvPr>
        </p:nvSpPr>
        <p:spPr bwMode="auto">
          <a:xfrm>
            <a:off x="1088571" y="2125266"/>
            <a:ext cx="6020653" cy="383181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indent="-4572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endParaRPr lang="fr-CH" sz="1350" dirty="0"/>
          </a:p>
          <a:p>
            <a:pPr indent="0"/>
            <a:r>
              <a:rPr lang="fr-CH" sz="1350" b="1" dirty="0"/>
              <a:t>2. Conciliation préalable</a:t>
            </a:r>
          </a:p>
          <a:p>
            <a:pPr indent="0"/>
            <a:endParaRPr lang="fr-CH" sz="1350" b="1" dirty="0"/>
          </a:p>
          <a:p>
            <a:pPr algn="just"/>
            <a:r>
              <a:rPr lang="fr-FR" sz="1350" b="1" dirty="0"/>
              <a:t>ATF 149 III 12, RSPC 2023 80 (d)</a:t>
            </a:r>
            <a:r>
              <a:rPr lang="fr-FR" sz="1350" dirty="0"/>
              <a:t> – Art. 519 </a:t>
            </a:r>
            <a:r>
              <a:rPr lang="fr-FR" sz="1350" dirty="0" err="1"/>
              <a:t>ss</a:t>
            </a:r>
            <a:r>
              <a:rPr lang="fr-FR" sz="1350" dirty="0"/>
              <a:t> et 540 CC ; art. 71, 201, 204, 206 al. 2 et 209 CPC </a:t>
            </a:r>
          </a:p>
          <a:p>
            <a:pPr algn="just"/>
            <a:endParaRPr lang="fr-FR" sz="1350" dirty="0"/>
          </a:p>
          <a:p>
            <a:pPr algn="just"/>
            <a:r>
              <a:rPr lang="fr-FR" sz="1350" i="1" dirty="0"/>
              <a:t>Autorisation de procéder ; consorts simples; tentative effective de conciliation</a:t>
            </a:r>
            <a:endParaRPr lang="fr-FR" sz="1350" dirty="0"/>
          </a:p>
          <a:p>
            <a:pPr algn="just"/>
            <a:endParaRPr lang="fr-FR" sz="1350" dirty="0"/>
          </a:p>
          <a:p>
            <a:pPr algn="just"/>
            <a:r>
              <a:rPr lang="fr-FR" sz="1350" dirty="0"/>
              <a:t>Lorsque plusieurs demandeurs actionnent plusieurs défendeurs en </a:t>
            </a:r>
            <a:r>
              <a:rPr lang="fr-FR" sz="1350" b="1" dirty="0"/>
              <a:t>nullité d'une disposition pour cause de mort </a:t>
            </a:r>
            <a:r>
              <a:rPr lang="fr-FR" sz="1350" dirty="0"/>
              <a:t>ou en constatation de l'indignité d'une personne déterminée, les parties au procès forment une </a:t>
            </a:r>
            <a:r>
              <a:rPr lang="fr-FR" sz="1350" b="1" dirty="0"/>
              <a:t>consorité simple </a:t>
            </a:r>
            <a:r>
              <a:rPr lang="fr-FR" sz="1350" dirty="0"/>
              <a:t>tant activement que passivement (consid. 3.1.1.3 et 3.1.1.4). La validité de l’autorisation de procéder est subordonnée à la condition qu’une tentative de conciliation </a:t>
            </a:r>
            <a:r>
              <a:rPr lang="fr-FR" sz="1350" b="1" dirty="0"/>
              <a:t>ait effectivement eu lieu</a:t>
            </a:r>
            <a:r>
              <a:rPr lang="fr-FR" sz="1350" dirty="0"/>
              <a:t> lors de l’audience de conciliation (consid. 3.1.3). Si les parties renoncent à faire usage de la possibilité prévue à l’art. 199 CPC, il n’y a aucune raison de diminuer les exigences qualitatives de l’audience de conciliation (consid. 3.1.4). </a:t>
            </a:r>
          </a:p>
        </p:txBody>
      </p:sp>
      <p:sp>
        <p:nvSpPr>
          <p:cNvPr id="4" name="Titre 1">
            <a:extLst>
              <a:ext uri="{FF2B5EF4-FFF2-40B4-BE49-F238E27FC236}">
                <a16:creationId xmlns:a16="http://schemas.microsoft.com/office/drawing/2014/main" id="{628BF90E-8F2D-9C40-84B0-F3F95076338E}"/>
              </a:ext>
            </a:extLst>
          </p:cNvPr>
          <p:cNvSpPr>
            <a:spLocks noGrp="1"/>
          </p:cNvSpPr>
          <p:nvPr>
            <p:ph type="title"/>
            <p:custDataLst>
              <p:tags r:id="rId2"/>
            </p:custDataLst>
          </p:nvPr>
        </p:nvSpPr>
        <p:spPr>
          <a:xfrm>
            <a:off x="1257301" y="1285666"/>
            <a:ext cx="6172200" cy="453839"/>
          </a:xfrm>
        </p:spPr>
        <p:txBody>
          <a:bodyPr/>
          <a:lstStyle/>
          <a:p>
            <a:pPr eaLnBrk="1" hangingPunct="1"/>
            <a:r>
              <a:rPr lang="fr-FR" sz="2400" dirty="0">
                <a:solidFill>
                  <a:srgbClr val="7B0B0A"/>
                </a:solidFill>
                <a:latin typeface="Calibri" charset="0"/>
              </a:rPr>
              <a:t>Jurisprudence</a:t>
            </a:r>
            <a:br>
              <a:rPr lang="fr-FR" sz="2400" dirty="0">
                <a:solidFill>
                  <a:srgbClr val="7B0B0A"/>
                </a:solidFill>
                <a:latin typeface="Calibri" charset="0"/>
              </a:rPr>
            </a:br>
            <a:endParaRPr lang="fr-FR" sz="2400" dirty="0">
              <a:solidFill>
                <a:srgbClr val="7B0B0A"/>
              </a:solidFill>
              <a:latin typeface="Calibri" charset="0"/>
            </a:endParaRPr>
          </a:p>
        </p:txBody>
      </p:sp>
      <p:pic>
        <p:nvPicPr>
          <p:cNvPr id="6146" name="Picture 2" descr="illustrations, cliparts, dessins animés et icônes de graphique à secteurs figures humaines divorce concept dessin - mediation dessin">
            <a:extLst>
              <a:ext uri="{FF2B5EF4-FFF2-40B4-BE49-F238E27FC236}">
                <a16:creationId xmlns:a16="http://schemas.microsoft.com/office/drawing/2014/main" id="{A99F6866-0DB2-97DB-7A7A-914E2E3063A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95881" y="2316479"/>
            <a:ext cx="1438238" cy="10786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1380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ZoneTexte 4"/>
          <p:cNvSpPr txBox="1">
            <a:spLocks noChangeArrowheads="1"/>
          </p:cNvSpPr>
          <p:nvPr>
            <p:custDataLst>
              <p:tags r:id="rId1"/>
            </p:custDataLst>
          </p:nvPr>
        </p:nvSpPr>
        <p:spPr bwMode="auto">
          <a:xfrm>
            <a:off x="1563291" y="2360847"/>
            <a:ext cx="5560219" cy="362406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indent="-4572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endParaRPr lang="fr-CH" sz="1350" dirty="0"/>
          </a:p>
          <a:p>
            <a:pPr algn="just"/>
            <a:endParaRPr lang="fr-FR" sz="1350" dirty="0"/>
          </a:p>
          <a:p>
            <a:pPr algn="just"/>
            <a:endParaRPr lang="fr-CH" sz="1350" dirty="0"/>
          </a:p>
          <a:p>
            <a:pPr algn="just"/>
            <a:r>
              <a:rPr lang="fr-FR" sz="1350" dirty="0"/>
              <a:t>La validité de l’autorisation de procéder est une </a:t>
            </a:r>
            <a:r>
              <a:rPr lang="fr-FR" sz="1350" b="1" dirty="0"/>
              <a:t>condition de recevabilité</a:t>
            </a:r>
            <a:r>
              <a:rPr lang="fr-FR" sz="1350" dirty="0"/>
              <a:t> que le tribunal doit examiner d’office. </a:t>
            </a:r>
          </a:p>
          <a:p>
            <a:pPr algn="just"/>
            <a:endParaRPr lang="fr-FR" sz="1350" dirty="0"/>
          </a:p>
          <a:p>
            <a:pPr algn="just"/>
            <a:r>
              <a:rPr lang="fr-FR" sz="1350" dirty="0"/>
              <a:t>Lorsqu’un </a:t>
            </a:r>
            <a:r>
              <a:rPr lang="fr-FR" sz="1350" b="1" dirty="0"/>
              <a:t>consort simple ne se présente pas à l’audience </a:t>
            </a:r>
            <a:r>
              <a:rPr lang="fr-FR" sz="1350" dirty="0"/>
              <a:t>de conciliation, l’autorité de conciliation ne peut délivrer une autorisation de procéder sans accorder aux parties présentes l’opportunité de se concilier. </a:t>
            </a:r>
          </a:p>
          <a:p>
            <a:pPr algn="just"/>
            <a:endParaRPr lang="fr-FR" sz="1350" dirty="0"/>
          </a:p>
          <a:p>
            <a:pPr algn="just"/>
            <a:r>
              <a:rPr lang="fr-FR" sz="1350" dirty="0"/>
              <a:t>Une telle autorisation de procéder n’est pas valable. Il n’est pas abusif pour la partie défenderesse de se prévaloir de cette invalidité devant le juge du fond (consid. 3.2). L’irrecevabilité de la demande ne procède pas d’un formalisme excessif (consid. 3.3.2).</a:t>
            </a:r>
            <a:endParaRPr lang="fr-CH" sz="1350" dirty="0"/>
          </a:p>
          <a:p>
            <a:pPr algn="just"/>
            <a:endParaRPr lang="fr-CH" sz="1350" dirty="0"/>
          </a:p>
          <a:p>
            <a:pPr algn="just"/>
            <a:endParaRPr lang="fr-CH" sz="1350" dirty="0"/>
          </a:p>
        </p:txBody>
      </p:sp>
      <p:sp>
        <p:nvSpPr>
          <p:cNvPr id="4" name="Titre 1">
            <a:extLst>
              <a:ext uri="{FF2B5EF4-FFF2-40B4-BE49-F238E27FC236}">
                <a16:creationId xmlns:a16="http://schemas.microsoft.com/office/drawing/2014/main" id="{628BF90E-8F2D-9C40-84B0-F3F95076338E}"/>
              </a:ext>
            </a:extLst>
          </p:cNvPr>
          <p:cNvSpPr>
            <a:spLocks noGrp="1"/>
          </p:cNvSpPr>
          <p:nvPr>
            <p:ph type="title"/>
            <p:custDataLst>
              <p:tags r:id="rId2"/>
            </p:custDataLst>
          </p:nvPr>
        </p:nvSpPr>
        <p:spPr>
          <a:xfrm>
            <a:off x="1257301" y="1285666"/>
            <a:ext cx="6172200" cy="453839"/>
          </a:xfrm>
        </p:spPr>
        <p:txBody>
          <a:bodyPr/>
          <a:lstStyle/>
          <a:p>
            <a:pPr eaLnBrk="1" hangingPunct="1"/>
            <a:r>
              <a:rPr lang="fr-FR" sz="2400" dirty="0">
                <a:solidFill>
                  <a:srgbClr val="7B0B0A"/>
                </a:solidFill>
                <a:latin typeface="Calibri" charset="0"/>
              </a:rPr>
              <a:t>Jurisprudence</a:t>
            </a:r>
            <a:br>
              <a:rPr lang="fr-FR" sz="2400" dirty="0">
                <a:solidFill>
                  <a:srgbClr val="7B0B0A"/>
                </a:solidFill>
                <a:latin typeface="Calibri" charset="0"/>
              </a:rPr>
            </a:br>
            <a:endParaRPr lang="fr-FR" sz="2400" dirty="0">
              <a:solidFill>
                <a:srgbClr val="7B0B0A"/>
              </a:solidFill>
              <a:latin typeface="Calibri" charset="0"/>
            </a:endParaRPr>
          </a:p>
        </p:txBody>
      </p:sp>
      <p:pic>
        <p:nvPicPr>
          <p:cNvPr id="2" name="Picture 2" descr="illustrations, cliparts, dessins animés et icônes de graphique à secteurs figures humaines divorce concept dessin - mediation dessin">
            <a:extLst>
              <a:ext uri="{FF2B5EF4-FFF2-40B4-BE49-F238E27FC236}">
                <a16:creationId xmlns:a16="http://schemas.microsoft.com/office/drawing/2014/main" id="{C679EB78-E2E1-51A3-5834-BC837D1C075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95881" y="2316479"/>
            <a:ext cx="1438238" cy="10786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3969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ZoneTexte 4"/>
          <p:cNvSpPr txBox="1">
            <a:spLocks noChangeArrowheads="1"/>
          </p:cNvSpPr>
          <p:nvPr>
            <p:custDataLst>
              <p:tags r:id="rId1"/>
            </p:custDataLst>
          </p:nvPr>
        </p:nvSpPr>
        <p:spPr bwMode="auto">
          <a:xfrm>
            <a:off x="919778" y="1822275"/>
            <a:ext cx="6172199" cy="44550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indent="-4572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fr-CH" sz="1350" b="1" dirty="0"/>
              <a:t>3. Récusation ou défaut de capacité de postuler</a:t>
            </a:r>
            <a:endParaRPr lang="fr-CH" sz="1350" dirty="0"/>
          </a:p>
          <a:p>
            <a:endParaRPr lang="fr-CH" sz="1350" dirty="0"/>
          </a:p>
          <a:p>
            <a:endParaRPr lang="fr-CH" sz="1350" dirty="0"/>
          </a:p>
          <a:p>
            <a:r>
              <a:rPr lang="fr-CH" sz="1350" b="1" dirty="0"/>
              <a:t>5A_156/2023 du 26 avril 2023 (f)</a:t>
            </a:r>
            <a:r>
              <a:rPr lang="fr-CH" sz="1350" dirty="0"/>
              <a:t> – Art. 30 al. 1 Cst. ; art. 12 let. c LLCA</a:t>
            </a:r>
          </a:p>
          <a:p>
            <a:endParaRPr lang="fr-CH" sz="1350" dirty="0"/>
          </a:p>
          <a:p>
            <a:pPr algn="just"/>
            <a:r>
              <a:rPr lang="fr-CH" sz="1350" i="1" dirty="0"/>
              <a:t>Relation conflictuelle entre une magistrate fribourgeoise chargée de la </a:t>
            </a:r>
            <a:r>
              <a:rPr lang="fr-CH" sz="1350" b="1" i="1" dirty="0"/>
              <a:t>conciliation</a:t>
            </a:r>
            <a:r>
              <a:rPr lang="fr-CH" sz="1350" i="1" dirty="0"/>
              <a:t> et un avocat </a:t>
            </a:r>
          </a:p>
          <a:p>
            <a:pPr algn="just"/>
            <a:endParaRPr lang="fr-CH" sz="1350" dirty="0"/>
          </a:p>
          <a:p>
            <a:pPr algn="just"/>
            <a:r>
              <a:rPr lang="fr-CH" sz="1350" dirty="0"/>
              <a:t>Une telle relation constitue tant un motif de récusation qu'un motif d'incapacité de postuler. Dans une telle situation, </a:t>
            </a:r>
            <a:r>
              <a:rPr lang="fr-CH" sz="1350" b="1" dirty="0"/>
              <a:t>le premier d’entre eux à œuvrer sur le dossier</a:t>
            </a:r>
            <a:r>
              <a:rPr lang="fr-CH" sz="1350" dirty="0"/>
              <a:t> doit rester alors qu’il appartient au second de renoncer à s’en saisir. </a:t>
            </a:r>
          </a:p>
          <a:p>
            <a:pPr algn="just"/>
            <a:endParaRPr lang="fr-CH" sz="1350" dirty="0"/>
          </a:p>
          <a:p>
            <a:pPr algn="just"/>
            <a:r>
              <a:rPr lang="fr-CH" sz="1350" dirty="0"/>
              <a:t>Cette solution n’a pas pour effet de permettre à la magistrate d'éviter une procédure de récusation. Lorsque les arguments soulevés à l’appui de la demande de récusation diffèrent en partie de ceux relatifs au conflit entre l'avocat du recourant et la magistrate concernée. Sous réserve de ratification de la demande de récusation par le recourant ou son nouveau représentant, les autres arguments soulevés dans la demande de récusation pourront donc être examinés par la magistrate concernée.</a:t>
            </a:r>
          </a:p>
          <a:p>
            <a:endParaRPr lang="fr-CH" sz="1350" dirty="0"/>
          </a:p>
          <a:p>
            <a:pPr>
              <a:buFont typeface="Wingdings" pitchFamily="2" charset="2"/>
              <a:buChar char="Ø"/>
            </a:pPr>
            <a:r>
              <a:rPr lang="fr-CH" sz="1350" dirty="0"/>
              <a:t>Argumentation reprise de TF 5A_124/2022 du 26 avril 2022.</a:t>
            </a:r>
          </a:p>
        </p:txBody>
      </p:sp>
      <p:sp>
        <p:nvSpPr>
          <p:cNvPr id="4" name="Titre 1">
            <a:extLst>
              <a:ext uri="{FF2B5EF4-FFF2-40B4-BE49-F238E27FC236}">
                <a16:creationId xmlns:a16="http://schemas.microsoft.com/office/drawing/2014/main" id="{628BF90E-8F2D-9C40-84B0-F3F95076338E}"/>
              </a:ext>
            </a:extLst>
          </p:cNvPr>
          <p:cNvSpPr>
            <a:spLocks noGrp="1"/>
          </p:cNvSpPr>
          <p:nvPr>
            <p:ph type="title"/>
            <p:custDataLst>
              <p:tags r:id="rId2"/>
            </p:custDataLst>
          </p:nvPr>
        </p:nvSpPr>
        <p:spPr>
          <a:xfrm>
            <a:off x="1257301" y="1285666"/>
            <a:ext cx="6172200" cy="453839"/>
          </a:xfrm>
        </p:spPr>
        <p:txBody>
          <a:bodyPr/>
          <a:lstStyle/>
          <a:p>
            <a:pPr eaLnBrk="1" hangingPunct="1"/>
            <a:r>
              <a:rPr lang="fr-FR" sz="2400" dirty="0">
                <a:solidFill>
                  <a:srgbClr val="7B0B0A"/>
                </a:solidFill>
                <a:latin typeface="Calibri" charset="0"/>
              </a:rPr>
              <a:t>Jurisprudence</a:t>
            </a:r>
            <a:br>
              <a:rPr lang="fr-FR" sz="2400" dirty="0">
                <a:solidFill>
                  <a:srgbClr val="7B0B0A"/>
                </a:solidFill>
                <a:latin typeface="Calibri" charset="0"/>
              </a:rPr>
            </a:br>
            <a:endParaRPr lang="fr-FR" sz="2400" dirty="0">
              <a:solidFill>
                <a:srgbClr val="7B0B0A"/>
              </a:solidFill>
              <a:latin typeface="Calibri" charset="0"/>
            </a:endParaRPr>
          </a:p>
        </p:txBody>
      </p:sp>
      <p:pic>
        <p:nvPicPr>
          <p:cNvPr id="8196" name="Picture 4" descr="illustrations, cliparts, dessins animés et icônes de icône de glyphe vectoriel liée aux intérêts concurrents. - conflit d'intérêts dessin">
            <a:extLst>
              <a:ext uri="{FF2B5EF4-FFF2-40B4-BE49-F238E27FC236}">
                <a16:creationId xmlns:a16="http://schemas.microsoft.com/office/drawing/2014/main" id="{617A2F74-EDA9-61F2-544E-B3858FF0DBE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29501" y="1384698"/>
            <a:ext cx="1333499" cy="13334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2234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ZoneTexte 4"/>
          <p:cNvSpPr txBox="1">
            <a:spLocks noChangeArrowheads="1"/>
          </p:cNvSpPr>
          <p:nvPr>
            <p:custDataLst>
              <p:tags r:id="rId1"/>
            </p:custDataLst>
          </p:nvPr>
        </p:nvSpPr>
        <p:spPr bwMode="auto">
          <a:xfrm>
            <a:off x="1099821" y="1859280"/>
            <a:ext cx="6250939" cy="403956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indent="-4572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fr-CH" sz="1350" b="1" dirty="0"/>
              <a:t>4. Conclusions non chiffrées</a:t>
            </a:r>
          </a:p>
          <a:p>
            <a:endParaRPr lang="fr-CH" sz="1350" dirty="0"/>
          </a:p>
          <a:p>
            <a:endParaRPr lang="fr-CH" sz="1350" dirty="0"/>
          </a:p>
          <a:p>
            <a:r>
              <a:rPr lang="fr-CH" sz="1350" b="1" dirty="0"/>
              <a:t>TF 5A_847/2021 du 10 janvier 2023, RSPC 2023 312 (f)</a:t>
            </a:r>
            <a:r>
              <a:rPr lang="fr-CH" sz="1350" dirty="0"/>
              <a:t> – Art. 58 al. 1, 85, 227, 230 CPC</a:t>
            </a:r>
          </a:p>
          <a:p>
            <a:endParaRPr lang="fr-CH" sz="1350" dirty="0"/>
          </a:p>
          <a:p>
            <a:r>
              <a:rPr lang="fr-CH" sz="1350" i="1" dirty="0"/>
              <a:t>Liquidation du régime matrimonial ; conclusion non chiffrée; modification de la demande.</a:t>
            </a:r>
          </a:p>
          <a:p>
            <a:endParaRPr lang="fr-CH" sz="1350" dirty="0"/>
          </a:p>
          <a:p>
            <a:pPr algn="just"/>
            <a:r>
              <a:rPr lang="fr-CH" sz="1350" dirty="0"/>
              <a:t>Le fait que les parties doivent se prononcer sur le résultat de l’administration des preuves lors des </a:t>
            </a:r>
            <a:r>
              <a:rPr lang="fr-CH" sz="1350" b="1" dirty="0"/>
              <a:t>plaidoiries finales </a:t>
            </a:r>
            <a:r>
              <a:rPr lang="fr-CH" sz="1350" dirty="0"/>
              <a:t>indique qu’il s’agit là pour le législateur de la </a:t>
            </a:r>
            <a:r>
              <a:rPr lang="fr-CH" sz="1350" b="1" dirty="0"/>
              <a:t>première occasion procédurale </a:t>
            </a:r>
            <a:r>
              <a:rPr lang="fr-CH" sz="1350" dirty="0"/>
              <a:t>qui suit directement la phase d’administration des preuves. </a:t>
            </a:r>
          </a:p>
          <a:p>
            <a:pPr algn="just"/>
            <a:endParaRPr lang="fr-CH" sz="1350" dirty="0"/>
          </a:p>
          <a:p>
            <a:pPr algn="just"/>
            <a:r>
              <a:rPr lang="fr-CH" sz="1350" dirty="0"/>
              <a:t>Partant, si la partie demanderesse a bénéficié de l’exception de l’art. 85 al. 1 CPC précisément parce qu’elle nécessitait que des preuves soient administrées pour pouvoir chiffrer sa demande, on ne saurait exiger d’elle qu’elle procède au chiffrement avant le moment désigné par la loi comme étant celui où les parties doivent se déterminer sur le résultat de la procédure probatoire (consid. 4.3).</a:t>
            </a:r>
          </a:p>
        </p:txBody>
      </p:sp>
      <p:sp>
        <p:nvSpPr>
          <p:cNvPr id="4" name="Titre 1">
            <a:extLst>
              <a:ext uri="{FF2B5EF4-FFF2-40B4-BE49-F238E27FC236}">
                <a16:creationId xmlns:a16="http://schemas.microsoft.com/office/drawing/2014/main" id="{628BF90E-8F2D-9C40-84B0-F3F95076338E}"/>
              </a:ext>
            </a:extLst>
          </p:cNvPr>
          <p:cNvSpPr>
            <a:spLocks noGrp="1"/>
          </p:cNvSpPr>
          <p:nvPr>
            <p:ph type="title"/>
            <p:custDataLst>
              <p:tags r:id="rId2"/>
            </p:custDataLst>
          </p:nvPr>
        </p:nvSpPr>
        <p:spPr>
          <a:xfrm>
            <a:off x="1257301" y="710843"/>
            <a:ext cx="6172200" cy="453839"/>
          </a:xfrm>
        </p:spPr>
        <p:txBody>
          <a:bodyPr/>
          <a:lstStyle/>
          <a:p>
            <a:pPr eaLnBrk="1" hangingPunct="1"/>
            <a:r>
              <a:rPr lang="fr-FR" sz="2400" dirty="0">
                <a:solidFill>
                  <a:srgbClr val="7B0B0A"/>
                </a:solidFill>
                <a:latin typeface="Calibri" charset="0"/>
              </a:rPr>
              <a:t>Jurisprudence</a:t>
            </a:r>
            <a:br>
              <a:rPr lang="fr-FR" sz="2400" dirty="0">
                <a:solidFill>
                  <a:srgbClr val="7B0B0A"/>
                </a:solidFill>
                <a:latin typeface="Calibri" charset="0"/>
              </a:rPr>
            </a:br>
            <a:endParaRPr lang="fr-FR" sz="2400" dirty="0">
              <a:solidFill>
                <a:srgbClr val="7B0B0A"/>
              </a:solidFill>
              <a:latin typeface="Calibri" charset="0"/>
            </a:endParaRPr>
          </a:p>
        </p:txBody>
      </p:sp>
      <p:pic>
        <p:nvPicPr>
          <p:cNvPr id="5122" name="Picture 2" descr="illustrations, cliparts, dessins animés et icônes de étape s’allume en question marque podium dessin - montant inconu dessin">
            <a:extLst>
              <a:ext uri="{FF2B5EF4-FFF2-40B4-BE49-F238E27FC236}">
                <a16:creationId xmlns:a16="http://schemas.microsoft.com/office/drawing/2014/main" id="{A0F3F76A-F9B7-EE90-63C1-3B2F1B7A45F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50760" y="1859280"/>
            <a:ext cx="1259840" cy="1259840"/>
          </a:xfrm>
          <a:prstGeom prst="rect">
            <a:avLst/>
          </a:prstGeom>
          <a:noFill/>
          <a:extLst>
            <a:ext uri="{909E8E84-426E-40DD-AFC4-6F175D3DCCD1}">
              <a14:hiddenFill xmlns:a14="http://schemas.microsoft.com/office/drawing/2010/main">
                <a:solidFill>
                  <a:srgbClr val="FFFFFF"/>
                </a:solidFill>
              </a14:hiddenFill>
            </a:ext>
          </a:extLst>
        </p:spPr>
      </p:pic>
      <p:sp>
        <p:nvSpPr>
          <p:cNvPr id="5" name="ZoneTexte 4">
            <a:extLst>
              <a:ext uri="{FF2B5EF4-FFF2-40B4-BE49-F238E27FC236}">
                <a16:creationId xmlns:a16="http://schemas.microsoft.com/office/drawing/2014/main" id="{7869E535-6783-2ED3-414D-4C0C92A74323}"/>
              </a:ext>
            </a:extLst>
          </p:cNvPr>
          <p:cNvSpPr txBox="1"/>
          <p:nvPr/>
        </p:nvSpPr>
        <p:spPr>
          <a:xfrm>
            <a:off x="7559040" y="4352270"/>
            <a:ext cx="1584960" cy="1546577"/>
          </a:xfrm>
          <a:prstGeom prst="rect">
            <a:avLst/>
          </a:prstGeom>
          <a:noFill/>
        </p:spPr>
        <p:txBody>
          <a:bodyPr wrap="square" rtlCol="0">
            <a:spAutoFit/>
          </a:bodyPr>
          <a:lstStyle/>
          <a:p>
            <a:r>
              <a:rPr lang="fr-CH" sz="1350" b="1" dirty="0">
                <a:latin typeface="Arial" charset="0"/>
              </a:rPr>
              <a:t>Art. 85 al. 2 CPC 2023</a:t>
            </a:r>
            <a:r>
              <a:rPr lang="fr-CH" sz="1350" dirty="0">
                <a:latin typeface="Arial" charset="0"/>
              </a:rPr>
              <a:t>:</a:t>
            </a:r>
          </a:p>
          <a:p>
            <a:r>
              <a:rPr lang="fr-FR" sz="1350" dirty="0">
                <a:latin typeface="Arial" charset="0"/>
              </a:rPr>
              <a:t>…le tribunal fixe un délai aux parties pour qu’elles chiffrent leur demande.</a:t>
            </a:r>
          </a:p>
        </p:txBody>
      </p:sp>
    </p:spTree>
    <p:extLst>
      <p:ext uri="{BB962C8B-B14F-4D97-AF65-F5344CB8AC3E}">
        <p14:creationId xmlns:p14="http://schemas.microsoft.com/office/powerpoint/2010/main" val="741822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ZoneTexte 4"/>
          <p:cNvSpPr txBox="1">
            <a:spLocks noChangeArrowheads="1"/>
          </p:cNvSpPr>
          <p:nvPr>
            <p:custDataLst>
              <p:tags r:id="rId1"/>
            </p:custDataLst>
          </p:nvPr>
        </p:nvSpPr>
        <p:spPr bwMode="auto">
          <a:xfrm>
            <a:off x="1323703" y="1730922"/>
            <a:ext cx="5799807" cy="383181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indent="-4572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fr-CH" sz="1350" b="1" dirty="0"/>
              <a:t>5. Interruption de la prescription</a:t>
            </a:r>
          </a:p>
          <a:p>
            <a:endParaRPr lang="fr-CH" sz="1350" dirty="0"/>
          </a:p>
          <a:p>
            <a:r>
              <a:rPr lang="fr-CH" sz="1350" b="1" dirty="0"/>
              <a:t>ATF 149 III 54, RSPC 2023 169 (f)</a:t>
            </a:r>
            <a:r>
              <a:rPr lang="fr-CH" sz="1350" dirty="0"/>
              <a:t> – Art. 84 al. 2, 135 ch. 2 CO ; art. 132 al. 1 CPC </a:t>
            </a:r>
          </a:p>
          <a:p>
            <a:endParaRPr lang="fr-CH" sz="1350" b="1" dirty="0"/>
          </a:p>
          <a:p>
            <a:pPr algn="just"/>
            <a:r>
              <a:rPr lang="fr-CH" sz="1350" dirty="0"/>
              <a:t>Interruption de la prescription ; requête de conciliation libellée dans une fausse monnaie. </a:t>
            </a:r>
          </a:p>
          <a:p>
            <a:pPr algn="just"/>
            <a:endParaRPr lang="fr-CH" sz="1350" dirty="0"/>
          </a:p>
          <a:p>
            <a:pPr algn="just"/>
            <a:r>
              <a:rPr lang="fr-CH" sz="1350" dirty="0"/>
              <a:t>Tout comme le Tribunal fédéral reconnaît qu’une requête interrompt la prescription en cas de </a:t>
            </a:r>
            <a:r>
              <a:rPr lang="fr-CH" sz="1350" b="1" dirty="0"/>
              <a:t>désignation inexacte d’une partie </a:t>
            </a:r>
            <a:r>
              <a:rPr lang="fr-CH" sz="1350" dirty="0"/>
              <a:t>en vertu du principe de la confiance, il y a lieu d’admettre que le créancier qui a adressé, en temps utile, à une </a:t>
            </a:r>
            <a:r>
              <a:rPr lang="fr-CH" sz="1350" b="1" dirty="0"/>
              <a:t>autorité de conciliation une première action, libellée en francs suisses</a:t>
            </a:r>
            <a:r>
              <a:rPr lang="fr-CH" sz="1350" dirty="0"/>
              <a:t>, pour une créance qui était due en monnaie étrangère, a valablement </a:t>
            </a:r>
            <a:r>
              <a:rPr lang="fr-CH" sz="1350" b="1" dirty="0"/>
              <a:t>interrompu le délai de prescription</a:t>
            </a:r>
            <a:r>
              <a:rPr lang="fr-CH" sz="1350" dirty="0"/>
              <a:t>, puisqu’il a ainsi bien fait connaître à une autorité officielle son intention d’obtenir le paiement de sa créance et que son débiteur a bien compris cette intention, ou aurait dû la comprendre selon le principe de la confiance. </a:t>
            </a:r>
          </a:p>
        </p:txBody>
      </p:sp>
      <p:sp>
        <p:nvSpPr>
          <p:cNvPr id="4" name="Titre 1">
            <a:extLst>
              <a:ext uri="{FF2B5EF4-FFF2-40B4-BE49-F238E27FC236}">
                <a16:creationId xmlns:a16="http://schemas.microsoft.com/office/drawing/2014/main" id="{628BF90E-8F2D-9C40-84B0-F3F95076338E}"/>
              </a:ext>
            </a:extLst>
          </p:cNvPr>
          <p:cNvSpPr>
            <a:spLocks noGrp="1"/>
          </p:cNvSpPr>
          <p:nvPr>
            <p:ph type="title"/>
            <p:custDataLst>
              <p:tags r:id="rId2"/>
            </p:custDataLst>
          </p:nvPr>
        </p:nvSpPr>
        <p:spPr>
          <a:xfrm>
            <a:off x="1257301" y="710843"/>
            <a:ext cx="6172200" cy="453839"/>
          </a:xfrm>
        </p:spPr>
        <p:txBody>
          <a:bodyPr/>
          <a:lstStyle/>
          <a:p>
            <a:pPr eaLnBrk="1" hangingPunct="1"/>
            <a:r>
              <a:rPr lang="fr-FR" sz="2400" dirty="0">
                <a:solidFill>
                  <a:srgbClr val="7B0B0A"/>
                </a:solidFill>
                <a:latin typeface="Calibri" charset="0"/>
              </a:rPr>
              <a:t>Jurisprudence</a:t>
            </a:r>
            <a:br>
              <a:rPr lang="fr-FR" sz="2400" dirty="0">
                <a:solidFill>
                  <a:srgbClr val="7B0B0A"/>
                </a:solidFill>
                <a:latin typeface="Calibri" charset="0"/>
              </a:rPr>
            </a:br>
            <a:endParaRPr lang="fr-FR" sz="2400" dirty="0">
              <a:solidFill>
                <a:srgbClr val="7B0B0A"/>
              </a:solidFill>
              <a:latin typeface="Calibri" charset="0"/>
            </a:endParaRPr>
          </a:p>
        </p:txBody>
      </p:sp>
      <p:pic>
        <p:nvPicPr>
          <p:cNvPr id="5" name="Picture 2" descr="illustrations, cliparts, dessins animés et icônes de noir de symbole infini - simple avec - isolé - vecteur d’interruption - interruption">
            <a:extLst>
              <a:ext uri="{FF2B5EF4-FFF2-40B4-BE49-F238E27FC236}">
                <a16:creationId xmlns:a16="http://schemas.microsoft.com/office/drawing/2014/main" id="{E01F0EF6-01F5-A1A4-3D07-28949B527B9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08972" y="1828799"/>
            <a:ext cx="979708" cy="5074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18280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ZoneTexte 4"/>
          <p:cNvSpPr txBox="1">
            <a:spLocks noChangeArrowheads="1"/>
          </p:cNvSpPr>
          <p:nvPr>
            <p:custDataLst>
              <p:tags r:id="rId1"/>
            </p:custDataLst>
          </p:nvPr>
        </p:nvSpPr>
        <p:spPr bwMode="auto">
          <a:xfrm>
            <a:off x="1384663" y="1730922"/>
            <a:ext cx="5738847" cy="403956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indent="-4572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fr-CH" sz="1350" b="1" dirty="0"/>
              <a:t>5. Interruption de la prescription</a:t>
            </a:r>
          </a:p>
          <a:p>
            <a:endParaRPr lang="fr-CH" sz="1350" dirty="0"/>
          </a:p>
          <a:p>
            <a:pPr algn="just"/>
            <a:endParaRPr lang="fr-CH" sz="1350" dirty="0"/>
          </a:p>
          <a:p>
            <a:pPr algn="just"/>
            <a:r>
              <a:rPr lang="fr-CH" sz="1350" dirty="0"/>
              <a:t>La créance est </a:t>
            </a:r>
            <a:r>
              <a:rPr lang="fr-CH" sz="1350" b="1" dirty="0"/>
              <a:t>suffisamment individualisée par son fondement</a:t>
            </a:r>
            <a:r>
              <a:rPr lang="fr-CH" sz="1350" dirty="0"/>
              <a:t>, et les montants en francs suisses et en euros ne sont que les </a:t>
            </a:r>
            <a:r>
              <a:rPr lang="fr-CH" sz="1350" b="1" dirty="0"/>
              <a:t>deux faces d’une même pièce</a:t>
            </a:r>
            <a:r>
              <a:rPr lang="fr-CH" sz="1350" dirty="0"/>
              <a:t>. Cette solution s’impose aussi pour deux autres motifs : premièrement, une réquisition de poursuite (obligatoirement) exprimée en francs suisses interrompt valablement la prescription de la créance due en monnaie étrangère ; deuxièmement, lorsqu’il est saisi de conclusions en paiement et en mainlevée, le tribunal prononce simultanément, pour la seule et même créance, une condamnation en monnaie étrangère et la mainlevée en francs suisses de l’opposition formée au commandement de payer.</a:t>
            </a:r>
          </a:p>
          <a:p>
            <a:pPr algn="just"/>
            <a:endParaRPr lang="fr-CH" sz="1350" dirty="0"/>
          </a:p>
          <a:p>
            <a:pPr marL="285750" indent="-285750" algn="just">
              <a:buFont typeface="Wingdings" pitchFamily="2" charset="2"/>
              <a:buChar char="Ø"/>
            </a:pPr>
            <a:r>
              <a:rPr lang="fr-CH" sz="1350" dirty="0"/>
              <a:t>Quid de l’absence d’identité de l’objet du litige ? Selon la jurisprudence constante, la demande libellée dans la fausse monnaie est un </a:t>
            </a:r>
            <a:r>
              <a:rPr lang="fr-CH" sz="1350" b="1" dirty="0" err="1"/>
              <a:t>aliud</a:t>
            </a:r>
            <a:r>
              <a:rPr lang="fr-CH" sz="1350" dirty="0"/>
              <a:t> (TF 4A_455/2022 du 26 janvier 2023 consid. 3, postérieur).</a:t>
            </a:r>
          </a:p>
          <a:p>
            <a:endParaRPr lang="fr-CH" sz="1350" dirty="0"/>
          </a:p>
        </p:txBody>
      </p:sp>
      <p:sp>
        <p:nvSpPr>
          <p:cNvPr id="4" name="Titre 1">
            <a:extLst>
              <a:ext uri="{FF2B5EF4-FFF2-40B4-BE49-F238E27FC236}">
                <a16:creationId xmlns:a16="http://schemas.microsoft.com/office/drawing/2014/main" id="{628BF90E-8F2D-9C40-84B0-F3F95076338E}"/>
              </a:ext>
            </a:extLst>
          </p:cNvPr>
          <p:cNvSpPr>
            <a:spLocks noGrp="1"/>
          </p:cNvSpPr>
          <p:nvPr>
            <p:ph type="title"/>
            <p:custDataLst>
              <p:tags r:id="rId2"/>
            </p:custDataLst>
          </p:nvPr>
        </p:nvSpPr>
        <p:spPr>
          <a:xfrm>
            <a:off x="1257301" y="710843"/>
            <a:ext cx="6172200" cy="453839"/>
          </a:xfrm>
        </p:spPr>
        <p:txBody>
          <a:bodyPr/>
          <a:lstStyle/>
          <a:p>
            <a:pPr eaLnBrk="1" hangingPunct="1"/>
            <a:r>
              <a:rPr lang="fr-FR" sz="2400" dirty="0">
                <a:solidFill>
                  <a:srgbClr val="7B0B0A"/>
                </a:solidFill>
                <a:latin typeface="Calibri" charset="0"/>
              </a:rPr>
              <a:t>Jurisprudence</a:t>
            </a:r>
            <a:br>
              <a:rPr lang="fr-FR" sz="2400" dirty="0">
                <a:solidFill>
                  <a:srgbClr val="7B0B0A"/>
                </a:solidFill>
                <a:latin typeface="Calibri" charset="0"/>
              </a:rPr>
            </a:br>
            <a:endParaRPr lang="fr-FR" sz="2400" dirty="0">
              <a:solidFill>
                <a:srgbClr val="7B0B0A"/>
              </a:solidFill>
              <a:latin typeface="Calibri" charset="0"/>
            </a:endParaRPr>
          </a:p>
        </p:txBody>
      </p:sp>
      <p:pic>
        <p:nvPicPr>
          <p:cNvPr id="3074" name="Picture 2" descr="illustrations, cliparts, dessins animés et icônes de noir de symbole infini - simple avec - isolé - vecteur d’interruption - interruption">
            <a:extLst>
              <a:ext uri="{FF2B5EF4-FFF2-40B4-BE49-F238E27FC236}">
                <a16:creationId xmlns:a16="http://schemas.microsoft.com/office/drawing/2014/main" id="{4A2F93D8-4B31-0740-5F28-BD00CC5F226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08972" y="1828799"/>
            <a:ext cx="979708" cy="5074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255176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1"/>
</p:tagLst>
</file>

<file path=ppt/tags/tag11.xml><?xml version="1.0" encoding="utf-8"?>
<p:tagLst xmlns:a="http://schemas.openxmlformats.org/drawingml/2006/main" xmlns:r="http://schemas.openxmlformats.org/officeDocument/2006/relationships" xmlns:p="http://schemas.openxmlformats.org/presentationml/2006/main">
  <p:tag name="NUM" val="2"/>
</p:tagLst>
</file>

<file path=ppt/tags/tag12.xml><?xml version="1.0" encoding="utf-8"?>
<p:tagLst xmlns:a="http://schemas.openxmlformats.org/drawingml/2006/main" xmlns:r="http://schemas.openxmlformats.org/officeDocument/2006/relationships" xmlns:p="http://schemas.openxmlformats.org/presentationml/2006/main">
  <p:tag name="NUM" val="1"/>
</p:tagLst>
</file>

<file path=ppt/tags/tag13.xml><?xml version="1.0" encoding="utf-8"?>
<p:tagLst xmlns:a="http://schemas.openxmlformats.org/drawingml/2006/main" xmlns:r="http://schemas.openxmlformats.org/officeDocument/2006/relationships" xmlns:p="http://schemas.openxmlformats.org/presentationml/2006/main">
  <p:tag name="NUM" val="2"/>
</p:tagLst>
</file>

<file path=ppt/tags/tag14.xml><?xml version="1.0" encoding="utf-8"?>
<p:tagLst xmlns:a="http://schemas.openxmlformats.org/drawingml/2006/main" xmlns:r="http://schemas.openxmlformats.org/officeDocument/2006/relationships" xmlns:p="http://schemas.openxmlformats.org/presentationml/2006/main">
  <p:tag name="NUM" val="1"/>
</p:tagLst>
</file>

<file path=ppt/tags/tag15.xml><?xml version="1.0" encoding="utf-8"?>
<p:tagLst xmlns:a="http://schemas.openxmlformats.org/drawingml/2006/main" xmlns:r="http://schemas.openxmlformats.org/officeDocument/2006/relationships" xmlns:p="http://schemas.openxmlformats.org/presentationml/2006/main">
  <p:tag name="NUM" val="2"/>
</p:tagLst>
</file>

<file path=ppt/tags/tag16.xml><?xml version="1.0" encoding="utf-8"?>
<p:tagLst xmlns:a="http://schemas.openxmlformats.org/drawingml/2006/main" xmlns:r="http://schemas.openxmlformats.org/officeDocument/2006/relationships" xmlns:p="http://schemas.openxmlformats.org/presentationml/2006/main">
  <p:tag name="NUM" val="1"/>
</p:tagLst>
</file>

<file path=ppt/tags/tag17.xml><?xml version="1.0" encoding="utf-8"?>
<p:tagLst xmlns:a="http://schemas.openxmlformats.org/drawingml/2006/main" xmlns:r="http://schemas.openxmlformats.org/officeDocument/2006/relationships" xmlns:p="http://schemas.openxmlformats.org/presentationml/2006/main">
  <p:tag name="NUM" val="2"/>
</p:tagLst>
</file>

<file path=ppt/tags/tag18.xml><?xml version="1.0" encoding="utf-8"?>
<p:tagLst xmlns:a="http://schemas.openxmlformats.org/drawingml/2006/main" xmlns:r="http://schemas.openxmlformats.org/officeDocument/2006/relationships" xmlns:p="http://schemas.openxmlformats.org/presentationml/2006/main">
  <p:tag name="NUM" val="1"/>
</p:tagLst>
</file>

<file path=ppt/tags/tag19.xml><?xml version="1.0" encoding="utf-8"?>
<p:tagLst xmlns:a="http://schemas.openxmlformats.org/drawingml/2006/main" xmlns:r="http://schemas.openxmlformats.org/officeDocument/2006/relationships" xmlns:p="http://schemas.openxmlformats.org/presentationml/2006/main">
  <p:tag name="NUM" val="2"/>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1"/>
</p:tagLst>
</file>

<file path=ppt/tags/tag4.xml><?xml version="1.0" encoding="utf-8"?>
<p:tagLst xmlns:a="http://schemas.openxmlformats.org/drawingml/2006/main" xmlns:r="http://schemas.openxmlformats.org/officeDocument/2006/relationships" xmlns:p="http://schemas.openxmlformats.org/presentationml/2006/main">
  <p:tag name="NUM" val="1"/>
</p:tagLst>
</file>

<file path=ppt/tags/tag5.xml><?xml version="1.0" encoding="utf-8"?>
<p:tagLst xmlns:a="http://schemas.openxmlformats.org/drawingml/2006/main" xmlns:r="http://schemas.openxmlformats.org/officeDocument/2006/relationships" xmlns:p="http://schemas.openxmlformats.org/presentationml/2006/main">
  <p:tag name="NUM" val="2"/>
</p:tagLst>
</file>

<file path=ppt/tags/tag6.xml><?xml version="1.0" encoding="utf-8"?>
<p:tagLst xmlns:a="http://schemas.openxmlformats.org/drawingml/2006/main" xmlns:r="http://schemas.openxmlformats.org/officeDocument/2006/relationships" xmlns:p="http://schemas.openxmlformats.org/presentationml/2006/main">
  <p:tag name="NUM" val="1"/>
</p:tagLst>
</file>

<file path=ppt/tags/tag7.xml><?xml version="1.0" encoding="utf-8"?>
<p:tagLst xmlns:a="http://schemas.openxmlformats.org/drawingml/2006/main" xmlns:r="http://schemas.openxmlformats.org/officeDocument/2006/relationships" xmlns:p="http://schemas.openxmlformats.org/presentationml/2006/main">
  <p:tag name="NUM" val="2"/>
</p:tagLst>
</file>

<file path=ppt/tags/tag8.xml><?xml version="1.0" encoding="utf-8"?>
<p:tagLst xmlns:a="http://schemas.openxmlformats.org/drawingml/2006/main" xmlns:r="http://schemas.openxmlformats.org/officeDocument/2006/relationships" xmlns:p="http://schemas.openxmlformats.org/presentationml/2006/main">
  <p:tag name="NUM" val="1"/>
</p:tagLst>
</file>

<file path=ppt/tags/tag9.xml><?xml version="1.0" encoding="utf-8"?>
<p:tagLst xmlns:a="http://schemas.openxmlformats.org/drawingml/2006/main" xmlns:r="http://schemas.openxmlformats.org/officeDocument/2006/relationships" xmlns:p="http://schemas.openxmlformats.org/presentationml/2006/main">
  <p:tag name="NUM" val="2"/>
</p:tagLst>
</file>

<file path=ppt/theme/theme1.xml><?xml version="1.0" encoding="utf-8"?>
<a:theme xmlns:a="http://schemas.openxmlformats.org/drawingml/2006/main" name="Thème par défau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16595</TotalTime>
  <Words>1343</Words>
  <Application>Microsoft Macintosh PowerPoint</Application>
  <PresentationFormat>Affichage à l'écran (4:3)</PresentationFormat>
  <Paragraphs>102</Paragraphs>
  <Slides>10</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10</vt:i4>
      </vt:variant>
    </vt:vector>
  </HeadingPairs>
  <TitlesOfParts>
    <vt:vector size="15" baseType="lpstr">
      <vt:lpstr>Arial</vt:lpstr>
      <vt:lpstr>Calibri</vt:lpstr>
      <vt:lpstr>Times New Roman</vt:lpstr>
      <vt:lpstr>Wingdings</vt:lpstr>
      <vt:lpstr>Thème par défaut</vt:lpstr>
      <vt:lpstr>Nouveautés en procédure civile 2022-2023</vt:lpstr>
      <vt:lpstr>Procédure civile</vt:lpstr>
      <vt:lpstr>Jurisprudence </vt:lpstr>
      <vt:lpstr>Jurisprudence </vt:lpstr>
      <vt:lpstr>Jurisprudence </vt:lpstr>
      <vt:lpstr>Jurisprudence </vt:lpstr>
      <vt:lpstr>Jurisprudence </vt:lpstr>
      <vt:lpstr>Jurisprudence </vt:lpstr>
      <vt:lpstr>Jurisprudence </vt:lpstr>
      <vt:lpstr>Jurisprudence</vt:lpstr>
    </vt:vector>
  </TitlesOfParts>
  <Company>UniNe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François Bohnet</dc:creator>
  <cp:lastModifiedBy>François Bohnet</cp:lastModifiedBy>
  <cp:revision>190</cp:revision>
  <cp:lastPrinted>2021-11-30T08:39:28Z</cp:lastPrinted>
  <dcterms:created xsi:type="dcterms:W3CDTF">2017-10-27T13:17:56Z</dcterms:created>
  <dcterms:modified xsi:type="dcterms:W3CDTF">2023-11-14T06:56:14Z</dcterms:modified>
</cp:coreProperties>
</file>