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sldIdLst>
    <p:sldId id="296" r:id="rId2"/>
    <p:sldId id="322" r:id="rId3"/>
    <p:sldId id="323" r:id="rId4"/>
    <p:sldId id="318" r:id="rId5"/>
    <p:sldId id="312" r:id="rId6"/>
    <p:sldId id="313" r:id="rId7"/>
    <p:sldId id="314" r:id="rId8"/>
    <p:sldId id="315" r:id="rId9"/>
    <p:sldId id="316" r:id="rId10"/>
    <p:sldId id="319" r:id="rId11"/>
    <p:sldId id="320" r:id="rId12"/>
    <p:sldId id="321" r:id="rId13"/>
    <p:sldId id="317"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5810"/>
  </p:normalViewPr>
  <p:slideViewPr>
    <p:cSldViewPr snapToGrid="0" showGuides="1">
      <p:cViewPr varScale="1">
        <p:scale>
          <a:sx n="110" d="100"/>
          <a:sy n="110" d="100"/>
        </p:scale>
        <p:origin x="494" y="67"/>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27.05.2020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‹Nr.›</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‹Nr.›</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‹Nr.›</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‹Nr.›</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‹Nr.›</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‹Nr.›</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‹Nr.›</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‹Nr.›</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‹Nr.›</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619446" cy="864001"/>
          </a:xfrm>
        </p:spPr>
        <p:txBody>
          <a:bodyPr>
            <a:normAutofit fontScale="90000"/>
          </a:bodyPr>
          <a:lstStyle/>
          <a:p>
            <a:r>
              <a:rPr lang="en-US" sz="2700" b="1" dirty="0"/>
              <a:t>Publishing options:</a:t>
            </a:r>
            <a:br>
              <a:rPr lang="en-US" sz="2700" b="1" dirty="0"/>
            </a:br>
            <a:r>
              <a:rPr lang="en-US" sz="2700" b="1" dirty="0"/>
              <a:t>Swiss institute associated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7170" name="Picture 2" descr="C:\Users\ARADHY~1\AppData\Local\Temp\SNAGHTML2f5956.PNG">
            <a:extLst>
              <a:ext uri="{FF2B5EF4-FFF2-40B4-BE49-F238E27FC236}">
                <a16:creationId xmlns:a16="http://schemas.microsoft.com/office/drawing/2014/main" id="{14316E38-FC4B-46C7-AE7A-C46919E9F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64E658-8029-4874-A7D2-C556CDF06402}"/>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41044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8194" name="Picture 2" descr="C:\Users\ARADHY~1\AppData\Local\Temp\SNAGHTML2fed97.PNG">
            <a:extLst>
              <a:ext uri="{FF2B5EF4-FFF2-40B4-BE49-F238E27FC236}">
                <a16:creationId xmlns:a16="http://schemas.microsoft.com/office/drawing/2014/main" id="{45F51C23-5564-4C9B-934E-E52673691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C116A0-4D08-440B-A2D1-85E1D9824C7D}"/>
              </a:ext>
            </a:extLst>
          </p:cNvPr>
          <p:cNvSpPr txBox="1"/>
          <p:nvPr/>
        </p:nvSpPr>
        <p:spPr>
          <a:xfrm>
            <a:off x="368957" y="197158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1414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12</a:t>
            </a:fld>
            <a:endParaRPr lang="nl-NL" dirty="0"/>
          </a:p>
        </p:txBody>
      </p:sp>
      <p:pic>
        <p:nvPicPr>
          <p:cNvPr id="3" name="Picture 2">
            <a:extLst>
              <a:ext uri="{FF2B5EF4-FFF2-40B4-BE49-F238E27FC236}">
                <a16:creationId xmlns:a16="http://schemas.microsoft.com/office/drawing/2014/main" id="{DAC050AD-11D6-4F15-AEA3-CA12F834F153}"/>
              </a:ext>
            </a:extLst>
          </p:cNvPr>
          <p:cNvPicPr>
            <a:picLocks noChangeAspect="1"/>
          </p:cNvPicPr>
          <p:nvPr/>
        </p:nvPicPr>
        <p:blipFill>
          <a:blip r:embed="rId2"/>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11B0565E-14D3-49CA-A180-D2222F4B08ED}"/>
              </a:ext>
            </a:extLst>
          </p:cNvPr>
          <p:cNvSpPr txBox="1"/>
          <p:nvPr/>
        </p:nvSpPr>
        <p:spPr>
          <a:xfrm>
            <a:off x="614123" y="1593976"/>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28691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13</a:t>
            </a:fld>
            <a:endParaRPr lang="nl-NL" dirty="0"/>
          </a:p>
        </p:txBody>
      </p:sp>
      <p:pic>
        <p:nvPicPr>
          <p:cNvPr id="1028" name="Picture 4">
            <a:extLst>
              <a:ext uri="{FF2B5EF4-FFF2-40B4-BE49-F238E27FC236}">
                <a16:creationId xmlns:a16="http://schemas.microsoft.com/office/drawing/2014/main" id="{9DEB5A07-30E9-4BD4-9E98-095A4A262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C7BDA8-7269-43E1-98C5-7D3150210231}"/>
              </a:ext>
            </a:extLst>
          </p:cNvPr>
          <p:cNvSpPr txBox="1"/>
          <p:nvPr/>
        </p:nvSpPr>
        <p:spPr>
          <a:xfrm>
            <a:off x="240152" y="1753704"/>
            <a:ext cx="1954634" cy="1785104"/>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and coauthors receive a copy of summary via email</a:t>
            </a:r>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4" name="Rectangle 3">
            <a:extLst>
              <a:ext uri="{FF2B5EF4-FFF2-40B4-BE49-F238E27FC236}">
                <a16:creationId xmlns:a16="http://schemas.microsoft.com/office/drawing/2014/main" id="{1BF2C718-598C-4DFC-8039-FAF871E2E178}"/>
              </a:ext>
            </a:extLst>
          </p:cNvPr>
          <p:cNvSpPr/>
          <p:nvPr/>
        </p:nvSpPr>
        <p:spPr>
          <a:xfrm>
            <a:off x="412808" y="716536"/>
            <a:ext cx="7876452" cy="1754326"/>
          </a:xfrm>
          <a:prstGeom prst="rect">
            <a:avLst/>
          </a:prstGeom>
        </p:spPr>
        <p:txBody>
          <a:bodyPr wrap="square">
            <a:spAutoFit/>
          </a:bodyPr>
          <a:lstStyle/>
          <a:p>
            <a:pPr marL="342900" indent="-342900">
              <a:buAutoNum type="arabicPeriod"/>
            </a:pPr>
            <a:r>
              <a:rPr lang="en-GB" b="1" dirty="0"/>
              <a:t>How do we determine eligibility of the article for the Swiss agreement?</a:t>
            </a:r>
          </a:p>
          <a:p>
            <a:endParaRPr lang="en-GB" dirty="0"/>
          </a:p>
          <a:p>
            <a:pPr marL="285750" indent="-285750">
              <a:buFont typeface="Arial" panose="020B0604020202020204" pitchFamily="34" charset="0"/>
              <a:buChar char="•"/>
            </a:pPr>
            <a:r>
              <a:rPr lang="en-GB" dirty="0"/>
              <a:t>The submission date of the article should be on or after 1st January 2020</a:t>
            </a:r>
          </a:p>
          <a:p>
            <a:pPr marL="285750" indent="-285750">
              <a:buFont typeface="Arial" panose="020B0604020202020204" pitchFamily="34" charset="0"/>
              <a:buChar char="•"/>
            </a:pPr>
            <a:r>
              <a:rPr lang="en-GB" dirty="0"/>
              <a:t>The corresponding author must be from a participating institute</a:t>
            </a:r>
          </a:p>
          <a:p>
            <a:pPr marL="285750" indent="-285750">
              <a:buFont typeface="Arial" panose="020B0604020202020204" pitchFamily="34" charset="0"/>
              <a:buChar char="•"/>
            </a:pPr>
            <a:r>
              <a:rPr lang="en-GB" dirty="0"/>
              <a:t>The article must be from a participating journal</a:t>
            </a:r>
          </a:p>
        </p:txBody>
      </p:sp>
      <p:sp>
        <p:nvSpPr>
          <p:cNvPr id="6" name="Rectangle 5">
            <a:extLst>
              <a:ext uri="{FF2B5EF4-FFF2-40B4-BE49-F238E27FC236}">
                <a16:creationId xmlns:a16="http://schemas.microsoft.com/office/drawing/2014/main" id="{90521206-13C4-4A5D-B942-B49DBB5C3CDE}"/>
              </a:ext>
            </a:extLst>
          </p:cNvPr>
          <p:cNvSpPr/>
          <p:nvPr/>
        </p:nvSpPr>
        <p:spPr>
          <a:xfrm>
            <a:off x="3380256" y="215864"/>
            <a:ext cx="1941557" cy="369332"/>
          </a:xfrm>
          <a:prstGeom prst="rect">
            <a:avLst/>
          </a:prstGeom>
        </p:spPr>
        <p:txBody>
          <a:bodyPr wrap="none">
            <a:spAutoFit/>
          </a:bodyPr>
          <a:lstStyle/>
          <a:p>
            <a:r>
              <a:rPr lang="en-US" b="1" dirty="0"/>
              <a:t>Key information</a:t>
            </a:r>
            <a:endParaRPr lang="en-GB" dirty="0"/>
          </a:p>
        </p:txBody>
      </p:sp>
      <p:sp>
        <p:nvSpPr>
          <p:cNvPr id="8" name="Rectangle 7">
            <a:extLst>
              <a:ext uri="{FF2B5EF4-FFF2-40B4-BE49-F238E27FC236}">
                <a16:creationId xmlns:a16="http://schemas.microsoft.com/office/drawing/2014/main" id="{3181283D-4A1F-4ED6-86E8-BB537A62CA39}"/>
              </a:ext>
            </a:extLst>
          </p:cNvPr>
          <p:cNvSpPr/>
          <p:nvPr/>
        </p:nvSpPr>
        <p:spPr>
          <a:xfrm>
            <a:off x="412808" y="2471252"/>
            <a:ext cx="7876452" cy="2585323"/>
          </a:xfrm>
          <a:prstGeom prst="rect">
            <a:avLst/>
          </a:prstGeom>
        </p:spPr>
        <p:txBody>
          <a:bodyPr wrap="square">
            <a:spAutoFit/>
          </a:bodyPr>
          <a:lstStyle/>
          <a:p>
            <a:r>
              <a:rPr lang="en-GB" b="1" dirty="0"/>
              <a:t>2. Why do we use submission date as the eligibility criteria?</a:t>
            </a:r>
          </a:p>
          <a:p>
            <a:endParaRPr lang="en-GB" dirty="0"/>
          </a:p>
          <a:p>
            <a:pPr marL="285750" lvl="0" indent="-285750">
              <a:buFont typeface="Arial" panose="020B0604020202020204" pitchFamily="34" charset="0"/>
              <a:buChar char="•"/>
            </a:pPr>
            <a:r>
              <a:rPr lang="en-US" dirty="0"/>
              <a:t>The submission date is the only stable point the publishing process. Acceptance and publication dates vary based on the journal processes</a:t>
            </a:r>
          </a:p>
          <a:p>
            <a:pPr lvl="0"/>
            <a:endParaRPr lang="en-GB" dirty="0"/>
          </a:p>
          <a:p>
            <a:pPr marL="285750" lvl="0" indent="-285750">
              <a:buFont typeface="Arial" panose="020B0604020202020204" pitchFamily="34" charset="0"/>
              <a:buChar char="•"/>
            </a:pPr>
            <a:r>
              <a:rPr lang="en-US" dirty="0"/>
              <a:t>The author controls the submission date. This gives the author not just control, also transparency and predictability however long or short the journal will take for the review and publication process</a:t>
            </a:r>
            <a:endParaRPr lang="en-GB" dirty="0"/>
          </a:p>
          <a:p>
            <a:endParaRPr lang="en-GB" dirty="0"/>
          </a:p>
        </p:txBody>
      </p:sp>
    </p:spTree>
    <p:extLst>
      <p:ext uri="{BB962C8B-B14F-4D97-AF65-F5344CB8AC3E}">
        <p14:creationId xmlns:p14="http://schemas.microsoft.com/office/powerpoint/2010/main" val="3989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3380256" y="215864"/>
            <a:ext cx="1941557" cy="369332"/>
          </a:xfrm>
          <a:prstGeom prst="rect">
            <a:avLst/>
          </a:prstGeom>
        </p:spPr>
        <p:txBody>
          <a:bodyPr wrap="none">
            <a:spAutoFit/>
          </a:bodyPr>
          <a:lstStyle/>
          <a:p>
            <a:r>
              <a:rPr lang="en-US" b="1" dirty="0"/>
              <a:t>Key information</a:t>
            </a:r>
            <a:endParaRPr lang="en-GB" dirty="0"/>
          </a:p>
        </p:txBody>
      </p:sp>
      <p:sp>
        <p:nvSpPr>
          <p:cNvPr id="8" name="Rectangle 7">
            <a:extLst>
              <a:ext uri="{FF2B5EF4-FFF2-40B4-BE49-F238E27FC236}">
                <a16:creationId xmlns:a16="http://schemas.microsoft.com/office/drawing/2014/main" id="{3181283D-4A1F-4ED6-86E8-BB537A62CA39}"/>
              </a:ext>
            </a:extLst>
          </p:cNvPr>
          <p:cNvSpPr/>
          <p:nvPr/>
        </p:nvSpPr>
        <p:spPr>
          <a:xfrm>
            <a:off x="489648" y="853640"/>
            <a:ext cx="8078090" cy="2585323"/>
          </a:xfrm>
          <a:prstGeom prst="rect">
            <a:avLst/>
          </a:prstGeom>
        </p:spPr>
        <p:txBody>
          <a:bodyPr wrap="square">
            <a:spAutoFit/>
          </a:bodyPr>
          <a:lstStyle/>
          <a:p>
            <a:pPr lvl="0"/>
            <a:r>
              <a:rPr lang="en-GB" dirty="0"/>
              <a:t>3</a:t>
            </a:r>
            <a:r>
              <a:rPr lang="en-GB" b="1" dirty="0"/>
              <a:t>. Role of the institutional librarian in the Elsevier OA Platform (EOAP)</a:t>
            </a:r>
          </a:p>
          <a:p>
            <a:pPr lvl="0"/>
            <a:endParaRPr lang="en-GB" dirty="0"/>
          </a:p>
          <a:p>
            <a:pPr marL="285750" lvl="0" indent="-285750">
              <a:buFont typeface="Arial" panose="020B0604020202020204" pitchFamily="34" charset="0"/>
              <a:buChar char="•"/>
            </a:pPr>
            <a:r>
              <a:rPr lang="en-GB" dirty="0"/>
              <a:t>By the time the article in is your EOAP, we have published the first version of your article in Science Direct (within 48 hours of acceptance)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 therefore do not approve the publication of the article, you validate whether the corresponding author can make use of the APC fund as part of the agreement</a:t>
            </a:r>
          </a:p>
          <a:p>
            <a:pPr lvl="0"/>
            <a:endParaRPr lang="en-GB" dirty="0"/>
          </a:p>
        </p:txBody>
      </p:sp>
    </p:spTree>
    <p:extLst>
      <p:ext uri="{BB962C8B-B14F-4D97-AF65-F5344CB8AC3E}">
        <p14:creationId xmlns:p14="http://schemas.microsoft.com/office/powerpoint/2010/main" val="8497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4</a:t>
            </a:fld>
            <a:endParaRPr lang="nl-NL" dirty="0"/>
          </a:p>
        </p:txBody>
      </p:sp>
      <p:pic>
        <p:nvPicPr>
          <p:cNvPr id="1028" name="Picture 4" descr="C:\Users\ARADHY~1\AppData\Local\Temp\SNAGHTML25ff99.PNG">
            <a:extLst>
              <a:ext uri="{FF2B5EF4-FFF2-40B4-BE49-F238E27FC236}">
                <a16:creationId xmlns:a16="http://schemas.microsoft.com/office/drawing/2014/main" id="{21FC6ED2-507F-42CD-AE4D-0A010B7E8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BDE2DAA-A9CE-4E9D-A279-230F03BFBAA0}"/>
              </a:ext>
            </a:extLst>
          </p:cNvPr>
          <p:cNvSpPr txBox="1"/>
          <p:nvPr/>
        </p:nvSpPr>
        <p:spPr>
          <a:xfrm>
            <a:off x="300836" y="1171366"/>
            <a:ext cx="1761688" cy="280076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link an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Click on ‘Complete the Rights and Access information form’ or make changes and resubmit link in case you already completed the journey previously</a:t>
            </a:r>
          </a:p>
          <a:p>
            <a:pPr algn="ctr"/>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5</a:t>
            </a:fld>
            <a:endParaRPr lang="nl-NL" dirty="0"/>
          </a:p>
        </p:txBody>
      </p:sp>
      <p:pic>
        <p:nvPicPr>
          <p:cNvPr id="4" name="Picture 2" descr="C:\Users\ARADHY~1\AppData\Local\Temp\SNAGHTML27a838.PNG">
            <a:extLst>
              <a:ext uri="{FF2B5EF4-FFF2-40B4-BE49-F238E27FC236}">
                <a16:creationId xmlns:a16="http://schemas.microsoft.com/office/drawing/2014/main" id="{FE10E2AA-E560-4F21-A688-12A0C28FE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92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B4AA30-759E-4307-A115-77F23D8A5350}"/>
              </a:ext>
            </a:extLst>
          </p:cNvPr>
          <p:cNvSpPr txBox="1"/>
          <p:nvPr/>
        </p:nvSpPr>
        <p:spPr>
          <a:xfrm>
            <a:off x="108374" y="1406167"/>
            <a:ext cx="1844304" cy="1954381"/>
          </a:xfrm>
          <a:prstGeom prst="rect">
            <a:avLst/>
          </a:prstGeom>
          <a:noFill/>
        </p:spPr>
        <p:txBody>
          <a:bodyPr wrap="square" rtlCol="0">
            <a:spAutoFit/>
          </a:bodyPr>
          <a:lstStyle/>
          <a:p>
            <a:pPr marL="171450" indent="-171450" algn="ctr">
              <a:buFont typeface="Arial" panose="020B0604020202020204" pitchFamily="34" charset="0"/>
              <a:buChar char="•"/>
            </a:pP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Swiss agreement</a:t>
            </a:r>
          </a:p>
          <a:p>
            <a:pPr marL="171450" indent="-171450" algn="ctr">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lgn="ctr">
              <a:buFont typeface="Arial" panose="020B0604020202020204" pitchFamily="34" charset="0"/>
              <a:buChar char="•"/>
            </a:pPr>
            <a:r>
              <a:rPr lang="en-US" sz="1100" b="1" dirty="0">
                <a:solidFill>
                  <a:schemeClr val="tx2"/>
                </a:solidFill>
                <a:latin typeface="Arial" pitchFamily="34" charset="0"/>
                <a:cs typeface="Arial" pitchFamily="34" charset="0"/>
              </a:rPr>
              <a:t>In this case author chooses University of Geneva</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6</a:t>
            </a:fld>
            <a:endParaRPr lang="nl-NL" dirty="0"/>
          </a:p>
        </p:txBody>
      </p:sp>
      <p:pic>
        <p:nvPicPr>
          <p:cNvPr id="3076" name="Picture 4" descr="C:\Users\ARADHY~1\AppData\Local\Temp\SNAGHTML2a99c3.PNG">
            <a:extLst>
              <a:ext uri="{FF2B5EF4-FFF2-40B4-BE49-F238E27FC236}">
                <a16:creationId xmlns:a16="http://schemas.microsoft.com/office/drawing/2014/main" id="{AD168EC2-091E-4CF4-AA40-2C29C8527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2D1A870-2AB4-44A7-919B-82625C95385E}"/>
              </a:ext>
            </a:extLst>
          </p:cNvPr>
          <p:cNvSpPr txBox="1"/>
          <p:nvPr/>
        </p:nvSpPr>
        <p:spPr>
          <a:xfrm>
            <a:off x="421443" y="207171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7</a:t>
            </a:fld>
            <a:endParaRPr lang="nl-NL" dirty="0"/>
          </a:p>
        </p:txBody>
      </p:sp>
      <p:pic>
        <p:nvPicPr>
          <p:cNvPr id="4098" name="Picture 2" descr="C:\Users\ARADHY~1\AppData\Local\Temp\SNAGHTML2b6a80.PNG">
            <a:extLst>
              <a:ext uri="{FF2B5EF4-FFF2-40B4-BE49-F238E27FC236}">
                <a16:creationId xmlns:a16="http://schemas.microsoft.com/office/drawing/2014/main" id="{8DF028AC-D628-401E-9C49-C01A41278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BC87BE-E5C7-423E-97E6-E415F67B2A13}"/>
              </a:ext>
            </a:extLst>
          </p:cNvPr>
          <p:cNvSpPr txBox="1"/>
          <p:nvPr/>
        </p:nvSpPr>
        <p:spPr>
          <a:xfrm>
            <a:off x="142176" y="1944661"/>
            <a:ext cx="2072079" cy="938719"/>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it is Milliman</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5" name="Picture 4">
            <a:extLst>
              <a:ext uri="{FF2B5EF4-FFF2-40B4-BE49-F238E27FC236}">
                <a16:creationId xmlns:a16="http://schemas.microsoft.com/office/drawing/2014/main" id="{D62F3AF9-461A-45A6-B1A6-908BDFB034B6}"/>
              </a:ext>
            </a:extLst>
          </p:cNvPr>
          <p:cNvPicPr>
            <a:picLocks noChangeAspect="1"/>
          </p:cNvPicPr>
          <p:nvPr/>
        </p:nvPicPr>
        <p:blipFill>
          <a:blip r:embed="rId3"/>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81866AD6-40C3-42F4-AF02-11AE573438C6}"/>
              </a:ext>
            </a:extLst>
          </p:cNvPr>
          <p:cNvSpPr txBox="1"/>
          <p:nvPr/>
        </p:nvSpPr>
        <p:spPr>
          <a:xfrm>
            <a:off x="0" y="775055"/>
            <a:ext cx="1946595" cy="3031599"/>
          </a:xfrm>
          <a:prstGeom prst="rect">
            <a:avLst/>
          </a:prstGeom>
          <a:noFill/>
        </p:spPr>
        <p:txBody>
          <a:bodyPr wrap="square" rtlCol="0">
            <a:spAutoFit/>
          </a:bodyPr>
          <a:lstStyle/>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Based on the affiliation details, the author sees the Publishing Options. Gold OA option is followed by Subscription option and we make it clear that agreement covers full APC</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If the librarian at the consortium rejects the author request in the Elsevier Platform, we also make it clear that the authors will receive a full price invoice</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Author selects Gold OA</a:t>
            </a: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6146" name="Picture 2" descr="C:\Users\ARADHY~1\AppData\Local\Temp\SNAGHTML2e7639.PNG">
            <a:extLst>
              <a:ext uri="{FF2B5EF4-FFF2-40B4-BE49-F238E27FC236}">
                <a16:creationId xmlns:a16="http://schemas.microsoft.com/office/drawing/2014/main" id="{6FCCBB2E-26CD-479F-9C6F-43565FFBB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44F6C9-0CB5-454C-B4FE-9A2AD8426B1A}"/>
              </a:ext>
            </a:extLst>
          </p:cNvPr>
          <p:cNvSpPr txBox="1"/>
          <p:nvPr/>
        </p:nvSpPr>
        <p:spPr>
          <a:xfrm>
            <a:off x="93215" y="1659353"/>
            <a:ext cx="2683115" cy="1785104"/>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In case of OA, author selects the CC License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For Swiss agreement, we present CC BY followed by CC BY NC ND. </a:t>
            </a:r>
          </a:p>
          <a:p>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CC BY license in this case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Lizenzierung" ma:contentTypeID="0x010100F0FD83CFD3F46B4AA36121EB8A8532A100893BEA9FD3869245AB810FBF99D2ED2A" ma:contentTypeVersion="21" ma:contentTypeDescription="" ma:contentTypeScope="" ma:versionID="428a68a19a95a69905d563c8799b8ec8">
  <xsd:schema xmlns:xsd="http://www.w3.org/2001/XMLSchema" xmlns:xs="http://www.w3.org/2001/XMLSchema" xmlns:p="http://schemas.microsoft.com/office/2006/metadata/properties" xmlns:ns2="447682bb-2e3d-41d5-8f65-a33eadff2c71" xmlns:ns3="b71393c5-588a-4b35-b833-3db68f81fc42" targetNamespace="http://schemas.microsoft.com/office/2006/metadata/properties" ma:root="true" ma:fieldsID="a278d496a526d6138d2e51ccbadfa518" ns2:_="" ns3:_="">
    <xsd:import namespace="447682bb-2e3d-41d5-8f65-a33eadff2c71"/>
    <xsd:import namespace="b71393c5-588a-4b35-b833-3db68f81fc42"/>
    <xsd:element name="properties">
      <xsd:complexType>
        <xsd:sequence>
          <xsd:element name="documentManagement">
            <xsd:complexType>
              <xsd:all>
                <xsd:element ref="ns2:Produkt" minOccurs="0"/>
                <xsd:element ref="ns2:Anbieter" minOccurs="0"/>
                <xsd:element ref="ns3:Kreis" minOccurs="0"/>
                <xsd:element ref="ns2:Prozess" minOccurs="0"/>
                <xsd:element ref="ns3:Subprozess" minOccurs="0"/>
                <xsd:element ref="ns2:Aktivität" minOccurs="0"/>
                <xsd:element ref="ns2:Dokumentart" minOccurs="0"/>
                <xsd:element ref="ns2:Jahr" minOccurs="0"/>
                <xsd:element ref="ns2:last_x0020_update" minOccurs="0"/>
                <xsd:element ref="ns2:comment"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682bb-2e3d-41d5-8f65-a33eadff2c71" elementFormDefault="qualified">
    <xsd:import namespace="http://schemas.microsoft.com/office/2006/documentManagement/types"/>
    <xsd:import namespace="http://schemas.microsoft.com/office/infopath/2007/PartnerControls"/>
    <xsd:element name="Produkt" ma:index="8" nillable="true" ma:displayName="Product" ma:internalName="Produkt0" ma:readOnly="false">
      <xsd:complexType>
        <xsd:complexContent>
          <xsd:extension base="dms:MultiChoice">
            <xsd:sequence>
              <xsd:element name="Value" maxOccurs="unbounded" minOccurs="0" nillable="true">
                <xsd:simpleType>
                  <xsd:restriction base="dms:Choice">
                    <xsd:enumeration value="ABI Inform"/>
                    <xsd:enumeration value="ACM"/>
                    <xsd:enumeration value="ACS"/>
                    <xsd:enumeration value="Agricola"/>
                    <xsd:enumeration value="Agris"/>
                    <xsd:enumeration value="AIP Journals"/>
                    <xsd:enumeration value="AMA Journals"/>
                    <xsd:enumeration value="Annual Reviews"/>
                    <xsd:enumeration value="APS Journals"/>
                    <xsd:enumeration value="Artbibliographies Modern"/>
                    <xsd:enumeration value="ARTstor"/>
                    <xsd:enumeration value="ASM"/>
                    <xsd:enumeration value="ASM eBooks"/>
                    <xsd:enumeration value="Atla Religion Database"/>
                    <xsd:enumeration value="Avery Index to Architectural Periodicals"/>
                    <xsd:enumeration value="BBKL"/>
                    <xsd:enumeration value="BDSL"/>
                    <xsd:enumeration value="BioMed Central"/>
                    <xsd:enumeration value="BioOne"/>
                    <xsd:enumeration value="Biosis Citation Index"/>
                    <xsd:enumeration value="Biosis Previews"/>
                    <xsd:enumeration value="BIP"/>
                    <xsd:enumeration value="BLLDB"/>
                    <xsd:enumeration value="BMJ"/>
                    <xsd:enumeration value="Brepolis"/>
                    <xsd:enumeration value="Brockhaus Duden"/>
                    <xsd:enumeration value="Brockhaus Enzyklopädie"/>
                    <xsd:enumeration value="Business Source"/>
                    <xsd:enumeration value="BvD Datenbanken"/>
                    <xsd:enumeration value="CAB Abstracts"/>
                    <xsd:enumeration value="CAIRN"/>
                    <xsd:enumeration value="Cambridge University Press Journals"/>
                    <xsd:enumeration value="CBO"/>
                    <xsd:enumeration value="CCO"/>
                    <xsd:enumeration value="Cell Press"/>
                    <xsd:enumeration value="CINAHL"/>
                    <xsd:enumeration value="Citation Connection"/>
                    <xsd:enumeration value="Conference Proceedings Citation Index"/>
                    <xsd:enumeration value="CSA Technology Research Database"/>
                    <xsd:enumeration value="DAAI"/>
                    <xsd:enumeration value="De Gruyter Datenbanken"/>
                    <xsd:enumeration value="De Gruyter eBooks"/>
                    <xsd:enumeration value="De Gruyter Zeitschriften"/>
                    <xsd:enumeration value="Derwent Innovation Index"/>
                    <xsd:enumeration value="Dissertation and Theses"/>
                    <xsd:enumeration value="Duden"/>
                    <xsd:enumeration value="EconLit"/>
                    <xsd:enumeration value="Education Research Complete"/>
                    <xsd:enumeration value="Elsevier"/>
                    <xsd:enumeration value="Embase"/>
                    <xsd:enumeration value="Emerald eBooks"/>
                    <xsd:enumeration value="Emerald Journals"/>
                    <xsd:enumeration value="Encyclopaedia Britannica Online"/>
                    <xsd:enumeration value="ERIC"/>
                    <xsd:enumeration value="ESI"/>
                    <xsd:enumeration value="Factiva"/>
                    <xsd:enumeration value="Faculty of 1000"/>
                    <xsd:enumeration value="FIAF"/>
                    <xsd:enumeration value="Francis"/>
                    <xsd:enumeration value="GeoBase"/>
                    <xsd:enumeration value="Geofacets"/>
                    <xsd:enumeration value="GeoRef"/>
                    <xsd:enumeration value="Health Source Nursing"/>
                    <xsd:enumeration value="HeinOnline"/>
                    <xsd:enumeration value="Historical Abstracts"/>
                    <xsd:enumeration value="IBA"/>
                    <xsd:enumeration value="IBSS"/>
                    <xsd:enumeration value="IEEE"/>
                    <xsd:enumeration value="IMF E-Library"/>
                    <xsd:enumeration value="Index of Christian Art"/>
                    <xsd:enumeration value="Informa Healthcare"/>
                    <xsd:enumeration value="Inspec"/>
                    <xsd:enumeration value="IOP"/>
                    <xsd:enumeration value="JCR"/>
                    <xsd:enumeration value="JSTOR"/>
                    <xsd:enumeration value="JSTOR CSP"/>
                    <xsd:enumeration value="JSTOR E-Books"/>
                    <xsd:enumeration value="Karger"/>
                    <xsd:enumeration value="Kindlers Literatur Lexikon"/>
                    <xsd:enumeration value="KLI Databases"/>
                    <xsd:enumeration value="KLI Journals"/>
                    <xsd:enumeration value="LexisNexis"/>
                    <xsd:enumeration value="Legalis"/>
                    <xsd:enumeration value="Library PressDisplay"/>
                    <xsd:enumeration value="LISA"/>
                    <xsd:enumeration value="LLBA"/>
                    <xsd:enumeration value="LOCKSS"/>
                    <xsd:enumeration value="LWW"/>
                    <xsd:enumeration value="MaryAnnLiebert Journals"/>
                    <xsd:enumeration value="MathSciNet"/>
                    <xsd:enumeration value="MDPI"/>
                    <xsd:enumeration value="Medline"/>
                    <xsd:enumeration value="MLA International Bibliography"/>
                    <xsd:enumeration value="Music DB's (IPM, MGG, MIO, RILM, RIPM, RISM)"/>
                    <xsd:enumeration value="MyiLibrary"/>
                    <xsd:enumeration value="National Licence"/>
                    <xsd:enumeration value="Nature Archivdaten"/>
                    <xsd:enumeration value="Nature Journals"/>
                    <xsd:enumeration value="New York Times"/>
                    <xsd:enumeration value="NZZ"/>
                    <xsd:enumeration value="OECD iLibrary"/>
                    <xsd:enumeration value="OUP Datenbanken"/>
                    <xsd:enumeration value="OUP Journals"/>
                    <xsd:enumeration value="OVID Datenbanken"/>
                    <xsd:enumeration value="OVID E-Books"/>
                    <xsd:enumeration value="Palgrave"/>
                    <xsd:enumeration value="Philosopher's Index"/>
                    <xsd:enumeration value="PIO_PAO"/>
                    <xsd:enumeration value="Political Science Complete"/>
                    <xsd:enumeration value="Portico"/>
                    <xsd:enumeration value="Preselect"/>
                    <xsd:enumeration value="Project MUSE"/>
                    <xsd:enumeration value="Project MUSE E-Books"/>
                    <xsd:enumeration value="Pschyrembel"/>
                    <xsd:enumeration value="PsycArticles"/>
                    <xsd:enumeration value="PsycBooks"/>
                    <xsd:enumeration value="PsycCritiques"/>
                    <xsd:enumeration value="PsycExtra"/>
                    <xsd:enumeration value="PsycInfo"/>
                    <xsd:enumeration value="PsycTests"/>
                    <xsd:enumeration value="PsycTherapy"/>
                    <xsd:enumeration value="Psyndex"/>
                    <xsd:enumeration value="Publicus"/>
                    <xsd:enumeration value="Reaxys"/>
                    <xsd:enumeration value="Robert"/>
                    <xsd:enumeration value="RSC E-Books"/>
                    <xsd:enumeration value="RSC Journals"/>
                    <xsd:enumeration value="Safari E-Books"/>
                    <xsd:enumeration value="SAGE E-Books"/>
                    <xsd:enumeration value="SAGE Journals"/>
                    <xsd:enumeration value="Science online"/>
                    <xsd:enumeration value="SciFinder"/>
                    <xsd:enumeration value="SCOAP3"/>
                    <xsd:enumeration value="Scopus"/>
                    <xsd:enumeration value="SocIndex with Full-Text"/>
                    <xsd:enumeration value="Sociological Abstracts"/>
                    <xsd:enumeration value="Springer eBooks"/>
                    <xsd:enumeration value="Springer Journals"/>
                    <xsd:enumeration value="Springer Materials"/>
                    <xsd:enumeration value="Springer Protocols"/>
                    <xsd:enumeration value="Style Central"/>
                    <xsd:enumeration value="Swissdox"/>
                    <xsd:enumeration value="TandF"/>
                    <xsd:enumeration value="TandF eBooks"/>
                    <xsd:enumeration value="Thieme BDA"/>
                    <xsd:enumeration value="Thieme eBooks"/>
                    <xsd:enumeration value="Thieme eHarrison"/>
                    <xsd:enumeration value="Thieme Journals"/>
                    <xsd:enumeration value="Ulmer E-Books"/>
                    <xsd:enumeration value="Ulrich's"/>
                    <xsd:enumeration value="Visible Body"/>
                    <xsd:enumeration value="Vogel E-Books"/>
                    <xsd:enumeration value="Waxmann"/>
                    <xsd:enumeration value="Wiley-Blackwell"/>
                    <xsd:enumeration value="Wilson Art"/>
                    <xsd:enumeration value="Wiso"/>
                    <xsd:enumeration value="Wiso-Technik"/>
                    <xsd:enumeration value="Worldwide Political Science Abstracts"/>
                    <xsd:enumeration value="WoS"/>
                    <xsd:enumeration value="Zmath"/>
                  </xsd:restriction>
                </xsd:simpleType>
              </xsd:element>
            </xsd:sequence>
          </xsd:extension>
        </xsd:complexContent>
      </xsd:complexType>
    </xsd:element>
    <xsd:element name="Anbieter" ma:index="9" nillable="true" ma:displayName="Provider" ma:internalName="Anbieter0" ma:readOnly="false">
      <xsd:complexType>
        <xsd:complexContent>
          <xsd:extension base="dms:MultiChoice">
            <xsd:sequence>
              <xsd:element name="Value" maxOccurs="unbounded" minOccurs="0" nillable="true">
                <xsd:simpleType>
                  <xsd:restriction base="dms:Choice">
                    <xsd:enumeration value="AAAS"/>
                    <xsd:enumeration value="ACM"/>
                    <xsd:enumeration value="ACS"/>
                    <xsd:enumeration value="AIP"/>
                    <xsd:enumeration value="AMA"/>
                    <xsd:enumeration value="AMS"/>
                    <xsd:enumeration value="Annual Reviews"/>
                    <xsd:enumeration value="APA"/>
                    <xsd:enumeration value="APS"/>
                    <xsd:enumeration value="ARTstor"/>
                    <xsd:enumeration value="ASM"/>
                    <xsd:enumeration value="Bepress"/>
                    <xsd:enumeration value="BioMed Central"/>
                    <xsd:enumeration value="BioOne"/>
                    <xsd:enumeration value="BMJ"/>
                    <xsd:enumeration value="Bowker"/>
                    <xsd:enumeration value="Brepols"/>
                    <xsd:enumeration value="Brill"/>
                    <xsd:enumeration value="Britannica"/>
                    <xsd:enumeration value="Brockhaus Duden Neue Medien"/>
                    <xsd:enumeration value="Bureau van Dijk"/>
                    <xsd:enumeration value="CAIRN"/>
                    <xsd:enumeration value="Campus Verlag"/>
                    <xsd:enumeration value="CAS"/>
                    <xsd:enumeration value="Clarivate Analytics"/>
                    <xsd:enumeration value="CSA"/>
                    <xsd:enumeration value="CUP"/>
                    <xsd:enumeration value="deGruyter"/>
                    <xsd:enumeration value="Digento"/>
                    <xsd:enumeration value="Duke University Press"/>
                    <xsd:enumeration value="EBSCO"/>
                    <xsd:enumeration value="Elsevier"/>
                    <xsd:enumeration value="Emerald"/>
                    <xsd:enumeration value="Faculty of 1000"/>
                    <xsd:enumeration value="GASCO"/>
                    <xsd:enumeration value="GBI"/>
                    <xsd:enumeration value="HEBIS Konsortium"/>
                    <xsd:enumeration value="HeinOnline"/>
                    <xsd:enumeration value="Helbing"/>
                    <xsd:enumeration value="IMF"/>
                    <xsd:enumeration value="Informa"/>
                    <xsd:enumeration value="IOP"/>
                    <xsd:enumeration value="JHU Press"/>
                    <xsd:enumeration value="JSTOR"/>
                    <xsd:enumeration value="Karger"/>
                    <xsd:enumeration value="Kluwer Law International"/>
                    <xsd:enumeration value="LexisNexis"/>
                    <xsd:enumeration value="LOCKSS"/>
                    <xsd:enumeration value="MaryAnnLiebert"/>
                    <xsd:enumeration value="MDPI"/>
                    <xsd:enumeration value="Munzinger"/>
                    <xsd:enumeration value="Nature Publishing Group"/>
                    <xsd:enumeration value="New York Times"/>
                    <xsd:enumeration value="Nomos"/>
                    <xsd:enumeration value="NZZ"/>
                    <xsd:enumeration value="OECD"/>
                    <xsd:enumeration value="OvidSP"/>
                    <xsd:enumeration value="Oxford University Press"/>
                    <xsd:enumeration value="Palgrave Macmillan Journals"/>
                    <xsd:enumeration value="Portico"/>
                    <xsd:enumeration value="Preselect Media"/>
                    <xsd:enumeration value="Princeton University"/>
                    <xsd:enumeration value="ProQuest"/>
                    <xsd:enumeration value="RILM"/>
                    <xsd:enumeration value="RSC"/>
                    <xsd:enumeration value="SAGE Publications"/>
                    <xsd:enumeration value="SAM"/>
                    <xsd:enumeration value="Schwabe"/>
                    <xsd:enumeration value="Semantics"/>
                    <xsd:enumeration value="Serials Solutions"/>
                    <xsd:enumeration value="Springer"/>
                    <xsd:enumeration value="SpringerNature"/>
                    <xsd:enumeration value="Swissdox"/>
                    <xsd:enumeration value="Taylor&amp;Francis"/>
                    <xsd:enumeration value="Thieme"/>
                    <xsd:enumeration value="Thompson Henry"/>
                    <xsd:enumeration value="Thomson Reuters"/>
                    <xsd:enumeration value="Traugott Bautz"/>
                    <xsd:enumeration value="Verlag Vittorio Klostermann"/>
                    <xsd:enumeration value="Wiley-Blackwell"/>
                    <xsd:enumeration value="Wissenmedia"/>
                  </xsd:restriction>
                </xsd:simpleType>
              </xsd:element>
            </xsd:sequence>
          </xsd:extension>
        </xsd:complexContent>
      </xsd:complexType>
    </xsd:element>
    <xsd:element name="Prozess" ma:index="11" nillable="true" ma:displayName="Prozess" ma:default="Lizenzierung" ma:format="Dropdown" ma:internalName="Prozess0" ma:readOnly="false">
      <xsd:simpleType>
        <xsd:restriction base="dms:Choice">
          <xsd:enumeration value="Finanz- &amp; Rechnungswesen"/>
          <xsd:enumeration value="Laufender Betrieb"/>
          <xsd:enumeration value="Lizenzierung"/>
          <xsd:enumeration value="Lizenzverwaltung"/>
          <xsd:enumeration value="Projekte"/>
          <xsd:enumeration value="Statistik"/>
          <xsd:enumeration value="Strategische Prozesse"/>
          <xsd:enumeration value="Veranstaltungsorganisation"/>
          <xsd:enumeration value="Wissensdokumente"/>
        </xsd:restriction>
      </xsd:simpleType>
    </xsd:element>
    <xsd:element name="Aktivität" ma:index="13" nillable="true" ma:displayName="Aktivität" ma:format="Dropdown" ma:internalName="Aktivit_x00e4_t" ma:readOnly="false">
      <xsd:simpleType>
        <xsd:restriction base="dms:Choice">
          <xsd:enumeration value="Vorbereitung/Abklärung"/>
          <xsd:enumeration value="Anbieter-Seite"/>
          <xsd:enumeration value="Partner-Seite"/>
          <xsd:enumeration value="Produktinfo"/>
          <xsd:enumeration value="Abschluss/Ergebnisse"/>
          <xsd:enumeration value="Berechnung&amp;Prüfung&amp;Auswertung"/>
          <xsd:enumeration value="Broschüre"/>
          <xsd:enumeration value="Catering"/>
          <xsd:enumeration value="Dokumentation"/>
          <xsd:enumeration value="Durchführung"/>
          <xsd:enumeration value="Einladung"/>
          <xsd:enumeration value="Korrespondenz"/>
          <xsd:enumeration value="Kostenverteilung"/>
          <xsd:enumeration value="Planung"/>
          <xsd:enumeration value="Sitzung"/>
          <xsd:enumeration value="Umfrage"/>
        </xsd:restriction>
      </xsd:simpleType>
    </xsd:element>
    <xsd:element name="Dokumentart" ma:index="14" nillable="true" ma:displayName="Dokumentart" ma:indexed="true" ma:internalName="Dokumentart0" ma:readOnly="false">
      <xsd:simpleType>
        <xsd:restriction base="dms:Text">
          <xsd:maxLength value="255"/>
        </xsd:restriction>
      </xsd:simpleType>
    </xsd:element>
    <xsd:element name="Jahr" ma:index="15" nillable="true" ma:displayName="Year" ma:indexed="true" ma:internalName="Jahr0" ma:readOnly="false">
      <xsd:simpleType>
        <xsd:restriction base="dms:Text">
          <xsd:maxLength value="4"/>
        </xsd:restriction>
      </xsd:simpleType>
    </xsd:element>
    <xsd:element name="last_x0020_update" ma:index="16" nillable="true" ma:displayName="Finalized" ma:internalName="last_x0020_update" ma:readOnly="false">
      <xsd:simpleType>
        <xsd:restriction base="dms:Text"/>
      </xsd:simpleType>
    </xsd:element>
    <xsd:element name="comment" ma:index="17" nillable="true" ma:displayName="Comment" ma:internalName="comment" ma:readOnly="false">
      <xsd:simpleType>
        <xsd:restriction base="dms:Text"/>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1393c5-588a-4b35-b833-3db68f81fc42" elementFormDefault="qualified">
    <xsd:import namespace="http://schemas.microsoft.com/office/2006/documentManagement/types"/>
    <xsd:import namespace="http://schemas.microsoft.com/office/infopath/2007/PartnerControls"/>
    <xsd:element name="Kreis" ma:index="10" nillable="true" ma:displayName="Kreis" ma:format="Dropdown" ma:internalName="Kreis" ma:readOnly="false">
      <xsd:simpleType>
        <xsd:restriction base="dms:Choice">
          <xsd:enumeration value="AK Neue Medien"/>
          <xsd:enumeration value="Buchmesse Frankfurt"/>
          <xsd:enumeration value="CODUL"/>
          <xsd:enumeration value="Couperin"/>
          <xsd:enumeration value="CRUS"/>
          <xsd:enumeration value="e-lib.ch"/>
          <xsd:enumeration value="Erweitertes Präsidium"/>
          <xsd:enumeration value="ETH-Bereich"/>
          <xsd:enumeration value="GASCO"/>
          <xsd:enumeration value="ICOLC"/>
          <xsd:enumeration value="Inetbib"/>
          <xsd:enumeration value="KFH"/>
          <xsd:enumeration value="Konsortium"/>
          <xsd:enumeration value="KUB"/>
          <xsd:enumeration value="LA"/>
          <xsd:enumeration value="SKPH"/>
          <xsd:enumeration value="Steuerungsausschuss AAI"/>
          <xsd:enumeration value="SWETS"/>
          <xsd:enumeration value="Switch"/>
          <xsd:enumeration value="Team"/>
        </xsd:restriction>
      </xsd:simpleType>
    </xsd:element>
    <xsd:element name="Subprozess" ma:index="12" nillable="true" ma:displayName="Subprozess" ma:format="Dropdown" ma:indexed="true" ma:internalName="Subprozess" ma:readOnly="false">
      <xsd:simpleType>
        <xsd:restriction base="dms:Choice">
          <xsd:enumeration value="Abschluss/Ergebnisse"/>
          <xsd:enumeration value="Arbeitsgruppe"/>
          <xsd:enumeration value="Controlling&amp;Reporting"/>
          <xsd:enumeration value="Evaluation"/>
          <xsd:enumeration value="Informationsbeschaffung"/>
          <xsd:enumeration value="Infrastrukturkostenverwaltung"/>
          <xsd:enumeration value="Lizenzgebührenverwaltung"/>
          <xsd:enumeration value="Nationallizenzen"/>
          <xsd:enumeration value="Öffentlichkeitsarbeit"/>
          <xsd:enumeration value="Partner"/>
          <xsd:enumeration value="Strategieausrichtung"/>
          <xsd:enumeration value="Team-Organisation"/>
          <xsd:enumeration value="Umfrage"/>
          <xsd:enumeration value="Verhandlung"/>
          <xsd:enumeration value="Vernetzung"/>
          <xsd:enumeration value="Zugriffsverwaltung"/>
          <xsd:enumeration value="Infoveranstaltung"/>
          <xsd:enumeration value="Workshop"/>
          <xsd:enumeration value="Schulung"/>
        </xsd:restriction>
      </xsd:simple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ktivität xmlns="447682bb-2e3d-41d5-8f65-a33eadff2c71" xsi:nil="true"/>
    <Dokumentart xmlns="447682bb-2e3d-41d5-8f65-a33eadff2c71">Open Access</Dokumentart>
    <Anbieter xmlns="447682bb-2e3d-41d5-8f65-a33eadff2c71">
      <Value>Elsevier</Value>
    </Anbieter>
    <Kreis xmlns="b71393c5-588a-4b35-b833-3db68f81fc42" xsi:nil="true"/>
    <Subprozess xmlns="b71393c5-588a-4b35-b833-3db68f81fc42" xsi:nil="true"/>
    <Prozess xmlns="447682bb-2e3d-41d5-8f65-a33eadff2c71">Lizenzierung</Prozess>
    <Jahr xmlns="447682bb-2e3d-41d5-8f65-a33eadff2c71">2020</Jahr>
    <last_x0020_update xmlns="447682bb-2e3d-41d5-8f65-a33eadff2c71" xsi:nil="true"/>
    <comment xmlns="447682bb-2e3d-41d5-8f65-a33eadff2c71" xsi:nil="true"/>
    <Produkt xmlns="447682bb-2e3d-41d5-8f65-a33eadff2c71">
      <Value>Elsevier</Value>
    </Produkt>
  </documentManagement>
</p:properties>
</file>

<file path=customXml/itemProps1.xml><?xml version="1.0" encoding="utf-8"?>
<ds:datastoreItem xmlns:ds="http://schemas.openxmlformats.org/officeDocument/2006/customXml" ds:itemID="{10B59510-D1B6-4847-BF1B-3569EED79B9A}"/>
</file>

<file path=customXml/itemProps2.xml><?xml version="1.0" encoding="utf-8"?>
<ds:datastoreItem xmlns:ds="http://schemas.openxmlformats.org/officeDocument/2006/customXml" ds:itemID="{FD575F26-EEF0-484D-899D-5AC5B26F369F}"/>
</file>

<file path=customXml/itemProps3.xml><?xml version="1.0" encoding="utf-8"?>
<ds:datastoreItem xmlns:ds="http://schemas.openxmlformats.org/officeDocument/2006/customXml" ds:itemID="{C834497D-0BD3-40A7-867C-936B9B8D526D}"/>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458</Words>
  <Application>Microsoft Office PowerPoint</Application>
  <PresentationFormat>Bildschirmpräsentation (16:9)</PresentationFormat>
  <Paragraphs>57</Paragraphs>
  <Slides>14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Courier New</vt:lpstr>
      <vt:lpstr>Elsevier</vt:lpstr>
      <vt:lpstr>Publishing options: Swiss institute associated authors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2020-05-27T09:45:21Z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0x010100F0FD83CFD3F46B4AA36121EB8A8532A100893BEA9FD3869245AB810FBF99D2ED2A</vt:lpwstr>
  </property>
</Properties>
</file>